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7" r:id="rId3"/>
    <p:sldId id="289" r:id="rId4"/>
    <p:sldId id="288" r:id="rId5"/>
    <p:sldId id="259" r:id="rId6"/>
    <p:sldId id="277" r:id="rId7"/>
    <p:sldId id="260" r:id="rId8"/>
    <p:sldId id="278" r:id="rId9"/>
    <p:sldId id="293" r:id="rId10"/>
    <p:sldId id="270" r:id="rId11"/>
    <p:sldId id="280" r:id="rId12"/>
    <p:sldId id="284" r:id="rId13"/>
    <p:sldId id="274" r:id="rId14"/>
    <p:sldId id="279" r:id="rId15"/>
    <p:sldId id="281" r:id="rId16"/>
    <p:sldId id="282" r:id="rId17"/>
    <p:sldId id="276" r:id="rId18"/>
    <p:sldId id="287" r:id="rId19"/>
    <p:sldId id="268" r:id="rId20"/>
    <p:sldId id="262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3" autoAdjust="0"/>
    <p:restoredTop sz="99214" autoAdjust="0"/>
  </p:normalViewPr>
  <p:slideViewPr>
    <p:cSldViewPr snapToGrid="0" snapToObjects="1">
      <p:cViewPr varScale="1">
        <p:scale>
          <a:sx n="89" d="100"/>
          <a:sy n="89" d="100"/>
        </p:scale>
        <p:origin x="-1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C2931-61B2-504D-8903-D40BA69EC274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0B8A1-2292-4446-BA43-9CA2D6E8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1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67579-7C5B-2B4C-8475-C692E78D6474}" type="datetimeFigureOut">
              <a:rPr lang="en-US" smtClean="0"/>
              <a:t>5/10/17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8A7D3-4B6C-5146-AA6C-3300C9E61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50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C229-D344-BB4E-A3C6-CBBEDDC59C62}" type="datetime1">
              <a:rPr lang="en-US" smtClean="0"/>
              <a:t>5/10/17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8DF4-DA8C-C643-914C-AFE864FEF8CD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5F15-0FDC-644A-B8E4-CA9066813372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298575" y="-1"/>
            <a:ext cx="6938964" cy="911413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/>
            </a:pPr>
            <a:r>
              <a:rPr sz="4359" dirty="0"/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582062" indent="-314181">
              <a:buSzPct val="125000"/>
              <a:buChar char="-"/>
              <a:defRPr sz="2672">
                <a:solidFill>
                  <a:schemeClr val="tx1"/>
                </a:solidFill>
              </a:defRPr>
            </a:lvl2pPr>
            <a:lvl3pPr marL="892937" indent="-267881">
              <a:buSzPct val="125000"/>
              <a:defRPr sz="2109">
                <a:solidFill>
                  <a:schemeClr val="tx1"/>
                </a:solidFill>
              </a:defRPr>
            </a:lvl3pPr>
            <a:lvl4pPr marL="1142959" indent="-250022">
              <a:lnSpc>
                <a:spcPct val="120000"/>
              </a:lnSpc>
              <a:buChar char="-"/>
              <a:defRPr sz="1969">
                <a:solidFill>
                  <a:schemeClr val="tx1"/>
                </a:solidFill>
              </a:defRPr>
            </a:lvl4pPr>
            <a:lvl5pPr marL="1422746" indent="-261928">
              <a:lnSpc>
                <a:spcPct val="120000"/>
              </a:lnSpc>
              <a:defRPr sz="1687">
                <a:solidFill>
                  <a:schemeClr val="tx1"/>
                </a:solidFill>
              </a:defRPr>
            </a:lvl5pPr>
          </a:lstStyle>
          <a:p>
            <a:pPr lvl="0">
              <a:defRPr sz="1800"/>
            </a:pPr>
            <a:r>
              <a:rPr sz="2953" dirty="0"/>
              <a:t>Body Level One</a:t>
            </a:r>
          </a:p>
          <a:p>
            <a:pPr lvl="1">
              <a:defRPr sz="1800"/>
            </a:pPr>
            <a:r>
              <a:rPr sz="2672" dirty="0"/>
              <a:t>Body Level Two</a:t>
            </a:r>
          </a:p>
          <a:p>
            <a:pPr lvl="2">
              <a:defRPr sz="1800"/>
            </a:pPr>
            <a:r>
              <a:rPr sz="2109" dirty="0"/>
              <a:t>Body Level Three</a:t>
            </a:r>
          </a:p>
          <a:p>
            <a:pPr lvl="3">
              <a:defRPr sz="1800"/>
            </a:pPr>
            <a:r>
              <a:rPr sz="1969" dirty="0"/>
              <a:t>Body Level Four</a:t>
            </a:r>
          </a:p>
          <a:p>
            <a:pPr lvl="4">
              <a:defRPr sz="1800"/>
            </a:pPr>
            <a:r>
              <a:rPr sz="1687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17214531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BC69-C362-6E4E-A5F0-82E11E3F1436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C1F3-C026-9F4A-BF5B-C282C8ADA09A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1059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1060"/>
            <a:ext cx="4038600" cy="5125104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E110-0170-4947-9BC5-77FDC9D0CC75}" type="datetime1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001059"/>
            <a:ext cx="4041648" cy="51254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1412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6D12B-C0A8-4849-84D7-6E04D8E03718}" type="datetime1">
              <a:rPr lang="en-US" smtClean="0"/>
              <a:t>5/10/17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117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B1C5-3262-384E-A5DC-82C535377314}" type="datetime1">
              <a:rPr lang="en-US" smtClean="0"/>
              <a:t>5/10/17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21821-E376-4C4C-88B9-26F8361503D4}" type="datetime1">
              <a:rPr lang="en-US" smtClean="0"/>
              <a:t>5/10/17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2368C-C941-D145-8ACE-03DF87EF7AC9}" type="datetime1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FB28A-DA81-9040-B4F0-0CA0EDFFAB8D}" type="datetime1">
              <a:rPr lang="en-US" smtClean="0"/>
              <a:t>5/10/17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1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1412"/>
            <a:ext cx="8229600" cy="5214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271282F-B5AA-C241-86A3-0B4C6FF1E392}" type="datetime1">
              <a:rPr lang="en-US" smtClean="0"/>
              <a:t>5/10/17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D3BB10C-F28C-3D44-9426-142CA2DC46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0000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rgbClr val="00000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00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rgbClr val="0000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36" y="522942"/>
            <a:ext cx="8770470" cy="3391647"/>
          </a:xfrm>
        </p:spPr>
        <p:txBody>
          <a:bodyPr/>
          <a:lstStyle/>
          <a:p>
            <a:r>
              <a:rPr lang="en-US" baseline="30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LZ Liquid Scintillator Screener Campaign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289340"/>
            <a:ext cx="7620000" cy="15323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Scott Haselschwardt, for the LZ Collaboration</a:t>
            </a:r>
          </a:p>
          <a:p>
            <a:r>
              <a:rPr lang="en-US" dirty="0" err="1" smtClean="0"/>
              <a:t>CoSSURF</a:t>
            </a:r>
            <a:r>
              <a:rPr lang="en-US" dirty="0" smtClean="0"/>
              <a:t> 2017</a:t>
            </a:r>
          </a:p>
          <a:p>
            <a:endParaRPr lang="en-US" dirty="0" smtClean="0"/>
          </a:p>
          <a:p>
            <a:r>
              <a:rPr lang="en-US" sz="2000" baseline="30000" dirty="0">
                <a:latin typeface="Calibri"/>
              </a:rPr>
              <a:t> </a:t>
            </a:r>
            <a:r>
              <a:rPr lang="en-US" sz="2000" dirty="0" smtClean="0"/>
              <a:t>May 13, 2017</a:t>
            </a:r>
            <a:endParaRPr lang="en-US" sz="2000" dirty="0"/>
          </a:p>
        </p:txBody>
      </p:sp>
      <p:pic>
        <p:nvPicPr>
          <p:cNvPr id="4" name="Picture 3" descr="LZlogo_gold2_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958" cy="16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3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57"/>
            <a:ext cx="8229600" cy="819750"/>
          </a:xfrm>
        </p:spPr>
        <p:txBody>
          <a:bodyPr/>
          <a:lstStyle/>
          <a:p>
            <a:r>
              <a:rPr lang="en-US" dirty="0" smtClean="0"/>
              <a:t>Run 1 – First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18" y="961487"/>
            <a:ext cx="8058803" cy="1717798"/>
          </a:xfrm>
        </p:spPr>
        <p:txBody>
          <a:bodyPr>
            <a:normAutofit/>
          </a:bodyPr>
          <a:lstStyle/>
          <a:p>
            <a:r>
              <a:rPr lang="is-IS" sz="2000" dirty="0" smtClean="0"/>
              <a:t>We </a:t>
            </a:r>
            <a:r>
              <a:rPr lang="is-IS" sz="2000" dirty="0"/>
              <a:t>see α’s, </a:t>
            </a:r>
            <a:r>
              <a:rPr lang="is-IS" sz="2000" dirty="0" smtClean="0"/>
              <a:t>β’s </a:t>
            </a:r>
            <a:r>
              <a:rPr lang="is-IS" sz="2000" dirty="0"/>
              <a:t>and Compton </a:t>
            </a:r>
            <a:r>
              <a:rPr lang="is-IS" sz="2000" dirty="0" smtClean="0"/>
              <a:t>deposits </a:t>
            </a:r>
            <a:r>
              <a:rPr lang="is-IS" sz="2000" dirty="0"/>
              <a:t>from </a:t>
            </a:r>
            <a:r>
              <a:rPr lang="is-IS" sz="2000" dirty="0" smtClean="0"/>
              <a:t>ɣ’s</a:t>
            </a:r>
            <a:endParaRPr lang="en-US" sz="2000" dirty="0" smtClean="0"/>
          </a:p>
          <a:p>
            <a:r>
              <a:rPr lang="en-US" sz="2000" dirty="0" smtClean="0"/>
              <a:t>Rate plateau </a:t>
            </a:r>
            <a:r>
              <a:rPr lang="en-US" sz="2000" dirty="0" smtClean="0"/>
              <a:t>after ~ 3 weeks</a:t>
            </a:r>
          </a:p>
          <a:p>
            <a:r>
              <a:rPr lang="en-US" sz="2000" dirty="0" smtClean="0"/>
              <a:t>0.25 </a:t>
            </a:r>
            <a:r>
              <a:rPr lang="en-US" sz="2000" dirty="0" err="1" smtClean="0"/>
              <a:t>phe</a:t>
            </a:r>
            <a:r>
              <a:rPr lang="en-US" sz="2000" dirty="0" smtClean="0"/>
              <a:t>/</a:t>
            </a:r>
            <a:r>
              <a:rPr lang="en-US" sz="2000" dirty="0" err="1" smtClean="0"/>
              <a:t>keV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3-fold </a:t>
            </a:r>
            <a:r>
              <a:rPr lang="en-US" sz="2000" dirty="0" err="1" smtClean="0">
                <a:sym typeface="Wingdings"/>
              </a:rPr>
              <a:t>coinc</a:t>
            </a:r>
            <a:r>
              <a:rPr lang="en-US" sz="2000" dirty="0" smtClean="0">
                <a:sym typeface="Wingdings"/>
              </a:rPr>
              <a:t> of &gt; 2 </a:t>
            </a:r>
            <a:r>
              <a:rPr lang="en-US" sz="2000" dirty="0" err="1" smtClean="0">
                <a:sym typeface="Wingdings"/>
              </a:rPr>
              <a:t>phe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 smtClean="0"/>
              <a:t> 24 </a:t>
            </a:r>
            <a:r>
              <a:rPr lang="en-US" sz="2000" dirty="0" err="1" smtClean="0"/>
              <a:t>keV</a:t>
            </a:r>
            <a:r>
              <a:rPr lang="en-US" sz="2000" dirty="0" smtClean="0"/>
              <a:t> </a:t>
            </a:r>
            <a:r>
              <a:rPr lang="en-US" sz="2000" dirty="0" smtClean="0"/>
              <a:t>threshold</a:t>
            </a:r>
          </a:p>
          <a:p>
            <a:r>
              <a:rPr lang="en-US" sz="2000" dirty="0" smtClean="0"/>
              <a:t>Acceptance for ~70% of 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 beta spectrum </a:t>
            </a:r>
            <a:endParaRPr lang="is-I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run1_progres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" y="2463267"/>
            <a:ext cx="6510835" cy="4405927"/>
          </a:xfrm>
          <a:prstGeom prst="rect">
            <a:avLst/>
          </a:prstGeom>
        </p:spPr>
      </p:pic>
      <p:pic>
        <p:nvPicPr>
          <p:cNvPr id="7" name="Picture 6" descr="1st_pulse_total_decay_rate (3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57" y="3267434"/>
            <a:ext cx="2822943" cy="2028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3686" y="5478461"/>
            <a:ext cx="17210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Radon α peak decays</a:t>
            </a:r>
            <a:r>
              <a:rPr lang="is-IS" sz="14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r>
              <a:rPr lang="is-IS" sz="1400" dirty="0" smtClean="0">
                <a:solidFill>
                  <a:schemeClr val="accent6">
                    <a:lumMod val="75000"/>
                  </a:schemeClr>
                </a:solidFill>
              </a:rPr>
              <a:t>U, Th α’s leftover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64204" y="3620615"/>
            <a:ext cx="934266" cy="18790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912375" y="4744758"/>
            <a:ext cx="686095" cy="7549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5701" y="5170684"/>
            <a:ext cx="172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C + </a:t>
            </a:r>
            <a:r>
              <a:rPr lang="en-US" sz="1400" baseline="30000" dirty="0" smtClean="0">
                <a:solidFill>
                  <a:schemeClr val="accent6">
                    <a:lumMod val="75000"/>
                  </a:schemeClr>
                </a:solidFill>
              </a:rPr>
              <a:t>152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Gd </a:t>
            </a:r>
            <a:r>
              <a:rPr lang="is-IS" sz="1400" dirty="0">
                <a:solidFill>
                  <a:schemeClr val="accent6">
                    <a:lumMod val="75000"/>
                  </a:schemeClr>
                </a:solidFill>
              </a:rPr>
              <a:t>α</a:t>
            </a:r>
            <a:endParaRPr lang="is-IS" sz="1400" baseline="30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64094" y="4350578"/>
            <a:ext cx="211803" cy="8201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4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57"/>
            <a:ext cx="8229600" cy="819750"/>
          </a:xfrm>
        </p:spPr>
        <p:txBody>
          <a:bodyPr/>
          <a:lstStyle/>
          <a:p>
            <a:r>
              <a:rPr lang="en-US" dirty="0" smtClean="0"/>
              <a:t>Run 2 – No </a:t>
            </a:r>
            <a:r>
              <a:rPr lang="en-US" dirty="0" err="1" smtClean="0"/>
              <a:t>Gd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18" y="1109319"/>
            <a:ext cx="8058803" cy="1407919"/>
          </a:xfrm>
        </p:spPr>
        <p:txBody>
          <a:bodyPr>
            <a:normAutofit fontScale="92500" lnSpcReduction="10000"/>
          </a:bodyPr>
          <a:lstStyle/>
          <a:p>
            <a:r>
              <a:rPr lang="is-IS" sz="2000" dirty="0" smtClean="0"/>
              <a:t>Same cocktail without Gd</a:t>
            </a:r>
          </a:p>
          <a:p>
            <a:r>
              <a:rPr lang="is-IS" sz="2000" dirty="0" smtClean="0"/>
              <a:t>Less exposure during LS fill</a:t>
            </a:r>
          </a:p>
          <a:p>
            <a:r>
              <a:rPr lang="en-US" sz="2000" dirty="0" smtClean="0"/>
              <a:t>Rate plateau after </a:t>
            </a:r>
            <a:r>
              <a:rPr lang="en-US" sz="2000" dirty="0" smtClean="0"/>
              <a:t>~ 2 weeks</a:t>
            </a:r>
          </a:p>
          <a:p>
            <a:r>
              <a:rPr lang="en-US" sz="2000" dirty="0" smtClean="0"/>
              <a:t>Higher light yield, ~0.3 </a:t>
            </a:r>
            <a:r>
              <a:rPr lang="en-US" sz="2000" dirty="0" err="1" smtClean="0"/>
              <a:t>phe</a:t>
            </a:r>
            <a:r>
              <a:rPr lang="en-US" sz="2000" dirty="0" smtClean="0"/>
              <a:t>/</a:t>
            </a:r>
            <a:r>
              <a:rPr lang="en-US" sz="2000" dirty="0" err="1" smtClean="0"/>
              <a:t>keV</a:t>
            </a:r>
            <a:endParaRPr lang="is-I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60057"/>
            <a:ext cx="6513026" cy="4407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85" y="3057704"/>
            <a:ext cx="2671498" cy="19197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701" y="5170684"/>
            <a:ext cx="172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C, no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Gd</a:t>
            </a:r>
            <a:endParaRPr lang="is-IS" sz="1400" baseline="30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64094" y="4160788"/>
            <a:ext cx="211804" cy="10098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5589" y="5478461"/>
            <a:ext cx="17210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Radon α peak decays</a:t>
            </a:r>
            <a:r>
              <a:rPr lang="is-IS" sz="14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r>
              <a:rPr lang="is-IS" sz="1400" dirty="0" smtClean="0">
                <a:solidFill>
                  <a:schemeClr val="accent6">
                    <a:lumMod val="75000"/>
                  </a:schemeClr>
                </a:solidFill>
              </a:rPr>
              <a:t>U, Th α’s leftover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620409" y="4496571"/>
            <a:ext cx="699967" cy="10030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76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647"/>
            <a:ext cx="8229600" cy="747060"/>
          </a:xfrm>
        </p:spPr>
        <p:txBody>
          <a:bodyPr/>
          <a:lstStyle/>
          <a:p>
            <a:r>
              <a:rPr lang="en-US" dirty="0" smtClean="0"/>
              <a:t>End of Run Z-Scan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65410"/>
            <a:ext cx="3666565" cy="138953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Rate in OD from cavern environment a concern</a:t>
            </a:r>
          </a:p>
          <a:p>
            <a:r>
              <a:rPr lang="en-US" sz="1800" dirty="0" smtClean="0"/>
              <a:t>End of each run, moved Screener vertically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0" r="7190"/>
          <a:stretch/>
        </p:blipFill>
        <p:spPr>
          <a:xfrm>
            <a:off x="-1" y="2913529"/>
            <a:ext cx="5378825" cy="3894757"/>
          </a:xfrm>
          <a:prstGeom prst="rect">
            <a:avLst/>
          </a:prstGeom>
        </p:spPr>
      </p:pic>
      <p:pic>
        <p:nvPicPr>
          <p:cNvPr id="6" name="Picture 5" descr="screener_bkg_spect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05" y="3737179"/>
            <a:ext cx="3231695" cy="218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4430" y="5917600"/>
            <a:ext cx="2902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op of OD acrylic</a:t>
            </a:r>
            <a:r>
              <a:rPr lang="is-IS" b="1" dirty="0" smtClean="0">
                <a:solidFill>
                  <a:srgbClr val="FF0000"/>
                </a:solidFill>
              </a:rPr>
              <a:t>….</a:t>
            </a:r>
          </a:p>
          <a:p>
            <a:r>
              <a:rPr lang="is-IS" b="1" dirty="0" smtClean="0">
                <a:solidFill>
                  <a:srgbClr val="FF0000"/>
                </a:solidFill>
              </a:rPr>
              <a:t>4-5x lower than sim!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198472" y="4414107"/>
            <a:ext cx="1180352" cy="16370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198472" y="3585882"/>
            <a:ext cx="1180352" cy="24652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79527" y="4862965"/>
            <a:ext cx="1" cy="1536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1194" y="4568338"/>
            <a:ext cx="976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OD bottom</a:t>
            </a:r>
            <a:endParaRPr lang="is-IS" sz="1200" b="1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6169" y="5692588"/>
            <a:ext cx="1" cy="7069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99405" y="5415589"/>
            <a:ext cx="733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OD top</a:t>
            </a:r>
            <a:endParaRPr lang="is-IS" sz="1200" b="1" dirty="0" smtClean="0"/>
          </a:p>
        </p:txBody>
      </p:sp>
      <p:pic>
        <p:nvPicPr>
          <p:cNvPr id="20" name="Picture 19" descr="Screen Shot 2017-03-10 at 11.43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30" y="764359"/>
            <a:ext cx="3590158" cy="297281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110770" y="1628588"/>
            <a:ext cx="13716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13371" y="2871696"/>
            <a:ext cx="137158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56263" y="1329765"/>
            <a:ext cx="1792942" cy="3137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109882" y="2435412"/>
            <a:ext cx="1939323" cy="4811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86460" y="982257"/>
            <a:ext cx="136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Wanted to probe here!</a:t>
            </a:r>
            <a:endParaRPr lang="is-IS" b="1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8873" y="2104436"/>
            <a:ext cx="167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Low rate spot</a:t>
            </a:r>
            <a:endParaRPr lang="is-IS" b="1" dirty="0" smtClean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852706" y="2502966"/>
            <a:ext cx="2345766" cy="25620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12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612"/>
            <a:ext cx="6415741" cy="4781176"/>
          </a:xfrm>
        </p:spPr>
        <p:txBody>
          <a:bodyPr>
            <a:noAutofit/>
          </a:bodyPr>
          <a:lstStyle/>
          <a:p>
            <a:r>
              <a:rPr lang="en-US" dirty="0" smtClean="0"/>
              <a:t>Detailed geometry in Geant4-based LUXSim code</a:t>
            </a:r>
          </a:p>
          <a:p>
            <a:r>
              <a:rPr lang="en-US" dirty="0" smtClean="0"/>
              <a:t>U, </a:t>
            </a:r>
            <a:r>
              <a:rPr lang="en-US" dirty="0" err="1" smtClean="0"/>
              <a:t>Th</a:t>
            </a:r>
            <a:r>
              <a:rPr lang="en-US" dirty="0" smtClean="0"/>
              <a:t>, K and </a:t>
            </a:r>
            <a:r>
              <a:rPr lang="en-US" dirty="0" smtClean="0"/>
              <a:t>Co </a:t>
            </a:r>
            <a:r>
              <a:rPr lang="en-US" dirty="0" smtClean="0"/>
              <a:t>simulated in:</a:t>
            </a:r>
          </a:p>
          <a:p>
            <a:pPr lvl="1"/>
            <a:r>
              <a:rPr lang="en-US" sz="1200" dirty="0" smtClean="0"/>
              <a:t>Tyvek</a:t>
            </a:r>
          </a:p>
          <a:p>
            <a:pPr lvl="1"/>
            <a:r>
              <a:rPr lang="en-US" sz="1200" dirty="0" smtClean="0"/>
              <a:t>Ropes</a:t>
            </a:r>
          </a:p>
          <a:p>
            <a:pPr lvl="1"/>
            <a:r>
              <a:rPr lang="en-US" sz="1200" dirty="0" smtClean="0"/>
              <a:t>Titanium Ballast</a:t>
            </a:r>
          </a:p>
          <a:p>
            <a:pPr lvl="1"/>
            <a:r>
              <a:rPr lang="en-US" sz="1200" dirty="0" smtClean="0"/>
              <a:t>PMTs and bases</a:t>
            </a:r>
          </a:p>
          <a:p>
            <a:pPr lvl="1"/>
            <a:r>
              <a:rPr lang="en-US" sz="1200" dirty="0" smtClean="0"/>
              <a:t>PMT mounting structures</a:t>
            </a:r>
          </a:p>
          <a:p>
            <a:pPr lvl="1"/>
            <a:r>
              <a:rPr lang="en-US" sz="1200" dirty="0" smtClean="0"/>
              <a:t>PMT cabling</a:t>
            </a:r>
          </a:p>
          <a:p>
            <a:pPr lvl="1"/>
            <a:r>
              <a:rPr lang="en-US" sz="1200" dirty="0" smtClean="0"/>
              <a:t>Flange bolts</a:t>
            </a:r>
          </a:p>
          <a:p>
            <a:pPr lvl="1"/>
            <a:r>
              <a:rPr lang="en-US" sz="1200" dirty="0" smtClean="0"/>
              <a:t>Acrylic vessel</a:t>
            </a:r>
          </a:p>
          <a:p>
            <a:pPr lvl="1"/>
            <a:r>
              <a:rPr lang="en-US" sz="1200" dirty="0" smtClean="0"/>
              <a:t>LUX support stand</a:t>
            </a:r>
          </a:p>
          <a:p>
            <a:pPr lvl="1"/>
            <a:r>
              <a:rPr lang="en-US" sz="1200" dirty="0" smtClean="0"/>
              <a:t>Davis Cavern rock</a:t>
            </a:r>
          </a:p>
          <a:p>
            <a:r>
              <a:rPr lang="en-US" dirty="0" smtClean="0"/>
              <a:t>In LS volume: U, </a:t>
            </a:r>
            <a:r>
              <a:rPr lang="en-US" dirty="0" err="1" smtClean="0"/>
              <a:t>Th</a:t>
            </a:r>
            <a:r>
              <a:rPr lang="en-US" dirty="0" smtClean="0"/>
              <a:t>, K, </a:t>
            </a:r>
            <a:r>
              <a:rPr lang="en-US" baseline="30000" dirty="0" smtClean="0"/>
              <a:t>14</a:t>
            </a:r>
            <a:r>
              <a:rPr lang="en-US" dirty="0" smtClean="0"/>
              <a:t>C and </a:t>
            </a:r>
            <a:r>
              <a:rPr lang="en-US" baseline="30000" dirty="0" smtClean="0"/>
              <a:t>152</a:t>
            </a:r>
            <a:r>
              <a:rPr lang="en-US" dirty="0" smtClean="0"/>
              <a:t>Gd</a:t>
            </a:r>
          </a:p>
          <a:p>
            <a:r>
              <a:rPr lang="en-US" dirty="0" smtClean="0"/>
              <a:t>Direct screening results or LZ database for normalizations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screener_sim_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33" y="0"/>
            <a:ext cx="11286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23" y="0"/>
            <a:ext cx="7915835" cy="911412"/>
          </a:xfrm>
        </p:spPr>
        <p:txBody>
          <a:bodyPr/>
          <a:lstStyle/>
          <a:p>
            <a:r>
              <a:rPr lang="en-US" dirty="0" smtClean="0"/>
              <a:t>Background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5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708" y="789687"/>
            <a:ext cx="8591007" cy="841597"/>
          </a:xfrm>
        </p:spPr>
        <p:txBody>
          <a:bodyPr>
            <a:noAutofit/>
          </a:bodyPr>
          <a:lstStyle/>
          <a:p>
            <a:r>
              <a:rPr lang="en-US" sz="1400" dirty="0" smtClean="0"/>
              <a:t>Simulated spectra -&gt; </a:t>
            </a:r>
            <a:r>
              <a:rPr lang="en-US" sz="1400" dirty="0" err="1" smtClean="0"/>
              <a:t>RooFit</a:t>
            </a:r>
            <a:r>
              <a:rPr lang="en-US" sz="1400" dirty="0" smtClean="0"/>
              <a:t> </a:t>
            </a:r>
            <a:r>
              <a:rPr lang="en-US" sz="1400" dirty="0"/>
              <a:t>PDFs </a:t>
            </a:r>
            <a:r>
              <a:rPr lang="en-US" sz="1400" dirty="0" smtClean="0"/>
              <a:t>grouped </a:t>
            </a:r>
            <a:r>
              <a:rPr lang="en-US" sz="1400" dirty="0"/>
              <a:t>by internal or external to </a:t>
            </a:r>
            <a:r>
              <a:rPr lang="en-US" sz="1400" dirty="0" smtClean="0"/>
              <a:t>LS</a:t>
            </a:r>
          </a:p>
          <a:p>
            <a:r>
              <a:rPr lang="en-US" sz="1400" dirty="0" smtClean="0"/>
              <a:t>Constraints: External U, </a:t>
            </a:r>
            <a:r>
              <a:rPr lang="en-US" sz="1400" dirty="0" err="1" smtClean="0"/>
              <a:t>Th</a:t>
            </a:r>
            <a:r>
              <a:rPr lang="en-US" sz="1400" dirty="0" smtClean="0"/>
              <a:t>, K &amp; Co from counting, </a:t>
            </a:r>
            <a:r>
              <a:rPr lang="en-US" sz="1400" baseline="30000" dirty="0" smtClean="0"/>
              <a:t>152</a:t>
            </a:r>
            <a:r>
              <a:rPr lang="en-US" sz="1400" dirty="0" smtClean="0"/>
              <a:t>Gd rate from known concentration &amp; late chain U</a:t>
            </a:r>
            <a:r>
              <a:rPr lang="en-US" sz="1400" dirty="0"/>
              <a:t> </a:t>
            </a:r>
            <a:r>
              <a:rPr lang="en-US" sz="1400" dirty="0" smtClean="0"/>
              <a:t>&amp; </a:t>
            </a:r>
            <a:r>
              <a:rPr lang="en-US" sz="1400" dirty="0" err="1" smtClean="0"/>
              <a:t>Th</a:t>
            </a:r>
            <a:r>
              <a:rPr lang="en-US" sz="1400" dirty="0" smtClean="0"/>
              <a:t> from </a:t>
            </a:r>
            <a:r>
              <a:rPr lang="en-US" sz="1400" dirty="0" err="1" smtClean="0"/>
              <a:t>BiPo</a:t>
            </a:r>
            <a:r>
              <a:rPr lang="en-US" sz="1400" dirty="0" smtClean="0"/>
              <a:t> rate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23" y="0"/>
            <a:ext cx="7915835" cy="776941"/>
          </a:xfrm>
        </p:spPr>
        <p:txBody>
          <a:bodyPr/>
          <a:lstStyle/>
          <a:p>
            <a:r>
              <a:rPr lang="en-US" dirty="0" smtClean="0"/>
              <a:t>First Fit to Run 1 Data</a:t>
            </a:r>
            <a:endParaRPr lang="en-US" dirty="0"/>
          </a:p>
        </p:txBody>
      </p:sp>
      <p:pic>
        <p:nvPicPr>
          <p:cNvPr id="5" name="Picture 4" descr="screener_run1_fit_brokenU_broken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6" y="1571559"/>
            <a:ext cx="7810082" cy="5269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8689" y="3567231"/>
            <a:ext cx="1637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 Black"/>
                <a:cs typeface="Arial Black"/>
              </a:rPr>
              <a:t>Preliminary</a:t>
            </a:r>
            <a:endParaRPr lang="en-US" dirty="0">
              <a:solidFill>
                <a:schemeClr val="bg1">
                  <a:lumMod val="6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6442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83"/>
            <a:ext cx="8086078" cy="2317667"/>
          </a:xfrm>
        </p:spPr>
        <p:txBody>
          <a:bodyPr>
            <a:noAutofit/>
          </a:bodyPr>
          <a:lstStyle/>
          <a:p>
            <a:r>
              <a:rPr lang="en-US" dirty="0" smtClean="0"/>
              <a:t>Close to requirement on 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dirty="0" smtClean="0"/>
              <a:t>Crude fit to Run 2 within factor of 2</a:t>
            </a:r>
          </a:p>
          <a:p>
            <a:r>
              <a:rPr lang="en-US" dirty="0" smtClean="0"/>
              <a:t>U, </a:t>
            </a:r>
            <a:r>
              <a:rPr lang="en-US" dirty="0" err="1" smtClean="0"/>
              <a:t>Th</a:t>
            </a:r>
            <a:r>
              <a:rPr lang="en-US" dirty="0"/>
              <a:t> </a:t>
            </a:r>
            <a:r>
              <a:rPr lang="en-US" dirty="0" smtClean="0"/>
              <a:t>okay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Evidence for non-equilibriated sub-chains</a:t>
            </a:r>
            <a:endParaRPr lang="en-US" dirty="0" smtClean="0"/>
          </a:p>
          <a:p>
            <a:pPr lvl="1"/>
            <a:r>
              <a:rPr lang="en-US" dirty="0" err="1" smtClean="0"/>
              <a:t>HPGe</a:t>
            </a:r>
            <a:r>
              <a:rPr lang="en-US" dirty="0" smtClean="0"/>
              <a:t> </a:t>
            </a:r>
            <a:r>
              <a:rPr lang="en-US" dirty="0"/>
              <a:t>screening of GdCl</a:t>
            </a:r>
            <a:r>
              <a:rPr lang="en-US" baseline="-25000" dirty="0"/>
              <a:t>3</a:t>
            </a:r>
            <a:r>
              <a:rPr lang="en-US" dirty="0" smtClean="0"/>
              <a:t> underway</a:t>
            </a:r>
          </a:p>
          <a:p>
            <a:r>
              <a:rPr lang="en-US" baseline="30000" dirty="0" smtClean="0"/>
              <a:t>40</a:t>
            </a:r>
            <a:r>
              <a:rPr lang="en-US" dirty="0" smtClean="0"/>
              <a:t>K expected to drop with updated fit</a:t>
            </a:r>
            <a:endParaRPr lang="is-I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5253" cy="911412"/>
          </a:xfrm>
        </p:spPr>
        <p:txBody>
          <a:bodyPr/>
          <a:lstStyle/>
          <a:p>
            <a:r>
              <a:rPr lang="en-US" dirty="0" smtClean="0"/>
              <a:t>Impurity Estimates from Run 1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52994"/>
              </p:ext>
            </p:extLst>
          </p:nvPr>
        </p:nvGraphicFramePr>
        <p:xfrm>
          <a:off x="279966" y="1269086"/>
          <a:ext cx="8586948" cy="258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/>
                <a:gridCol w="3222367"/>
                <a:gridCol w="1576615"/>
                <a:gridCol w="1352106"/>
                <a:gridCol w="1414780"/>
              </a:tblGrid>
              <a:tr h="40221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Impurity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Level</a:t>
                      </a:r>
                      <a:r>
                        <a:rPr lang="en-US" sz="1600" baseline="0" dirty="0" smtClean="0"/>
                        <a:t> Estimate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Comes</a:t>
                      </a:r>
                      <a:r>
                        <a:rPr lang="en-US" sz="1600" baseline="0" dirty="0" smtClean="0"/>
                        <a:t> From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Goal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Requirement</a:t>
                      </a:r>
                      <a:endParaRPr lang="en-US" sz="1600" dirty="0"/>
                    </a:p>
                  </a:txBody>
                  <a:tcPr anchor="ctr"/>
                </a:tc>
              </a:tr>
              <a:tr h="694228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238</a:t>
                      </a:r>
                      <a:r>
                        <a:rPr lang="en-US" sz="1600" baseline="0" dirty="0" smtClean="0"/>
                        <a:t>U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6.5 ± 1.5 ppt early</a:t>
                      </a:r>
                    </a:p>
                    <a:p>
                      <a:pPr algn="ctr"/>
                      <a:r>
                        <a:rPr lang="en-US" sz="1600" dirty="0" smtClean="0"/>
                        <a:t>3.1 ± 0.3 ppt late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Fit early,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600" dirty="0" err="1" smtClean="0"/>
                        <a:t>BiPo</a:t>
                      </a:r>
                      <a:r>
                        <a:rPr lang="en-US" sz="1600" baseline="0" dirty="0" smtClean="0"/>
                        <a:t> late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 ppt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 ppt</a:t>
                      </a:r>
                      <a:endParaRPr lang="en-US" sz="1600" dirty="0"/>
                    </a:p>
                  </a:txBody>
                  <a:tcPr anchor="ctr"/>
                </a:tc>
              </a:tr>
              <a:tr h="694228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232</a:t>
                      </a:r>
                      <a:r>
                        <a:rPr lang="en-US" sz="1600" baseline="0" dirty="0" smtClean="0"/>
                        <a:t>Th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 ± 5 ppt early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1.3</a:t>
                      </a:r>
                      <a:r>
                        <a:rPr lang="en-US" sz="1600" dirty="0" smtClean="0"/>
                        <a:t> ± 0.4 ppt late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early, </a:t>
                      </a:r>
                    </a:p>
                    <a:p>
                      <a:pPr algn="ctr"/>
                      <a:r>
                        <a:rPr lang="en-US" sz="1600" dirty="0" err="1" smtClean="0"/>
                        <a:t>BiPo</a:t>
                      </a:r>
                      <a:r>
                        <a:rPr lang="en-US" sz="1600" dirty="0" smtClean="0"/>
                        <a:t> late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4.5 ppt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 ppt</a:t>
                      </a:r>
                      <a:endParaRPr lang="en-US" sz="1600" dirty="0"/>
                    </a:p>
                  </a:txBody>
                  <a:tcPr anchor="ctr"/>
                </a:tc>
              </a:tr>
              <a:tr h="395645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40</a:t>
                      </a:r>
                      <a:r>
                        <a:rPr lang="en-US" sz="1600" baseline="0" dirty="0" smtClean="0"/>
                        <a:t>K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 ± 1 ppt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 ppt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 ppt</a:t>
                      </a:r>
                      <a:endParaRPr lang="en-US" sz="1600" dirty="0"/>
                    </a:p>
                  </a:txBody>
                  <a:tcPr anchor="ctr"/>
                </a:tc>
              </a:tr>
              <a:tr h="402212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 smtClean="0"/>
                        <a:t>14</a:t>
                      </a:r>
                      <a:r>
                        <a:rPr lang="en-US" sz="1600" baseline="0" dirty="0" smtClean="0"/>
                        <a:t>C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(2.7 ± 0.1) x 10</a:t>
                      </a:r>
                      <a:r>
                        <a:rPr lang="en-US" sz="1600" baseline="30000" dirty="0" smtClean="0"/>
                        <a:t>-17</a:t>
                      </a:r>
                      <a:r>
                        <a:rPr lang="en-US" sz="1600" baseline="0" dirty="0" smtClean="0"/>
                        <a:t> g/g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1.3 x 10</a:t>
                      </a:r>
                      <a:r>
                        <a:rPr lang="en-US" sz="1600" baseline="30000" dirty="0" smtClean="0"/>
                        <a:t>-17 </a:t>
                      </a:r>
                      <a:r>
                        <a:rPr lang="en-US" sz="1600" baseline="0" dirty="0" smtClean="0"/>
                        <a:t>g/g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1.5 x 10</a:t>
                      </a:r>
                      <a:r>
                        <a:rPr lang="en-US" sz="1600" baseline="30000" dirty="0" smtClean="0"/>
                        <a:t>-17 </a:t>
                      </a:r>
                      <a:r>
                        <a:rPr lang="en-US" sz="1600" baseline="0" dirty="0" smtClean="0"/>
                        <a:t>g/g</a:t>
                      </a:r>
                      <a:endParaRPr lang="en-US" sz="1600" baseline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300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319"/>
            <a:ext cx="8086078" cy="2512355"/>
          </a:xfrm>
        </p:spPr>
        <p:txBody>
          <a:bodyPr>
            <a:noAutofit/>
          </a:bodyPr>
          <a:lstStyle/>
          <a:p>
            <a:r>
              <a:rPr lang="en-US" dirty="0"/>
              <a:t>Run 2 </a:t>
            </a:r>
            <a:r>
              <a:rPr lang="en-US" dirty="0" smtClean="0"/>
              <a:t>fits</a:t>
            </a:r>
            <a:endParaRPr lang="en-US" dirty="0" smtClean="0"/>
          </a:p>
          <a:p>
            <a:r>
              <a:rPr lang="en-US" dirty="0" smtClean="0"/>
              <a:t>Pulse </a:t>
            </a:r>
            <a:r>
              <a:rPr lang="en-US" dirty="0" smtClean="0"/>
              <a:t>shape discrimination</a:t>
            </a:r>
          </a:p>
          <a:p>
            <a:pPr lvl="1"/>
            <a:r>
              <a:rPr lang="en-US" dirty="0" smtClean="0"/>
              <a:t>Constrain U &amp; </a:t>
            </a:r>
            <a:r>
              <a:rPr lang="en-US" dirty="0" err="1" smtClean="0"/>
              <a:t>Th</a:t>
            </a:r>
            <a:r>
              <a:rPr lang="en-US" dirty="0"/>
              <a:t> </a:t>
            </a:r>
            <a:r>
              <a:rPr lang="en-US" dirty="0" smtClean="0"/>
              <a:t>alphas</a:t>
            </a:r>
          </a:p>
          <a:p>
            <a:r>
              <a:rPr lang="en-US" dirty="0" smtClean="0"/>
              <a:t>Z</a:t>
            </a:r>
            <a:r>
              <a:rPr lang="en-US" dirty="0" smtClean="0"/>
              <a:t>-scan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8086078" cy="911412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pic>
        <p:nvPicPr>
          <p:cNvPr id="7" name="Picture 6" descr="screener_run1_bkg_psd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99" y="3167529"/>
            <a:ext cx="4565954" cy="30898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37967" y="4917130"/>
            <a:ext cx="947292" cy="56061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90236" y="2496797"/>
            <a:ext cx="239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 of U and </a:t>
            </a:r>
            <a:r>
              <a:rPr lang="en-US" dirty="0" err="1" smtClean="0"/>
              <a:t>Th</a:t>
            </a:r>
            <a:r>
              <a:rPr lang="en-US" dirty="0" smtClean="0"/>
              <a:t> α’s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28175" y="2866129"/>
            <a:ext cx="924869" cy="2051001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run1_calibration_ps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195024"/>
            <a:ext cx="4571043" cy="30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8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412"/>
            <a:ext cx="8229600" cy="836706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7430"/>
            <a:ext cx="8229600" cy="424329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Screener campaign a success!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Providing useful feedback to LZ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Operational experience with GdLS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GdLS production </a:t>
            </a:r>
            <a:r>
              <a:rPr lang="en-US" dirty="0"/>
              <a:t>modifications for lower </a:t>
            </a:r>
            <a:r>
              <a:rPr lang="en-US" dirty="0" smtClean="0"/>
              <a:t>backgrounds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 smtClean="0"/>
              <a:t>We are close to our purity requirements for the GdLS</a:t>
            </a:r>
          </a:p>
          <a:p>
            <a:pPr>
              <a:lnSpc>
                <a:spcPct val="110000"/>
              </a:lnSpc>
            </a:pPr>
            <a:r>
              <a:rPr lang="en-US" b="1" dirty="0" smtClean="0"/>
              <a:t>Z-scan constrain Davis Cavern gamma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7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1765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849908" y="806826"/>
            <a:ext cx="2979330" cy="22968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dirty="0" smtClean="0"/>
              <a:t>Simon </a:t>
            </a:r>
            <a:r>
              <a:rPr lang="en-US" sz="1600" dirty="0" err="1" smtClean="0"/>
              <a:t>Fiorucci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Markus Horn</a:t>
            </a:r>
          </a:p>
          <a:p>
            <a:pPr marL="0" indent="0" algn="ctr">
              <a:buNone/>
            </a:pPr>
            <a:r>
              <a:rPr lang="en-US" sz="1600" dirty="0" smtClean="0"/>
              <a:t>Dave Taylor</a:t>
            </a:r>
          </a:p>
          <a:p>
            <a:pPr marL="0" indent="0" algn="ctr">
              <a:buNone/>
            </a:pPr>
            <a:r>
              <a:rPr lang="en-US" sz="1600" dirty="0" smtClean="0"/>
              <a:t>SURF personnel</a:t>
            </a:r>
          </a:p>
          <a:p>
            <a:pPr marL="0" indent="0" algn="ctr">
              <a:buNone/>
            </a:pPr>
            <a:r>
              <a:rPr lang="en-US" sz="1600" dirty="0" smtClean="0"/>
              <a:t>U. Rochester</a:t>
            </a:r>
          </a:p>
          <a:p>
            <a:pPr marL="0" indent="0" algn="ctr">
              <a:buNone/>
            </a:pPr>
            <a:r>
              <a:rPr lang="en-US" sz="1600" dirty="0" smtClean="0"/>
              <a:t>Brown U.</a:t>
            </a:r>
          </a:p>
          <a:p>
            <a:pPr marL="0" indent="0" algn="ctr">
              <a:buNone/>
            </a:pPr>
            <a:r>
              <a:rPr lang="en-US" sz="1600" dirty="0" smtClean="0"/>
              <a:t>U. Davis</a:t>
            </a:r>
          </a:p>
          <a:p>
            <a:pPr marL="0" indent="0" algn="ctr">
              <a:buNone/>
            </a:pPr>
            <a:r>
              <a:rPr lang="en-US" sz="1600" dirty="0" smtClean="0"/>
              <a:t>LZ Screening Crew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37066" y="791885"/>
            <a:ext cx="2979330" cy="1972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Dean White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Susanne </a:t>
            </a:r>
            <a:r>
              <a:rPr lang="en-US" sz="1600" dirty="0" err="1" smtClean="0"/>
              <a:t>Kyre</a:t>
            </a:r>
            <a:endParaRPr lang="en-US" sz="1600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Harry Nelson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Mike </a:t>
            </a:r>
            <a:r>
              <a:rPr lang="en-US" sz="1600" dirty="0" err="1" smtClean="0"/>
              <a:t>Witherell</a:t>
            </a:r>
            <a:endParaRPr lang="en-US" sz="1600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Curt </a:t>
            </a:r>
            <a:r>
              <a:rPr lang="en-US" sz="1600" dirty="0" err="1" smtClean="0"/>
              <a:t>Nehrkorn</a:t>
            </a:r>
            <a:endParaRPr lang="en-US" sz="1600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dirty="0" err="1" smtClean="0"/>
              <a:t>Melih</a:t>
            </a:r>
            <a:r>
              <a:rPr lang="en-US" sz="1600" dirty="0" smtClean="0"/>
              <a:t> </a:t>
            </a:r>
            <a:r>
              <a:rPr lang="en-US" sz="1600" dirty="0" err="1" smtClean="0"/>
              <a:t>Solmaz</a:t>
            </a:r>
            <a:endParaRPr lang="en-US" sz="1600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sz="1600" dirty="0" smtClean="0"/>
              <a:t>Sally Shaw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1600" dirty="0" err="1" smtClean="0"/>
              <a:t>Minfang</a:t>
            </a:r>
            <a:r>
              <a:rPr lang="en-US" sz="1600" dirty="0" smtClean="0"/>
              <a:t> </a:t>
            </a:r>
            <a:r>
              <a:rPr lang="en-US" sz="1600" dirty="0" err="1" smtClean="0"/>
              <a:t>Yeh</a:t>
            </a:r>
            <a:endParaRPr lang="en-US" sz="1600" dirty="0"/>
          </a:p>
        </p:txBody>
      </p:sp>
      <p:pic>
        <p:nvPicPr>
          <p:cNvPr id="10" name="Picture 9" descr="SAM_06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11" y="3297892"/>
            <a:ext cx="4627281" cy="34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0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7866"/>
            <a:ext cx="8229600" cy="971176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1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4927" y="0"/>
            <a:ext cx="7113236" cy="881530"/>
          </a:xfrm>
        </p:spPr>
        <p:txBody>
          <a:bodyPr>
            <a:normAutofit/>
          </a:bodyPr>
          <a:lstStyle/>
          <a:p>
            <a:r>
              <a:rPr lang="en-US" dirty="0" smtClean="0"/>
              <a:t>The LZ Experiment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7437F319-3B9F-476A-9F22-694D69B15861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3" name="Picture 2" descr="Screen Shot 2017-05-08 at 9.12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69" y="1100049"/>
            <a:ext cx="5767437" cy="562142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737413" y="1703294"/>
            <a:ext cx="1284940" cy="167341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98235" y="1021540"/>
            <a:ext cx="204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Veto PMTs Inside Tyvek Curtain</a:t>
            </a:r>
            <a:endParaRPr lang="en-US" b="1" dirty="0">
              <a:solidFill>
                <a:srgbClr val="FF66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77869" y="2193800"/>
            <a:ext cx="2230532" cy="242601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89646" y="1278531"/>
            <a:ext cx="1751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Central TPC,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7 </a:t>
            </a:r>
            <a:r>
              <a:rPr lang="en-US" b="1" dirty="0" err="1" smtClean="0">
                <a:solidFill>
                  <a:srgbClr val="FF6600"/>
                </a:solidFill>
              </a:rPr>
              <a:t>tonnes</a:t>
            </a:r>
            <a:r>
              <a:rPr lang="en-US" b="1" dirty="0" smtClean="0">
                <a:solidFill>
                  <a:srgbClr val="FF6600"/>
                </a:solidFill>
              </a:rPr>
              <a:t> LXe,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</a:rPr>
              <a:t>494 3” PMTs</a:t>
            </a:r>
            <a:endParaRPr lang="en-US" b="1" dirty="0">
              <a:solidFill>
                <a:srgbClr val="FF66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54927" y="3526989"/>
            <a:ext cx="2393577" cy="1436905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2880658"/>
            <a:ext cx="175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High Voltage Feedthrough</a:t>
            </a:r>
            <a:endParaRPr lang="en-US" b="1" dirty="0">
              <a:solidFill>
                <a:srgbClr val="FF66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588001" y="3376706"/>
            <a:ext cx="1657305" cy="158718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23457" y="2573777"/>
            <a:ext cx="204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DD Neutron Calibration Tubes</a:t>
            </a:r>
            <a:endParaRPr lang="en-US" b="1" dirty="0">
              <a:solidFill>
                <a:srgbClr val="FF66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195294" y="5692588"/>
            <a:ext cx="851647" cy="38847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195294" y="6081059"/>
            <a:ext cx="3122706" cy="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5436139"/>
            <a:ext cx="119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Xenon Handling Lines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094943" y="4963894"/>
            <a:ext cx="2300939" cy="49262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12000" y="4326528"/>
            <a:ext cx="2046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Liquid Scintillator “Outer Detector” Veto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329765" y="4796118"/>
            <a:ext cx="421340" cy="367116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89646" y="4167715"/>
            <a:ext cx="1840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Former LUX Water Tank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671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56"/>
            <a:ext cx="8229600" cy="944529"/>
          </a:xfrm>
        </p:spPr>
        <p:txBody>
          <a:bodyPr/>
          <a:lstStyle/>
          <a:p>
            <a:r>
              <a:rPr lang="en-US" dirty="0" err="1" smtClean="0"/>
              <a:t>Thoron</a:t>
            </a:r>
            <a:r>
              <a:rPr lang="en-US" dirty="0" smtClean="0"/>
              <a:t>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4" y="1048060"/>
            <a:ext cx="8503500" cy="79263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Bubble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past </a:t>
            </a:r>
            <a:r>
              <a:rPr lang="en-US" sz="2000" baseline="30000" dirty="0" smtClean="0"/>
              <a:t>228</a:t>
            </a:r>
            <a:r>
              <a:rPr lang="en-US" sz="2000" dirty="0" smtClean="0"/>
              <a:t>Th source into LS</a:t>
            </a:r>
          </a:p>
          <a:p>
            <a:r>
              <a:rPr lang="en-US" sz="2000" dirty="0" smtClean="0"/>
              <a:t>Vents through concentric tubing to bubbler outside water tank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Picture 7" descr="IMG_1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2327" y="2869682"/>
            <a:ext cx="3110483" cy="2332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27371" y="5591353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Testing at UCSB</a:t>
            </a:r>
            <a:endParaRPr lang="en-US" dirty="0"/>
          </a:p>
        </p:txBody>
      </p:sp>
      <p:pic>
        <p:nvPicPr>
          <p:cNvPr id="10" name="Picture 9" descr="screener_calibration_label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40692"/>
            <a:ext cx="6689745" cy="50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3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1.06.04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Gd</a:t>
            </a:r>
            <a:r>
              <a:rPr lang="en-US" dirty="0" smtClean="0"/>
              <a:t>-LS Impurities </a:t>
            </a:r>
            <a:r>
              <a:rPr lang="en-US" sz="1300" dirty="0" smtClean="0"/>
              <a:t>2/20/2017</a:t>
            </a:r>
            <a:endParaRPr lang="en-US" sz="13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Nelson – 1.6 Outer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CD3 IPR at LBNL - January 10-12,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4F29-7060-48DD-844D-C3D7CCE9ADB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3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3836340"/>
              </p:ext>
            </p:extLst>
          </p:nvPr>
        </p:nvGraphicFramePr>
        <p:xfrm>
          <a:off x="76200" y="1692500"/>
          <a:ext cx="8991598" cy="44185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5362"/>
                <a:gridCol w="642258"/>
                <a:gridCol w="775088"/>
                <a:gridCol w="509426"/>
                <a:gridCol w="1043668"/>
                <a:gridCol w="722539"/>
                <a:gridCol w="1043668"/>
                <a:gridCol w="722539"/>
                <a:gridCol w="722539"/>
                <a:gridCol w="1284511"/>
              </a:tblGrid>
              <a:tr h="49022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Component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Raw 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Values (</a:t>
                      </a:r>
                      <a:r>
                        <a:rPr lang="en-GB" sz="1600" u="none" dirty="0" err="1" smtClean="0">
                          <a:effectLst/>
                          <a:latin typeface="Gill Sans MT" panose="020B0502020104020203" pitchFamily="34" charset="0"/>
                        </a:rPr>
                        <a:t>ppt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)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u="none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u="none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Gram per </a:t>
                      </a:r>
                      <a:r>
                        <a:rPr lang="en-GB" sz="1600" u="none" dirty="0" err="1" smtClean="0">
                          <a:effectLst/>
                          <a:latin typeface="Gill Sans MT" panose="020B0502020104020203" pitchFamily="34" charset="0"/>
                        </a:rPr>
                        <a:t>Liter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GB" sz="1600" u="none" dirty="0" err="1" smtClean="0">
                          <a:effectLst/>
                          <a:latin typeface="Gill Sans MT" panose="020B0502020104020203" pitchFamily="34" charset="0"/>
                        </a:rPr>
                        <a:t>Gd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-LS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0.1% </a:t>
                      </a:r>
                      <a:r>
                        <a:rPr lang="en-GB" sz="1600" u="none" dirty="0" err="1" smtClean="0">
                          <a:effectLst/>
                          <a:latin typeface="Gill Sans MT" panose="020B0502020104020203" pitchFamily="34" charset="0"/>
                        </a:rPr>
                        <a:t>Gd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-LS in veto (</a:t>
                      </a:r>
                      <a:r>
                        <a:rPr lang="en-GB" sz="1600" u="none" dirty="0" err="1" smtClean="0">
                          <a:effectLst/>
                          <a:latin typeface="Gill Sans MT" panose="020B0502020104020203" pitchFamily="34" charset="0"/>
                        </a:rPr>
                        <a:t>ppt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)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u="none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u="none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4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u="none" baseline="30000" dirty="0" smtClean="0">
                          <a:effectLst/>
                          <a:latin typeface="Gill Sans MT" panose="020B0502020104020203" pitchFamily="34" charset="0"/>
                        </a:rPr>
                        <a:t>238</a:t>
                      </a:r>
                      <a:r>
                        <a:rPr lang="en-GB" sz="1600" b="0" u="none" dirty="0" smtClean="0">
                          <a:effectLst/>
                          <a:latin typeface="Gill Sans MT" panose="020B0502020104020203" pitchFamily="34" charset="0"/>
                        </a:rPr>
                        <a:t>U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u="none" baseline="30000" dirty="0" smtClean="0">
                          <a:effectLst/>
                          <a:latin typeface="Gill Sans MT" panose="020B0502020104020203" pitchFamily="34" charset="0"/>
                        </a:rPr>
                        <a:t>232</a:t>
                      </a:r>
                      <a:r>
                        <a:rPr lang="en-GB" sz="1600" b="0" u="none" dirty="0" smtClean="0">
                          <a:effectLst/>
                          <a:latin typeface="Gill Sans MT" panose="020B0502020104020203" pitchFamily="34" charset="0"/>
                        </a:rPr>
                        <a:t>Th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K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C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baseline="30000" dirty="0" smtClean="0">
                          <a:effectLst/>
                          <a:latin typeface="Gill Sans MT" panose="020B0502020104020203" pitchFamily="34" charset="0"/>
                        </a:rPr>
                        <a:t>238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U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baseline="30000" dirty="0" smtClean="0">
                          <a:effectLst/>
                          <a:latin typeface="Gill Sans MT" panose="020B0502020104020203" pitchFamily="34" charset="0"/>
                        </a:rPr>
                        <a:t>232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Th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K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C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LAB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baseline="0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0.004</a:t>
                      </a:r>
                      <a:endParaRPr lang="en-US" sz="1600" u="none" baseline="30000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0.007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0.5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12 × 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  <a:endParaRPr lang="en-US" sz="1600" u="none" baseline="30000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860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0.004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0.007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0.5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600" u="none" baseline="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  <a:endParaRPr lang="en-US" sz="1600" u="none" baseline="30000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baseline="0" dirty="0" err="1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Gd</a:t>
                      </a:r>
                      <a:endParaRPr lang="en-US" sz="1600" b="0" u="none" baseline="0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100</a:t>
                      </a:r>
                      <a:endParaRPr lang="en-US" sz="1600" u="none" dirty="0" smtClean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52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0.86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0.17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0.17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0.09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PPO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150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640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27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110 ×</a:t>
                      </a:r>
                      <a:r>
                        <a:rPr lang="en-US" sz="1600" u="none" baseline="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3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0.5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2.2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0.09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0.37 ×10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/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TMHA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180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650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27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140 × 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0.6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2.1</a:t>
                      </a:r>
                      <a:endParaRPr lang="en-US" sz="1600" u="none" dirty="0" smtClean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0.09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0.44 ×10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/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err="1">
                          <a:effectLst/>
                          <a:latin typeface="Gill Sans MT" panose="020B0502020104020203" pitchFamily="34" charset="0"/>
                        </a:rPr>
                        <a:t>bis</a:t>
                      </a: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-MSB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210</a:t>
                      </a:r>
                      <a:endParaRPr lang="en-US" sz="1600" u="none" dirty="0" smtClean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</a:rPr>
                        <a:t>190</a:t>
                      </a:r>
                      <a:endParaRPr lang="en-US" sz="1600" u="none" baseline="30000" dirty="0" smtClean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baseline="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19 </a:t>
                      </a: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-3</a:t>
                      </a: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0.015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0.004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0.003</a:t>
                      </a:r>
                      <a:endParaRPr lang="en-US" sz="1600" u="none" dirty="0" smtClean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0.001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0.32 ×10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Total/Goal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600" u="none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none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r>
                        <a:rPr lang="en-GB" sz="1600" u="none" dirty="0" smtClean="0">
                          <a:effectLst/>
                          <a:latin typeface="Gill Sans MT" panose="020B0502020104020203" pitchFamily="34" charset="0"/>
                        </a:rPr>
                        <a:t>867.2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1.3 </a:t>
                      </a:r>
                      <a:r>
                        <a:rPr lang="en-GB" sz="800" b="1" u="none" dirty="0" smtClean="0">
                          <a:solidFill>
                            <a:srgbClr val="0070C0"/>
                          </a:solidFill>
                          <a:effectLst/>
                          <a:latin typeface="Gill Sans MT" panose="020B0502020104020203" pitchFamily="34" charset="0"/>
                        </a:rPr>
                        <a:t>(≈3.1BiPo)</a:t>
                      </a:r>
                      <a:endParaRPr lang="en-US" sz="800" b="1" u="none" dirty="0">
                        <a:solidFill>
                          <a:srgbClr val="0070C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u="none" dirty="0" smtClean="0">
                          <a:solidFill>
                            <a:schemeClr val="tx1"/>
                          </a:solidFill>
                          <a:effectLst/>
                          <a:latin typeface="Gill Sans MT" panose="020B0502020104020203" pitchFamily="34" charset="0"/>
                        </a:rPr>
                        <a:t>4.5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0.8</a:t>
                      </a:r>
                      <a:endParaRPr lang="en-US" sz="160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13 </a:t>
                      </a:r>
                      <a:r>
                        <a:rPr lang="en-US" sz="1400" b="1" u="none" dirty="0" smtClean="0">
                          <a:solidFill>
                            <a:srgbClr val="0070C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400" b="1" u="none" dirty="0" smtClean="0">
                          <a:solidFill>
                            <a:srgbClr val="0070C0"/>
                          </a:solidFill>
                          <a:effectLst/>
                          <a:latin typeface="Gill Sans MT" panose="020B0502020104020203" pitchFamily="34" charset="0"/>
                        </a:rPr>
                        <a:t>≈</a:t>
                      </a:r>
                      <a:r>
                        <a:rPr lang="en-US" sz="1400" b="1" u="none" dirty="0" smtClean="0">
                          <a:solidFill>
                            <a:srgbClr val="0070C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27)</a:t>
                      </a:r>
                      <a:r>
                        <a:rPr lang="en-US" sz="160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×10</a:t>
                      </a:r>
                      <a:r>
                        <a:rPr lang="en-US" sz="1600" u="none" baseline="30000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0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Rate (Hz)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3.75</a:t>
                      </a:r>
                      <a:endParaRPr lang="en-US" sz="1600" b="0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3.75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3.75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3.75</a:t>
                      </a: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Requirement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10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15 × 10</a:t>
                      </a:r>
                      <a:r>
                        <a:rPr lang="en-US" sz="1600" b="1" u="none" baseline="30000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-6</a:t>
                      </a: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Rate (Hz)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17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14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solidFill>
                            <a:srgbClr val="C00000"/>
                          </a:solidFill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4.3</a:t>
                      </a:r>
                      <a:endParaRPr lang="en-US" sz="1600" b="1" u="none" dirty="0">
                        <a:solidFill>
                          <a:srgbClr val="C00000"/>
                        </a:solidFill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u="none" dirty="0" err="1" smtClean="0">
                          <a:effectLst/>
                          <a:latin typeface="Gill Sans MT" panose="020B0502020104020203" pitchFamily="34" charset="0"/>
                        </a:rPr>
                        <a:t>Daya</a:t>
                      </a:r>
                      <a:r>
                        <a:rPr lang="en-GB" sz="1600" b="1" u="none" dirty="0" smtClean="0">
                          <a:effectLst/>
                          <a:latin typeface="Gill Sans MT" panose="020B0502020104020203" pitchFamily="34" charset="0"/>
                        </a:rPr>
                        <a:t> Bay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u="none" dirty="0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u="none" dirty="0">
                          <a:effectLst/>
                          <a:latin typeface="Gill Sans MT" panose="020B0502020104020203" pitchFamily="34" charset="0"/>
                        </a:rPr>
                        <a:t> 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effectLst/>
                          <a:latin typeface="Gill Sans MT" panose="020B0502020104020203" pitchFamily="34" charset="0"/>
                        </a:rPr>
                        <a:t>20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u="none" dirty="0" smtClean="0">
                          <a:effectLst/>
                          <a:latin typeface="Gill Sans MT" panose="020B0502020104020203" pitchFamily="34" charset="0"/>
                        </a:rPr>
                        <a:t>4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none" dirty="0" smtClean="0">
                          <a:effectLst/>
                          <a:latin typeface="Gill Sans MT" panose="020B0502020104020203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u="none" dirty="0">
                        <a:effectLst/>
                        <a:latin typeface="Gill Sans MT" panose="020B0502020104020203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6200" y="6197025"/>
            <a:ext cx="8915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Gill Sans MT" panose="020B0502020104020203" pitchFamily="34" charset="0"/>
              </a:rPr>
              <a:t>Daya</a:t>
            </a:r>
            <a:r>
              <a:rPr lang="en-US" sz="1600" dirty="0" smtClean="0">
                <a:latin typeface="Gill Sans MT" panose="020B0502020104020203" pitchFamily="34" charset="0"/>
              </a:rPr>
              <a:t> Bay levels from one-pass purification of </a:t>
            </a:r>
            <a:r>
              <a:rPr lang="en-US" sz="1600" dirty="0" err="1" smtClean="0">
                <a:latin typeface="Gill Sans MT" panose="020B0502020104020203" pitchFamily="34" charset="0"/>
              </a:rPr>
              <a:t>Gd</a:t>
            </a:r>
            <a:r>
              <a:rPr lang="en-US" sz="1600" dirty="0" smtClean="0">
                <a:latin typeface="Gill Sans MT" panose="020B0502020104020203" pitchFamily="34" charset="0"/>
              </a:rPr>
              <a:t> and PPO; </a:t>
            </a:r>
            <a:r>
              <a:rPr lang="en-US" sz="1600" baseline="30000" dirty="0" smtClean="0">
                <a:latin typeface="Gill Sans MT" panose="020B0502020104020203" pitchFamily="34" charset="0"/>
              </a:rPr>
              <a:t>40</a:t>
            </a:r>
            <a:r>
              <a:rPr lang="en-US" sz="1600" dirty="0" smtClean="0">
                <a:latin typeface="Gill Sans MT" panose="020B0502020104020203" pitchFamily="34" charset="0"/>
              </a:rPr>
              <a:t>K from water or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aseline="30000" dirty="0" smtClean="0">
                <a:latin typeface="Gill Sans MT" panose="020B0502020104020203" pitchFamily="34" charset="0"/>
              </a:rPr>
              <a:t>85</a:t>
            </a:r>
            <a:r>
              <a:rPr lang="en-US" sz="1600" dirty="0" smtClean="0">
                <a:latin typeface="Gill Sans MT" panose="020B0502020104020203" pitchFamily="34" charset="0"/>
              </a:rPr>
              <a:t>Kr </a:t>
            </a:r>
            <a:r>
              <a:rPr lang="mr-IN" sz="1600" dirty="0" smtClean="0">
                <a:latin typeface="Gill Sans MT" panose="020B0502020104020203" pitchFamily="34" charset="0"/>
              </a:rPr>
              <a:t>–</a:t>
            </a:r>
            <a:r>
              <a:rPr lang="en-US" sz="1600" dirty="0" smtClean="0">
                <a:latin typeface="Gill Sans MT" panose="020B0502020104020203" pitchFamily="34" charset="0"/>
              </a:rPr>
              <a:t> if like KAMLAND,  &lt;20 counts per day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71600" y="1143000"/>
            <a:ext cx="7391400" cy="439093"/>
          </a:xfrm>
          <a:prstGeom prst="rect">
            <a:avLst/>
          </a:prstGeom>
          <a:solidFill>
            <a:srgbClr val="FFFF00"/>
          </a:solidFill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Yellow are measurements (ICPMS/</a:t>
            </a:r>
            <a:r>
              <a:rPr lang="en-US" sz="2000" b="1" dirty="0" err="1" smtClean="0">
                <a:solidFill>
                  <a:srgbClr val="FF0000"/>
                </a:solidFill>
              </a:rPr>
              <a:t>HPGe</a:t>
            </a:r>
            <a:r>
              <a:rPr lang="en-US" sz="2000" b="1" dirty="0" smtClean="0">
                <a:solidFill>
                  <a:srgbClr val="FF0000"/>
                </a:solidFill>
              </a:rPr>
              <a:t>), </a:t>
            </a:r>
            <a:r>
              <a:rPr lang="en-US" sz="2000" b="1" dirty="0" smtClean="0">
                <a:solidFill>
                  <a:srgbClr val="0070C0"/>
                </a:solidFill>
              </a:rPr>
              <a:t>blue screener</a:t>
            </a:r>
          </a:p>
        </p:txBody>
      </p:sp>
    </p:spTree>
    <p:extLst>
      <p:ext uri="{BB962C8B-B14F-4D97-AF65-F5344CB8AC3E}">
        <p14:creationId xmlns:p14="http://schemas.microsoft.com/office/powerpoint/2010/main" val="40785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LZ Outer Detector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5178" y="1007353"/>
            <a:ext cx="5633028" cy="362061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9 segmented UVT acrylic </a:t>
            </a:r>
            <a:r>
              <a:rPr lang="en-US" sz="2200" dirty="0"/>
              <a:t>t</a:t>
            </a:r>
            <a:r>
              <a:rPr lang="en-US" sz="2200" dirty="0" smtClean="0"/>
              <a:t>anks</a:t>
            </a:r>
            <a:endParaRPr lang="en-US" sz="2200" dirty="0"/>
          </a:p>
          <a:p>
            <a:r>
              <a:rPr lang="en-US" sz="2200" dirty="0" smtClean="0"/>
              <a:t>~17 </a:t>
            </a:r>
            <a:r>
              <a:rPr lang="en-US" sz="2200" dirty="0" err="1" smtClean="0"/>
              <a:t>tonnes</a:t>
            </a:r>
            <a:r>
              <a:rPr lang="en-US" sz="2200" dirty="0" smtClean="0"/>
              <a:t> </a:t>
            </a:r>
            <a:r>
              <a:rPr lang="en-US" sz="2200" dirty="0" err="1" smtClean="0"/>
              <a:t>Gd</a:t>
            </a:r>
            <a:r>
              <a:rPr lang="en-US" sz="2200" dirty="0" smtClean="0"/>
              <a:t>-loaded, LAB-based LS</a:t>
            </a:r>
          </a:p>
          <a:p>
            <a:pPr lvl="1"/>
            <a:r>
              <a:rPr lang="en-US" sz="1400" dirty="0" smtClean="0"/>
              <a:t>Neutrons thermalize and capture on </a:t>
            </a:r>
            <a:r>
              <a:rPr lang="en-US" sz="1400" dirty="0" err="1" smtClean="0"/>
              <a:t>Gd</a:t>
            </a:r>
            <a:r>
              <a:rPr lang="en-US" sz="1400" dirty="0" smtClean="0"/>
              <a:t>:</a:t>
            </a:r>
          </a:p>
          <a:p>
            <a:pPr lvl="1"/>
            <a:r>
              <a:rPr lang="en-US" sz="1400" dirty="0"/>
              <a:t>n + </a:t>
            </a:r>
            <a:r>
              <a:rPr lang="en-US" sz="1400" dirty="0" err="1"/>
              <a:t>Gd</a:t>
            </a:r>
            <a:r>
              <a:rPr lang="en-US" sz="1400" dirty="0"/>
              <a:t> -&gt; </a:t>
            </a:r>
            <a:r>
              <a:rPr lang="en-US" sz="1400" dirty="0" err="1"/>
              <a:t>Gd</a:t>
            </a:r>
            <a:r>
              <a:rPr lang="en-US" sz="1400" dirty="0"/>
              <a:t> + </a:t>
            </a:r>
            <a:r>
              <a:rPr lang="en-US" sz="1400" dirty="0" smtClean="0"/>
              <a:t>(3-4x)</a:t>
            </a:r>
            <a:r>
              <a:rPr lang="en-US" sz="1400" dirty="0" err="1" smtClean="0"/>
              <a:t>γ</a:t>
            </a:r>
            <a:r>
              <a:rPr lang="en-US" sz="1400" dirty="0"/>
              <a:t>(~8 MeV</a:t>
            </a:r>
            <a:r>
              <a:rPr lang="en-US" sz="1400" dirty="0" smtClean="0"/>
              <a:t>)</a:t>
            </a:r>
          </a:p>
          <a:p>
            <a:r>
              <a:rPr lang="en-US" sz="2200" dirty="0"/>
              <a:t>120 8” PMTs in water tank</a:t>
            </a:r>
          </a:p>
          <a:p>
            <a:pPr lvl="1"/>
            <a:r>
              <a:rPr lang="en-US" sz="1400" dirty="0"/>
              <a:t>Surrounded by Tyvek </a:t>
            </a:r>
            <a:r>
              <a:rPr lang="en-US" sz="1400" dirty="0" smtClean="0"/>
              <a:t>reflector</a:t>
            </a:r>
            <a:endParaRPr lang="en-US" sz="2200" dirty="0" smtClean="0"/>
          </a:p>
          <a:p>
            <a:r>
              <a:rPr lang="en-US" sz="2200" dirty="0" smtClean="0"/>
              <a:t>Together with LXe “skin”, veto gammas and neutrons with high efficiency</a:t>
            </a:r>
            <a:r>
              <a:rPr lang="is-IS" sz="2200" dirty="0" smtClean="0"/>
              <a:t>… 100-200 keV threshold</a:t>
            </a:r>
            <a:endParaRPr lang="en-US" sz="2200" dirty="0" smtClean="0"/>
          </a:p>
          <a:p>
            <a:r>
              <a:rPr lang="en-US" sz="2200" dirty="0" smtClean="0"/>
              <a:t>Reduce WIMP search backgrounds</a:t>
            </a:r>
            <a:endParaRPr lang="en-US" sz="22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F319-3B9F-476A-9F22-694D69B1586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2" name="Picture 1" descr="ODf_allNeutronsAndGammas_temp_plot_with_vetoes_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9" y="4522780"/>
            <a:ext cx="5036407" cy="2335220"/>
          </a:xfrm>
          <a:prstGeom prst="rect">
            <a:avLst/>
          </a:prstGeom>
        </p:spPr>
      </p:pic>
      <p:pic>
        <p:nvPicPr>
          <p:cNvPr id="24" name="Picture 23" descr="Screen Shot 2017-05-08 at 9.1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71" y="911412"/>
            <a:ext cx="3270836" cy="3188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5071" y="5506299"/>
            <a:ext cx="2672307" cy="850051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 smtClean="0"/>
              <a:t>Simulated neutron background in LZ before and after application of veto cuts</a:t>
            </a:r>
          </a:p>
        </p:txBody>
      </p:sp>
    </p:spTree>
    <p:extLst>
      <p:ext uri="{BB962C8B-B14F-4D97-AF65-F5344CB8AC3E}">
        <p14:creationId xmlns:p14="http://schemas.microsoft.com/office/powerpoint/2010/main" val="6114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GdLS Purity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013" y="1247410"/>
            <a:ext cx="8331787" cy="4093275"/>
          </a:xfrm>
        </p:spPr>
        <p:txBody>
          <a:bodyPr>
            <a:normAutofit/>
          </a:bodyPr>
          <a:lstStyle/>
          <a:p>
            <a:r>
              <a:rPr lang="en-US" dirty="0" smtClean="0"/>
              <a:t>OD rate goal drives scintillator purity requirements</a:t>
            </a:r>
          </a:p>
          <a:p>
            <a:r>
              <a:rPr lang="is-IS" dirty="0"/>
              <a:t>Usual suspects: </a:t>
            </a:r>
            <a:r>
              <a:rPr lang="is-IS" baseline="30000" dirty="0"/>
              <a:t>238</a:t>
            </a:r>
            <a:r>
              <a:rPr lang="is-IS" dirty="0"/>
              <a:t>U, </a:t>
            </a:r>
            <a:r>
              <a:rPr lang="is-IS" baseline="30000" dirty="0" smtClean="0"/>
              <a:t>232</a:t>
            </a:r>
            <a:r>
              <a:rPr lang="is-IS" dirty="0" smtClean="0"/>
              <a:t>Th &amp; </a:t>
            </a:r>
            <a:r>
              <a:rPr lang="is-IS" baseline="30000" dirty="0" smtClean="0"/>
              <a:t>40</a:t>
            </a:r>
            <a:r>
              <a:rPr lang="is-IS" dirty="0" smtClean="0"/>
              <a:t>K</a:t>
            </a:r>
            <a:endParaRPr lang="en-US" baseline="30000" dirty="0" smtClean="0"/>
          </a:p>
          <a:p>
            <a:r>
              <a:rPr lang="en-US" baseline="30000" dirty="0" smtClean="0"/>
              <a:t>14</a:t>
            </a:r>
            <a:r>
              <a:rPr lang="en-US" dirty="0" smtClean="0"/>
              <a:t>C </a:t>
            </a:r>
            <a:r>
              <a:rPr lang="en-US" dirty="0"/>
              <a:t>a main concern</a:t>
            </a:r>
          </a:p>
          <a:p>
            <a:pPr lvl="1"/>
            <a:r>
              <a:rPr lang="en-US" dirty="0"/>
              <a:t>LLNL Mass Spec down to 10</a:t>
            </a:r>
            <a:r>
              <a:rPr lang="en-US" baseline="30000" dirty="0"/>
              <a:t>-15</a:t>
            </a:r>
            <a:r>
              <a:rPr lang="en-US" dirty="0"/>
              <a:t> g</a:t>
            </a:r>
            <a:r>
              <a:rPr lang="en-US" dirty="0" smtClean="0"/>
              <a:t>/g</a:t>
            </a:r>
          </a:p>
          <a:p>
            <a:pPr lvl="1"/>
            <a:r>
              <a:rPr lang="en-US" dirty="0"/>
              <a:t>R</a:t>
            </a:r>
            <a:r>
              <a:rPr lang="is-IS" dirty="0" smtClean="0"/>
              <a:t>equirement</a:t>
            </a:r>
            <a:r>
              <a:rPr lang="is-IS" dirty="0"/>
              <a:t>/goal </a:t>
            </a:r>
            <a:r>
              <a:rPr lang="is-IS" dirty="0" smtClean="0"/>
              <a:t>is 10</a:t>
            </a:r>
            <a:r>
              <a:rPr lang="is-IS" baseline="30000" dirty="0"/>
              <a:t>-17</a:t>
            </a:r>
            <a:r>
              <a:rPr lang="is-IS" dirty="0"/>
              <a:t>-10</a:t>
            </a:r>
            <a:r>
              <a:rPr lang="is-IS" baseline="30000" dirty="0"/>
              <a:t>-18</a:t>
            </a:r>
            <a:r>
              <a:rPr lang="is-IS" dirty="0"/>
              <a:t> g/</a:t>
            </a:r>
            <a:r>
              <a:rPr lang="is-IS" dirty="0" smtClean="0"/>
              <a:t>g</a:t>
            </a:r>
            <a:endParaRPr lang="is-I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7F319-3B9F-476A-9F22-694D69B15861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486594"/>
              </p:ext>
            </p:extLst>
          </p:nvPr>
        </p:nvGraphicFramePr>
        <p:xfrm>
          <a:off x="2397491" y="3719924"/>
          <a:ext cx="4175470" cy="2204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730"/>
                <a:gridCol w="1498260"/>
                <a:gridCol w="1554480"/>
              </a:tblGrid>
              <a:tr h="4022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Impurity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Goal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Requirement</a:t>
                      </a:r>
                      <a:endParaRPr lang="en-US" sz="1800" dirty="0"/>
                    </a:p>
                  </a:txBody>
                  <a:tcPr anchor="ctr"/>
                </a:tc>
              </a:tr>
              <a:tr h="500995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 smtClean="0"/>
                        <a:t>238</a:t>
                      </a:r>
                      <a:r>
                        <a:rPr lang="en-US" sz="1800" baseline="0" dirty="0" smtClean="0"/>
                        <a:t>U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1.3 ppt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 ppt</a:t>
                      </a:r>
                      <a:endParaRPr lang="en-US" sz="1800" dirty="0"/>
                    </a:p>
                  </a:txBody>
                  <a:tcPr anchor="ctr"/>
                </a:tc>
              </a:tr>
              <a:tr h="456605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 smtClean="0"/>
                        <a:t>232</a:t>
                      </a:r>
                      <a:r>
                        <a:rPr lang="en-US" sz="1800" baseline="0" dirty="0" smtClean="0"/>
                        <a:t>Th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4.5 ppt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 ppt</a:t>
                      </a:r>
                      <a:endParaRPr lang="en-US" sz="1800" dirty="0"/>
                    </a:p>
                  </a:txBody>
                  <a:tcPr anchor="ctr"/>
                </a:tc>
              </a:tr>
              <a:tr h="442337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 smtClean="0"/>
                        <a:t>40</a:t>
                      </a:r>
                      <a:r>
                        <a:rPr lang="en-US" sz="1800" baseline="0" dirty="0" smtClean="0"/>
                        <a:t>K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 ppt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 ppt</a:t>
                      </a:r>
                      <a:endParaRPr lang="en-US" sz="1800" dirty="0"/>
                    </a:p>
                  </a:txBody>
                  <a:tcPr anchor="ctr"/>
                </a:tc>
              </a:tr>
              <a:tr h="402212"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30000" dirty="0" smtClean="0"/>
                        <a:t>14</a:t>
                      </a:r>
                      <a:r>
                        <a:rPr lang="en-US" sz="1800" baseline="0" dirty="0" smtClean="0"/>
                        <a:t>C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1.3 x 10</a:t>
                      </a:r>
                      <a:r>
                        <a:rPr lang="en-US" sz="1800" baseline="30000" dirty="0" smtClean="0"/>
                        <a:t>-17 </a:t>
                      </a:r>
                      <a:r>
                        <a:rPr lang="en-US" sz="1800" baseline="0" dirty="0" smtClean="0"/>
                        <a:t>g/g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1.5 x 10</a:t>
                      </a:r>
                      <a:r>
                        <a:rPr lang="en-US" sz="1800" baseline="30000" dirty="0" smtClean="0"/>
                        <a:t>-17 </a:t>
                      </a:r>
                      <a:r>
                        <a:rPr lang="en-US" sz="1800" baseline="0" dirty="0" smtClean="0"/>
                        <a:t>g/g</a:t>
                      </a:r>
                      <a:endParaRPr lang="en-US" sz="1800" baseline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7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er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15" y="2110389"/>
            <a:ext cx="3020259" cy="256651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942"/>
            <a:ext cx="8229600" cy="1001059"/>
          </a:xfrm>
        </p:spPr>
        <p:txBody>
          <a:bodyPr/>
          <a:lstStyle/>
          <a:p>
            <a:r>
              <a:rPr lang="en-US" dirty="0" smtClean="0"/>
              <a:t> The LS Screener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00507" y="1350714"/>
            <a:ext cx="4894293" cy="50056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Made of Reynolds UVT acrylic (same as OD)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~ 24 kg GdLS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~1/700 of OD LS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Produced by </a:t>
            </a:r>
            <a:r>
              <a:rPr lang="en-US" dirty="0" err="1" smtClean="0"/>
              <a:t>Minfang</a:t>
            </a:r>
            <a:r>
              <a:rPr lang="en-US" dirty="0" smtClean="0"/>
              <a:t> </a:t>
            </a:r>
            <a:r>
              <a:rPr lang="en-US" dirty="0" err="1" smtClean="0"/>
              <a:t>Yeh</a:t>
            </a:r>
            <a:r>
              <a:rPr lang="en-US" dirty="0" smtClean="0"/>
              <a:t> at BNL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14 kg water </a:t>
            </a:r>
            <a:r>
              <a:rPr lang="en-US" dirty="0"/>
              <a:t>s</a:t>
            </a:r>
            <a:r>
              <a:rPr lang="en-US" dirty="0" smtClean="0"/>
              <a:t>hield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3 R11410-20 PMTs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Very </a:t>
            </a:r>
            <a:r>
              <a:rPr lang="en-US" dirty="0" err="1" smtClean="0"/>
              <a:t>radiopure</a:t>
            </a:r>
            <a:endParaRPr lang="en-US" dirty="0" smtClean="0"/>
          </a:p>
          <a:p>
            <a:pPr lvl="1">
              <a:lnSpc>
                <a:spcPct val="120000"/>
              </a:lnSpc>
            </a:pPr>
            <a:r>
              <a:rPr lang="en-US" dirty="0" smtClean="0"/>
              <a:t>LZ PMT bases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Wrapped in Tyvek reflector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5548-261E-8142-9C5D-7C3BCC085103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gadget_cross_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64" y="1621020"/>
            <a:ext cx="1708495" cy="39499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5556" y="2643553"/>
            <a:ext cx="1029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GdLS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251706" y="3949597"/>
            <a:ext cx="1435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Water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585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449" y="0"/>
            <a:ext cx="9118701" cy="88152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Underground Commissioning, Nov. 2016 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SAM_06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24" y="1836282"/>
            <a:ext cx="5289176" cy="39668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3216" y="1457732"/>
            <a:ext cx="4701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GdLS filling in underground cleanroom</a:t>
            </a:r>
            <a:endParaRPr lang="en-US" sz="1400" dirty="0"/>
          </a:p>
        </p:txBody>
      </p:sp>
      <p:pic>
        <p:nvPicPr>
          <p:cNvPr id="5" name="Picture 4" descr="SAM_06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9" y="1423345"/>
            <a:ext cx="3742765" cy="49903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3449" y="1115568"/>
            <a:ext cx="3742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Water volume full, mounting PMTs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343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660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Ready for Water Tank Deployment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SAM_06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9781" r="11724" b="7048"/>
          <a:stretch/>
        </p:blipFill>
        <p:spPr>
          <a:xfrm>
            <a:off x="1" y="1199821"/>
            <a:ext cx="3883642" cy="5521654"/>
          </a:xfrm>
          <a:prstGeom prst="rect">
            <a:avLst/>
          </a:prstGeom>
        </p:spPr>
      </p:pic>
      <p:pic>
        <p:nvPicPr>
          <p:cNvPr id="7" name="Picture 6" descr="SAM_06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294" y="1222773"/>
            <a:ext cx="4138706" cy="5518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6833" y="2115146"/>
            <a:ext cx="17210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Teflon tube for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thoron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calibration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226235" y="2364926"/>
            <a:ext cx="1400598" cy="8541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091765" y="1497936"/>
            <a:ext cx="1535068" cy="866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704" y="880987"/>
            <a:ext cx="3750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Filled w/ GdLS and water. PMTs mounted: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53956" y="676601"/>
            <a:ext cx="359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Wrapped in single layer </a:t>
            </a:r>
            <a:r>
              <a:rPr lang="en-US" sz="1400" dirty="0" err="1" smtClean="0"/>
              <a:t>tyvek</a:t>
            </a:r>
            <a:r>
              <a:rPr lang="en-US" sz="1400" dirty="0" smtClean="0"/>
              <a:t>, ready for deployment: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304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152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Water Tank Deployment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BB10C-F28C-3D44-9426-142CA2DC462F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 descr="screener cleanroom deployment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669"/>
            <a:ext cx="3824940" cy="5099920"/>
          </a:xfrm>
          <a:prstGeom prst="rect">
            <a:avLst/>
          </a:prstGeom>
        </p:spPr>
      </p:pic>
      <p:pic>
        <p:nvPicPr>
          <p:cNvPr id="13" name="Picture 12" descr="screener deployment 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90" y="1100669"/>
            <a:ext cx="4258233" cy="56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0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942"/>
            <a:ext cx="8229600" cy="1001059"/>
          </a:xfrm>
        </p:spPr>
        <p:txBody>
          <a:bodyPr/>
          <a:lstStyle/>
          <a:p>
            <a:r>
              <a:rPr lang="en-US" dirty="0" smtClean="0"/>
              <a:t>Data Taking 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00508" y="1119437"/>
            <a:ext cx="4894292" cy="528730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Deployed in LUX water shield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LUX support stand still present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Pulses amplified &amp; digitized by LZ electronics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Run 1: GdLS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Mid Nov 2016 – Early Jan 2017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Run2: No </a:t>
            </a:r>
            <a:r>
              <a:rPr lang="en-US" dirty="0" err="1" smtClean="0"/>
              <a:t>Gd</a:t>
            </a:r>
            <a:r>
              <a:rPr lang="en-US" dirty="0" smtClean="0"/>
              <a:t>-loading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Late Jan 2017 – Late Feb 2017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~Weekly PMT gain monitor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Calibrations end each run:</a:t>
            </a:r>
          </a:p>
          <a:p>
            <a:pPr lvl="1">
              <a:lnSpc>
                <a:spcPct val="120000"/>
              </a:lnSpc>
            </a:pPr>
            <a:r>
              <a:rPr lang="en-US" dirty="0" err="1" smtClean="0"/>
              <a:t>γ</a:t>
            </a:r>
            <a:r>
              <a:rPr lang="en-US" dirty="0" smtClean="0"/>
              <a:t>:  </a:t>
            </a:r>
            <a:r>
              <a:rPr lang="en-US" baseline="30000" dirty="0" smtClean="0"/>
              <a:t>137</a:t>
            </a:r>
            <a:r>
              <a:rPr lang="en-US" dirty="0" smtClean="0"/>
              <a:t>Cs, </a:t>
            </a:r>
            <a:r>
              <a:rPr lang="en-US" baseline="30000" dirty="0" smtClean="0"/>
              <a:t>22</a:t>
            </a:r>
            <a:r>
              <a:rPr lang="en-US" dirty="0" smtClean="0"/>
              <a:t>Na, </a:t>
            </a:r>
            <a:r>
              <a:rPr lang="en-US" baseline="30000" dirty="0" smtClean="0"/>
              <a:t>40</a:t>
            </a:r>
            <a:r>
              <a:rPr lang="en-US" dirty="0" smtClean="0"/>
              <a:t>K, </a:t>
            </a:r>
            <a:r>
              <a:rPr lang="en-US" baseline="30000" dirty="0" smtClean="0"/>
              <a:t>228</a:t>
            </a:r>
            <a:r>
              <a:rPr lang="en-US" dirty="0" smtClean="0"/>
              <a:t>Th</a:t>
            </a:r>
          </a:p>
          <a:p>
            <a:pPr lvl="1">
              <a:lnSpc>
                <a:spcPct val="120000"/>
              </a:lnSpc>
            </a:pPr>
            <a:r>
              <a:rPr lang="el-GR" dirty="0" smtClean="0"/>
              <a:t>α</a:t>
            </a:r>
            <a:r>
              <a:rPr lang="en-US" dirty="0" smtClean="0"/>
              <a:t>&amp;β:  </a:t>
            </a:r>
            <a:r>
              <a:rPr lang="en-US" dirty="0" err="1" smtClean="0"/>
              <a:t>Thoron</a:t>
            </a:r>
            <a:r>
              <a:rPr lang="en-US" dirty="0" smtClean="0"/>
              <a:t> bubbling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End of each run “z-scan”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5548-261E-8142-9C5D-7C3BCC085103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Water Tank_Screener-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12512"/>
          <a:stretch/>
        </p:blipFill>
        <p:spPr>
          <a:xfrm>
            <a:off x="5094800" y="1990041"/>
            <a:ext cx="4049200" cy="35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lnDef>
      <a:spPr>
        <a:ln w="38100" cmpd="sng">
          <a:solidFill>
            <a:srgbClr val="FF66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2234</TotalTime>
  <Words>1172</Words>
  <Application>Microsoft Macintosh PowerPoint</Application>
  <PresentationFormat>On-screen Show (4:3)</PresentationFormat>
  <Paragraphs>308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Executive</vt:lpstr>
      <vt:lpstr> The  LZ Liquid Scintillator Screener Campaign</vt:lpstr>
      <vt:lpstr>The LZ Experiment</vt:lpstr>
      <vt:lpstr>The LZ Outer Detector</vt:lpstr>
      <vt:lpstr>GdLS Purity</vt:lpstr>
      <vt:lpstr> The LS Screener</vt:lpstr>
      <vt:lpstr>Underground Commissioning, Nov. 2016 </vt:lpstr>
      <vt:lpstr>Ready for Water Tank Deployment</vt:lpstr>
      <vt:lpstr>Water Tank Deployment</vt:lpstr>
      <vt:lpstr>Data Taking Overview</vt:lpstr>
      <vt:lpstr>Run 1 – First Data</vt:lpstr>
      <vt:lpstr>Run 2 – No Gd</vt:lpstr>
      <vt:lpstr>End of Run Z-Scan</vt:lpstr>
      <vt:lpstr>Background Simulations</vt:lpstr>
      <vt:lpstr>First Fit to Run 1 Data</vt:lpstr>
      <vt:lpstr>Impurity Estimates from Run 1</vt:lpstr>
      <vt:lpstr>Next Steps</vt:lpstr>
      <vt:lpstr>Conclusions</vt:lpstr>
      <vt:lpstr>Thank You!</vt:lpstr>
      <vt:lpstr>Extra Slides</vt:lpstr>
      <vt:lpstr>Thoron Calibration</vt:lpstr>
      <vt:lpstr>1.06.04 – Gd-LS Impurities 2/20/2017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Update on the  LS Screener Campaign</dc:title>
  <dc:creator>Scott</dc:creator>
  <cp:lastModifiedBy>Scott</cp:lastModifiedBy>
  <cp:revision>230</cp:revision>
  <dcterms:created xsi:type="dcterms:W3CDTF">2016-12-18T00:04:09Z</dcterms:created>
  <dcterms:modified xsi:type="dcterms:W3CDTF">2017-05-10T23:49:30Z</dcterms:modified>
</cp:coreProperties>
</file>