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2.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60" r:id="rId3"/>
  </p:sldMasterIdLst>
  <p:notesMasterIdLst>
    <p:notesMasterId r:id="rId44"/>
  </p:notesMasterIdLst>
  <p:handoutMasterIdLst>
    <p:handoutMasterId r:id="rId45"/>
  </p:handoutMasterIdLst>
  <p:sldIdLst>
    <p:sldId id="1018" r:id="rId4"/>
    <p:sldId id="1197" r:id="rId5"/>
    <p:sldId id="1220" r:id="rId6"/>
    <p:sldId id="1205" r:id="rId7"/>
    <p:sldId id="1203" r:id="rId8"/>
    <p:sldId id="1198" r:id="rId9"/>
    <p:sldId id="1199" r:id="rId10"/>
    <p:sldId id="1214" r:id="rId11"/>
    <p:sldId id="1215" r:id="rId12"/>
    <p:sldId id="1200" r:id="rId13"/>
    <p:sldId id="1201" r:id="rId14"/>
    <p:sldId id="1216" r:id="rId15"/>
    <p:sldId id="1217" r:id="rId16"/>
    <p:sldId id="1208" r:id="rId17"/>
    <p:sldId id="1241" r:id="rId18"/>
    <p:sldId id="1211" r:id="rId19"/>
    <p:sldId id="1210" r:id="rId20"/>
    <p:sldId id="1213" r:id="rId21"/>
    <p:sldId id="1209" r:id="rId22"/>
    <p:sldId id="1226" r:id="rId23"/>
    <p:sldId id="1218" r:id="rId24"/>
    <p:sldId id="1229" r:id="rId25"/>
    <p:sldId id="1230" r:id="rId26"/>
    <p:sldId id="1231" r:id="rId27"/>
    <p:sldId id="1228" r:id="rId28"/>
    <p:sldId id="1234" r:id="rId29"/>
    <p:sldId id="1236" r:id="rId30"/>
    <p:sldId id="1237" r:id="rId31"/>
    <p:sldId id="1235" r:id="rId32"/>
    <p:sldId id="1242" r:id="rId33"/>
    <p:sldId id="1233" r:id="rId34"/>
    <p:sldId id="1244" r:id="rId35"/>
    <p:sldId id="1245" r:id="rId36"/>
    <p:sldId id="1225" r:id="rId37"/>
    <p:sldId id="1238" r:id="rId38"/>
    <p:sldId id="1222" r:id="rId39"/>
    <p:sldId id="1240" r:id="rId40"/>
    <p:sldId id="1246" r:id="rId41"/>
    <p:sldId id="1247" r:id="rId42"/>
    <p:sldId id="1248"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CE00"/>
    <a:srgbClr val="00D700"/>
    <a:srgbClr val="B237F9"/>
    <a:srgbClr val="B32C94"/>
    <a:srgbClr val="FFE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602" autoAdjust="0"/>
    <p:restoredTop sz="94521" autoAdjust="0"/>
  </p:normalViewPr>
  <p:slideViewPr>
    <p:cSldViewPr>
      <p:cViewPr>
        <p:scale>
          <a:sx n="100" d="100"/>
          <a:sy n="100" d="100"/>
        </p:scale>
        <p:origin x="-1360" y="-80"/>
      </p:cViewPr>
      <p:guideLst>
        <p:guide orient="horz" pos="1776"/>
        <p:guide pos="2832"/>
      </p:guideLst>
    </p:cSldViewPr>
  </p:slideViewPr>
  <p:outlineViewPr>
    <p:cViewPr>
      <p:scale>
        <a:sx n="33" d="100"/>
        <a:sy n="33" d="100"/>
      </p:scale>
      <p:origin x="0" y="13848"/>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85" d="100"/>
          <a:sy n="85" d="100"/>
        </p:scale>
        <p:origin x="-28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4.emf"/><Relationship Id="rId2" Type="http://schemas.openxmlformats.org/officeDocument/2006/relationships/image" Target="../media/image75.emf"/><Relationship Id="rId3" Type="http://schemas.openxmlformats.org/officeDocument/2006/relationships/image" Target="../media/image7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emf"/><Relationship Id="rId2" Type="http://schemas.openxmlformats.org/officeDocument/2006/relationships/image" Target="../media/image8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image" Target="../media/image20.emf"/><Relationship Id="rId13" Type="http://schemas.openxmlformats.org/officeDocument/2006/relationships/image" Target="../media/image21.emf"/><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0"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emf"/><Relationship Id="rId9" Type="http://schemas.openxmlformats.org/officeDocument/2006/relationships/image" Target="../media/image31.emf"/><Relationship Id="rId10"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image" Target="../media/image38.emf"/><Relationship Id="rId2"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1" Type="http://schemas.openxmlformats.org/officeDocument/2006/relationships/image" Target="../media/image45.emf"/><Relationship Id="rId2"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63.emf"/><Relationship Id="rId12" Type="http://schemas.openxmlformats.org/officeDocument/2006/relationships/image" Target="../media/image64.emf"/><Relationship Id="rId1" Type="http://schemas.openxmlformats.org/officeDocument/2006/relationships/image" Target="../media/image53.emf"/><Relationship Id="rId2" Type="http://schemas.openxmlformats.org/officeDocument/2006/relationships/image" Target="../media/image54.emf"/><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emf"/><Relationship Id="rId8" Type="http://schemas.openxmlformats.org/officeDocument/2006/relationships/image" Target="../media/image60.emf"/><Relationship Id="rId9" Type="http://schemas.openxmlformats.org/officeDocument/2006/relationships/image" Target="../media/image61.emf"/><Relationship Id="rId10" Type="http://schemas.openxmlformats.org/officeDocument/2006/relationships/image" Target="../media/image6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2.emf"/><Relationship Id="rId2" Type="http://schemas.openxmlformats.org/officeDocument/2006/relationships/image" Target="../media/image7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DCDF0451-BA6C-8747-AC36-A8DB10277A5A}" type="datetime1">
              <a:rPr lang="en-US"/>
              <a:pPr>
                <a:defRPr/>
              </a:pPr>
              <a:t>7/14/13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417BD916-7BA3-FE44-A8F0-50FDDD360E8D}" type="slidenum">
              <a:rPr lang="en-US"/>
              <a:pPr>
                <a:defRPr/>
              </a:pPr>
              <a:t>‹#›</a:t>
            </a:fld>
            <a:endParaRPr lang="en-US"/>
          </a:p>
        </p:txBody>
      </p:sp>
    </p:spTree>
    <p:extLst>
      <p:ext uri="{BB962C8B-B14F-4D97-AF65-F5344CB8AC3E}">
        <p14:creationId xmlns:p14="http://schemas.microsoft.com/office/powerpoint/2010/main" val="1563416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6D53CDA3-1C0D-2F4C-86AF-31715F5334B8}" type="datetime1">
              <a:rPr lang="en-US"/>
              <a:pPr>
                <a:defRPr/>
              </a:pPr>
              <a:t>7/14/13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5219DB26-69A5-1D45-901E-BF1E9A19E7E7}" type="slidenum">
              <a:rPr lang="en-US"/>
              <a:pPr>
                <a:defRPr/>
              </a:pPr>
              <a:t>‹#›</a:t>
            </a:fld>
            <a:endParaRPr lang="en-US"/>
          </a:p>
        </p:txBody>
      </p:sp>
    </p:spTree>
    <p:extLst>
      <p:ext uri="{BB962C8B-B14F-4D97-AF65-F5344CB8AC3E}">
        <p14:creationId xmlns:p14="http://schemas.microsoft.com/office/powerpoint/2010/main" val="5126978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219DB26-69A5-1D45-901E-BF1E9A19E7E7}" type="slidenum">
              <a:rPr lang="en-US"/>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219DB26-69A5-1D45-901E-BF1E9A19E7E7}" type="slidenum">
              <a:rPr lang="en-US"/>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20646F-CA46-414F-8AAE-AAA33DC05DF0}" type="datetime1">
              <a:rPr lang="en-US"/>
              <a:pPr>
                <a:defRPr/>
              </a:pPr>
              <a:t>7/14/13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69C286-7724-B047-8DEE-BCC763D3E5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178116-047F-AC4E-B344-C542D0F1BBAC}" type="datetime1">
              <a:rPr lang="en-US">
                <a:solidFill>
                  <a:prstClr val="black">
                    <a:tint val="75000"/>
                  </a:prstClr>
                </a:solidFill>
              </a:rPr>
              <a:pPr>
                <a:defRPr/>
              </a:pPr>
              <a:t>7/14/13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E2768A-D062-2747-A940-452820C6AD8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178116-047F-AC4E-B344-C542D0F1BBAC}" type="datetime1">
              <a:rPr lang="en-US">
                <a:solidFill>
                  <a:prstClr val="black">
                    <a:tint val="75000"/>
                  </a:prstClr>
                </a:solidFill>
              </a:rPr>
              <a:pPr>
                <a:defRPr/>
              </a:pPr>
              <a:t>7/14/13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E2768A-D062-2747-A940-452820C6AD8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781800" cy="736600"/>
          </a:xfrm>
        </p:spPr>
        <p:txBody>
          <a:bodyPr/>
          <a:lstStyle/>
          <a:p>
            <a:r>
              <a:rPr lang="en-US"/>
              <a:t>Click to edit Master title style</a:t>
            </a:r>
          </a:p>
        </p:txBody>
      </p:sp>
      <p:sp>
        <p:nvSpPr>
          <p:cNvPr id="3" name="Text Placeholder 2"/>
          <p:cNvSpPr>
            <a:spLocks noGrp="1"/>
          </p:cNvSpPr>
          <p:nvPr>
            <p:ph type="body" sz="half" idx="1"/>
          </p:nvPr>
        </p:nvSpPr>
        <p:spPr>
          <a:xfrm>
            <a:off x="228600" y="1143000"/>
            <a:ext cx="4267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267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781800" cy="736600"/>
          </a:xfrm>
        </p:spPr>
        <p:txBody>
          <a:bodyPr/>
          <a:lstStyle/>
          <a:p>
            <a:r>
              <a:rPr lang="en-US"/>
              <a:t>Click to edit Master title style</a:t>
            </a:r>
          </a:p>
        </p:txBody>
      </p:sp>
      <p:sp>
        <p:nvSpPr>
          <p:cNvPr id="3" name="Table Placeholder 2"/>
          <p:cNvSpPr>
            <a:spLocks noGrp="1"/>
          </p:cNvSpPr>
          <p:nvPr>
            <p:ph type="tbl" idx="1"/>
          </p:nvPr>
        </p:nvSpPr>
        <p:spPr>
          <a:xfrm>
            <a:off x="228600" y="1143000"/>
            <a:ext cx="8686800" cy="5486400"/>
          </a:xfrm>
        </p:spPr>
        <p:txBody>
          <a:bodyPr/>
          <a:lstStyle/>
          <a:p>
            <a:pPr lvl="0"/>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3.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6">
              <a:lumMod val="40000"/>
              <a:lumOff val="60000"/>
            </a:schemeClr>
          </a:solidFill>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6220544-71F4-3F42-BA5F-DF4E20799DA9}" type="datetime1">
              <a:rPr lang="en-US"/>
              <a:pPr>
                <a:defRPr/>
              </a:pPr>
              <a:t>7/14/13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17EF7288-2FD5-824A-846E-89E2A7A36F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Lst>
  <p:hf hdr="0" dt="0"/>
  <p:txStyles>
    <p:titleStyle>
      <a:lvl1pPr algn="ctr" defTabSz="457200" rtl="0" eaLnBrk="0" fontAlgn="base" hangingPunct="0">
        <a:spcBef>
          <a:spcPct val="0"/>
        </a:spcBef>
        <a:spcAft>
          <a:spcPct val="0"/>
        </a:spcAft>
        <a:defRPr sz="36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36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36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36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36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36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36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36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3600">
          <a:solidFill>
            <a:srgbClr val="000090"/>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65" charset="0"/>
        <a:buChar char="•"/>
        <a:defRPr sz="2800" kern="1200">
          <a:solidFill>
            <a:srgbClr val="00009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65" charset="0"/>
        <a:buChar char="–"/>
        <a:defRPr sz="2400" kern="1200">
          <a:solidFill>
            <a:srgbClr val="000090"/>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65" charset="0"/>
        <a:buChar char="•"/>
        <a:defRPr sz="2000" kern="1200">
          <a:solidFill>
            <a:srgbClr val="000090"/>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65" charset="0"/>
        <a:buChar char="–"/>
        <a:defRPr kern="1200">
          <a:solidFill>
            <a:srgbClr val="000090"/>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65" charset="0"/>
        <a:buChar char="»"/>
        <a:defRPr kern="1200">
          <a:solidFill>
            <a:srgbClr val="000090"/>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4788"/>
            <a:ext cx="8229600" cy="804862"/>
          </a:xfrm>
          <a:prstGeom prst="rect">
            <a:avLst/>
          </a:prstGeom>
          <a:solidFill>
            <a:schemeClr val="accent6">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         Click to edit Master title style</a:t>
            </a:r>
          </a:p>
        </p:txBody>
      </p:sp>
      <p:sp>
        <p:nvSpPr>
          <p:cNvPr id="1027" name="Text Placeholder 2"/>
          <p:cNvSpPr>
            <a:spLocks noGrp="1"/>
          </p:cNvSpPr>
          <p:nvPr>
            <p:ph type="body" idx="1"/>
          </p:nvPr>
        </p:nvSpPr>
        <p:spPr bwMode="auto">
          <a:xfrm>
            <a:off x="457200" y="1162050"/>
            <a:ext cx="8229600" cy="500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5AC2FB2-EBEF-9548-89DE-B4EE463A3241}" type="datetime1">
              <a:rPr lang="en-US">
                <a:solidFill>
                  <a:prstClr val="black">
                    <a:tint val="75000"/>
                  </a:prstClr>
                </a:solidFill>
              </a:rPr>
              <a:pPr>
                <a:defRPr/>
              </a:pPr>
              <a:t>7/14/13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D6563DD-3F76-6641-A695-F9D3DA913A77}"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0" fontAlgn="base" hangingPunct="0">
        <a:spcBef>
          <a:spcPct val="0"/>
        </a:spcBef>
        <a:spcAft>
          <a:spcPct val="0"/>
        </a:spcAft>
        <a:defRPr sz="3600" kern="1200">
          <a:solidFill>
            <a:srgbClr val="000090"/>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3600">
          <a:solidFill>
            <a:srgbClr val="000090"/>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3600">
          <a:solidFill>
            <a:srgbClr val="000090"/>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3600">
          <a:solidFill>
            <a:srgbClr val="000090"/>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3600">
          <a:solidFill>
            <a:srgbClr val="000090"/>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65" charset="0"/>
        <a:buChar char="•"/>
        <a:defRPr sz="3200" kern="1200">
          <a:solidFill>
            <a:srgbClr val="000090"/>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65" charset="0"/>
        <a:buChar char="–"/>
        <a:defRPr sz="2800" kern="1200">
          <a:solidFill>
            <a:srgbClr val="000090"/>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65" charset="0"/>
        <a:buChar char="•"/>
        <a:defRPr sz="2400" kern="1200">
          <a:solidFill>
            <a:srgbClr val="000090"/>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rgbClr val="000090"/>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rgbClr val="000090"/>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4788"/>
            <a:ext cx="8229600" cy="804862"/>
          </a:xfrm>
          <a:prstGeom prst="rect">
            <a:avLst/>
          </a:prstGeom>
          <a:solidFill>
            <a:schemeClr val="accent6">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         Click to edit Master title style</a:t>
            </a:r>
          </a:p>
        </p:txBody>
      </p:sp>
      <p:sp>
        <p:nvSpPr>
          <p:cNvPr id="1027" name="Text Placeholder 2"/>
          <p:cNvSpPr>
            <a:spLocks noGrp="1"/>
          </p:cNvSpPr>
          <p:nvPr>
            <p:ph type="body" idx="1"/>
          </p:nvPr>
        </p:nvSpPr>
        <p:spPr bwMode="auto">
          <a:xfrm>
            <a:off x="457200" y="1162050"/>
            <a:ext cx="8229600" cy="500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5AC2FB2-EBEF-9548-89DE-B4EE463A3241}" type="datetime1">
              <a:rPr lang="en-US">
                <a:solidFill>
                  <a:prstClr val="black">
                    <a:tint val="75000"/>
                  </a:prstClr>
                </a:solidFill>
              </a:rPr>
              <a:pPr>
                <a:defRPr/>
              </a:pPr>
              <a:t>7/14/13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D6563DD-3F76-6641-A695-F9D3DA913A77}"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84" r:id="rId2"/>
    <p:sldLayoutId id="2147483685" r:id="rId3"/>
  </p:sldLayoutIdLst>
  <p:txStyles>
    <p:titleStyle>
      <a:lvl1pPr algn="ctr" defTabSz="457200" rtl="0" eaLnBrk="0" fontAlgn="base" hangingPunct="0">
        <a:spcBef>
          <a:spcPct val="0"/>
        </a:spcBef>
        <a:spcAft>
          <a:spcPct val="0"/>
        </a:spcAft>
        <a:defRPr sz="3600" kern="1200">
          <a:solidFill>
            <a:srgbClr val="000090"/>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3600">
          <a:solidFill>
            <a:srgbClr val="000090"/>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3600">
          <a:solidFill>
            <a:srgbClr val="000090"/>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3600">
          <a:solidFill>
            <a:srgbClr val="000090"/>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3600">
          <a:solidFill>
            <a:srgbClr val="000090"/>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65" charset="0"/>
        <a:buChar char="•"/>
        <a:defRPr sz="3200" kern="1200">
          <a:solidFill>
            <a:srgbClr val="000090"/>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65" charset="0"/>
        <a:buChar char="–"/>
        <a:defRPr sz="2800" kern="1200">
          <a:solidFill>
            <a:srgbClr val="000090"/>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65" charset="0"/>
        <a:buChar char="•"/>
        <a:defRPr sz="2400" kern="1200">
          <a:solidFill>
            <a:srgbClr val="000090"/>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rgbClr val="000090"/>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rgbClr val="000090"/>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41.emf"/><Relationship Id="rId1" Type="http://schemas.openxmlformats.org/officeDocument/2006/relationships/vmlDrawing" Target="../drawings/vmlDrawing5.vml"/><Relationship Id="rId2" Type="http://schemas.openxmlformats.org/officeDocument/2006/relationships/slideLayout" Target="../slideLayouts/slideLayout5.xml"/><Relationship Id="rId3" Type="http://schemas.openxmlformats.org/officeDocument/2006/relationships/notesSlide" Target="../notesSlides/notesSlide1.xml"/><Relationship Id="rId4" Type="http://schemas.openxmlformats.org/officeDocument/2006/relationships/image" Target="../media/image42.png"/><Relationship Id="rId5" Type="http://schemas.openxmlformats.org/officeDocument/2006/relationships/oleObject" Target="../embeddings/oleObject29.bin"/><Relationship Id="rId6" Type="http://schemas.openxmlformats.org/officeDocument/2006/relationships/image" Target="../media/image38.emf"/><Relationship Id="rId7" Type="http://schemas.openxmlformats.org/officeDocument/2006/relationships/oleObject" Target="../embeddings/oleObject30.bin"/><Relationship Id="rId8" Type="http://schemas.openxmlformats.org/officeDocument/2006/relationships/image" Target="../media/image39.emf"/><Relationship Id="rId9" Type="http://schemas.openxmlformats.org/officeDocument/2006/relationships/oleObject" Target="../embeddings/oleObject31.bin"/><Relationship Id="rId10" Type="http://schemas.openxmlformats.org/officeDocument/2006/relationships/image" Target="../media/image4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png"/><Relationship Id="rId3" Type="http://schemas.openxmlformats.org/officeDocument/2006/relationships/hyperlink" Target="http://arxiv.org/abs/1206.688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36.bin"/><Relationship Id="rId12" Type="http://schemas.openxmlformats.org/officeDocument/2006/relationships/image" Target="../media/image48.emf"/><Relationship Id="rId13" Type="http://schemas.openxmlformats.org/officeDocument/2006/relationships/hyperlink" Target="https://atlas.web.cern.ch/Atlas/GROUPS/PHYSICS/PAPERS/SUSY-2011-23/" TargetMode="External"/><Relationship Id="rId14" Type="http://schemas.openxmlformats.org/officeDocument/2006/relationships/image" Target="../media/image51.png"/><Relationship Id="rId15" Type="http://schemas.openxmlformats.org/officeDocument/2006/relationships/oleObject" Target="../embeddings/oleObject37.bin"/><Relationship Id="rId16" Type="http://schemas.openxmlformats.org/officeDocument/2006/relationships/image" Target="../media/image49.emf"/><Relationship Id="rId17" Type="http://schemas.openxmlformats.org/officeDocument/2006/relationships/hyperlink" Target="https://atlas.web.cern.ch/Atlas/GROUPS/PHYSICS/PAPERS/SUSY-2012-13/" TargetMode="External"/><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oleObject" Target="../embeddings/oleObject33.bin"/><Relationship Id="rId5" Type="http://schemas.openxmlformats.org/officeDocument/2006/relationships/image" Target="../media/image45.emf"/><Relationship Id="rId6" Type="http://schemas.openxmlformats.org/officeDocument/2006/relationships/oleObject" Target="../embeddings/oleObject34.bin"/><Relationship Id="rId7" Type="http://schemas.openxmlformats.org/officeDocument/2006/relationships/image" Target="../media/image46.emf"/><Relationship Id="rId8" Type="http://schemas.openxmlformats.org/officeDocument/2006/relationships/oleObject" Target="../embeddings/oleObject35.bin"/><Relationship Id="rId9" Type="http://schemas.openxmlformats.org/officeDocument/2006/relationships/image" Target="../media/image47.emf"/><Relationship Id="rId10"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rxiv.org/abs/arXiv:1206.3949" TargetMode="External"/><Relationship Id="rId3" Type="http://schemas.openxmlformats.org/officeDocument/2006/relationships/image" Target="../media/image52.png"/></Relationships>
</file>

<file path=ppt/slides/_rels/slide15.xml.rels><?xml version="1.0" encoding="UTF-8" standalone="yes"?>
<Relationships xmlns="http://schemas.openxmlformats.org/package/2006/relationships"><Relationship Id="rId9" Type="http://schemas.openxmlformats.org/officeDocument/2006/relationships/image" Target="../media/image55.emf"/><Relationship Id="rId20" Type="http://schemas.openxmlformats.org/officeDocument/2006/relationships/oleObject" Target="../embeddings/oleObject46.bin"/><Relationship Id="rId21" Type="http://schemas.openxmlformats.org/officeDocument/2006/relationships/image" Target="../media/image61.emf"/><Relationship Id="rId22" Type="http://schemas.openxmlformats.org/officeDocument/2006/relationships/oleObject" Target="../embeddings/oleObject47.bin"/><Relationship Id="rId23" Type="http://schemas.openxmlformats.org/officeDocument/2006/relationships/image" Target="../media/image62.emf"/><Relationship Id="rId24" Type="http://schemas.openxmlformats.org/officeDocument/2006/relationships/oleObject" Target="../embeddings/oleObject48.bin"/><Relationship Id="rId25" Type="http://schemas.openxmlformats.org/officeDocument/2006/relationships/image" Target="../media/image63.emf"/><Relationship Id="rId26" Type="http://schemas.openxmlformats.org/officeDocument/2006/relationships/oleObject" Target="../embeddings/oleObject49.bin"/><Relationship Id="rId27" Type="http://schemas.openxmlformats.org/officeDocument/2006/relationships/image" Target="../media/image64.emf"/><Relationship Id="rId10" Type="http://schemas.openxmlformats.org/officeDocument/2006/relationships/oleObject" Target="../embeddings/oleObject41.bin"/><Relationship Id="rId11" Type="http://schemas.openxmlformats.org/officeDocument/2006/relationships/image" Target="../media/image56.emf"/><Relationship Id="rId12" Type="http://schemas.openxmlformats.org/officeDocument/2006/relationships/oleObject" Target="../embeddings/oleObject42.bin"/><Relationship Id="rId13" Type="http://schemas.openxmlformats.org/officeDocument/2006/relationships/image" Target="../media/image57.emf"/><Relationship Id="rId14" Type="http://schemas.openxmlformats.org/officeDocument/2006/relationships/oleObject" Target="../embeddings/oleObject43.bin"/><Relationship Id="rId15" Type="http://schemas.openxmlformats.org/officeDocument/2006/relationships/image" Target="../media/image58.emf"/><Relationship Id="rId16" Type="http://schemas.openxmlformats.org/officeDocument/2006/relationships/oleObject" Target="../embeddings/oleObject44.bin"/><Relationship Id="rId17" Type="http://schemas.openxmlformats.org/officeDocument/2006/relationships/image" Target="../media/image59.emf"/><Relationship Id="rId18" Type="http://schemas.openxmlformats.org/officeDocument/2006/relationships/oleObject" Target="../embeddings/oleObject45.bin"/><Relationship Id="rId19" Type="http://schemas.openxmlformats.org/officeDocument/2006/relationships/image" Target="../media/image60.emf"/><Relationship Id="rId1" Type="http://schemas.openxmlformats.org/officeDocument/2006/relationships/vmlDrawing" Target="../drawings/vmlDrawing7.vml"/><Relationship Id="rId2" Type="http://schemas.openxmlformats.org/officeDocument/2006/relationships/slideLayout" Target="../slideLayouts/slideLayout5.xml"/><Relationship Id="rId3" Type="http://schemas.openxmlformats.org/officeDocument/2006/relationships/image" Target="../media/image22.png"/><Relationship Id="rId4" Type="http://schemas.openxmlformats.org/officeDocument/2006/relationships/oleObject" Target="../embeddings/oleObject38.bin"/><Relationship Id="rId5" Type="http://schemas.openxmlformats.org/officeDocument/2006/relationships/image" Target="../media/image53.emf"/><Relationship Id="rId6" Type="http://schemas.openxmlformats.org/officeDocument/2006/relationships/oleObject" Target="../embeddings/oleObject39.bin"/><Relationship Id="rId7" Type="http://schemas.openxmlformats.org/officeDocument/2006/relationships/image" Target="../media/image54.emf"/><Relationship Id="rId8"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oleObject" Target="../embeddings/oleObject50.bin"/><Relationship Id="rId5" Type="http://schemas.openxmlformats.org/officeDocument/2006/relationships/image" Target="../media/image66.emf"/><Relationship Id="rId6" Type="http://schemas.openxmlformats.org/officeDocument/2006/relationships/image" Target="../media/image68.png"/><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9.png"/><Relationship Id="rId3" Type="http://schemas.openxmlformats.org/officeDocument/2006/relationships/hyperlink" Target="http://cdsweb.cern.ch/record/144527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hyperlink" Target="http://cdsweb.cern.ch/record/1445275" TargetMode="External"/><Relationship Id="rId1" Type="http://schemas.openxmlformats.org/officeDocument/2006/relationships/slideLayout" Target="../slideLayouts/slideLayout4.xml"/><Relationship Id="rId2"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72.emf"/><Relationship Id="rId5" Type="http://schemas.openxmlformats.org/officeDocument/2006/relationships/oleObject" Target="../embeddings/oleObject52.bin"/><Relationship Id="rId6" Type="http://schemas.openxmlformats.org/officeDocument/2006/relationships/image" Target="../media/image7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74.emf"/><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oleObject" Target="../embeddings/oleObject54.bin"/><Relationship Id="rId8" Type="http://schemas.openxmlformats.org/officeDocument/2006/relationships/image" Target="../media/image75.emf"/><Relationship Id="rId9" Type="http://schemas.openxmlformats.org/officeDocument/2006/relationships/oleObject" Target="../embeddings/oleObject55.bin"/><Relationship Id="rId10" Type="http://schemas.openxmlformats.org/officeDocument/2006/relationships/image" Target="../media/image7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 Id="rId3" Type="http://schemas.openxmlformats.org/officeDocument/2006/relationships/image" Target="../media/image8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oleObject" Target="../embeddings/oleObject56.bin"/><Relationship Id="rId5" Type="http://schemas.openxmlformats.org/officeDocument/2006/relationships/image" Target="../media/image83.emf"/><Relationship Id="rId6" Type="http://schemas.openxmlformats.org/officeDocument/2006/relationships/oleObject" Target="../embeddings/oleObject57.bin"/><Relationship Id="rId7" Type="http://schemas.openxmlformats.org/officeDocument/2006/relationships/image" Target="../media/image84.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oleObject" Target="../embeddings/oleObject58.bin"/><Relationship Id="rId5" Type="http://schemas.openxmlformats.org/officeDocument/2006/relationships/image" Target="../media/image87.emf"/><Relationship Id="rId6" Type="http://schemas.openxmlformats.org/officeDocument/2006/relationships/oleObject" Target="../embeddings/oleObject59.bin"/><Relationship Id="rId7" Type="http://schemas.openxmlformats.org/officeDocument/2006/relationships/image" Target="../media/image88.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wiki.cern.ch/twiki/bin/view/CMSPublic/PhysicsResultsEXO11060" TargetMode="External"/><Relationship Id="rId4" Type="http://schemas.openxmlformats.org/officeDocument/2006/relationships/image" Target="../media/image90.png"/><Relationship Id="rId5" Type="http://schemas.openxmlformats.org/officeDocument/2006/relationships/image" Target="../media/image91.emf"/><Relationship Id="rId1" Type="http://schemas.openxmlformats.org/officeDocument/2006/relationships/slideLayout" Target="../slideLayouts/slideLayout2.xml"/><Relationship Id="rId2" Type="http://schemas.openxmlformats.org/officeDocument/2006/relationships/hyperlink" Target="http://arxiv.org/abs/1204.534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xiv.org/abs/1202.6396" TargetMode="External"/><Relationship Id="rId3"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93.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hyperlink" Target="http://arxiv.org/abs/1202.639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 Id="rId3" Type="http://schemas.openxmlformats.org/officeDocument/2006/relationships/image" Target="../media/image9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oleObject" Target="../embeddings/oleObject2.bin"/><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9" Type="http://schemas.openxmlformats.org/officeDocument/2006/relationships/image" Target="../media/image11.emf"/><Relationship Id="rId20" Type="http://schemas.openxmlformats.org/officeDocument/2006/relationships/oleObject" Target="../embeddings/oleObject11.bin"/><Relationship Id="rId21" Type="http://schemas.openxmlformats.org/officeDocument/2006/relationships/image" Target="../media/image17.emf"/><Relationship Id="rId22" Type="http://schemas.openxmlformats.org/officeDocument/2006/relationships/oleObject" Target="../embeddings/oleObject12.bin"/><Relationship Id="rId23" Type="http://schemas.openxmlformats.org/officeDocument/2006/relationships/image" Target="../media/image18.emf"/><Relationship Id="rId24" Type="http://schemas.openxmlformats.org/officeDocument/2006/relationships/oleObject" Target="../embeddings/oleObject13.bin"/><Relationship Id="rId25" Type="http://schemas.openxmlformats.org/officeDocument/2006/relationships/image" Target="../media/image19.emf"/><Relationship Id="rId26" Type="http://schemas.openxmlformats.org/officeDocument/2006/relationships/oleObject" Target="../embeddings/oleObject14.bin"/><Relationship Id="rId27" Type="http://schemas.openxmlformats.org/officeDocument/2006/relationships/image" Target="../media/image20.emf"/><Relationship Id="rId28" Type="http://schemas.openxmlformats.org/officeDocument/2006/relationships/oleObject" Target="../embeddings/oleObject15.bin"/><Relationship Id="rId29" Type="http://schemas.openxmlformats.org/officeDocument/2006/relationships/image" Target="../media/image21.emf"/><Relationship Id="rId10" Type="http://schemas.openxmlformats.org/officeDocument/2006/relationships/oleObject" Target="../embeddings/oleObject6.bin"/><Relationship Id="rId11" Type="http://schemas.openxmlformats.org/officeDocument/2006/relationships/image" Target="../media/image12.emf"/><Relationship Id="rId12" Type="http://schemas.openxmlformats.org/officeDocument/2006/relationships/oleObject" Target="../embeddings/oleObject7.bin"/><Relationship Id="rId13" Type="http://schemas.openxmlformats.org/officeDocument/2006/relationships/image" Target="../media/image13.emf"/><Relationship Id="rId14" Type="http://schemas.openxmlformats.org/officeDocument/2006/relationships/oleObject" Target="../embeddings/oleObject8.bin"/><Relationship Id="rId15" Type="http://schemas.openxmlformats.org/officeDocument/2006/relationships/image" Target="../media/image14.emf"/><Relationship Id="rId16" Type="http://schemas.openxmlformats.org/officeDocument/2006/relationships/oleObject" Target="../embeddings/oleObject9.bin"/><Relationship Id="rId17" Type="http://schemas.openxmlformats.org/officeDocument/2006/relationships/image" Target="../media/image15.emf"/><Relationship Id="rId18" Type="http://schemas.openxmlformats.org/officeDocument/2006/relationships/oleObject" Target="../embeddings/oleObject10.bin"/><Relationship Id="rId19"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5.xml"/><Relationship Id="rId3" Type="http://schemas.openxmlformats.org/officeDocument/2006/relationships/image" Target="../media/image22.png"/><Relationship Id="rId4" Type="http://schemas.openxmlformats.org/officeDocument/2006/relationships/oleObject" Target="../embeddings/oleObject3.bin"/><Relationship Id="rId5" Type="http://schemas.openxmlformats.org/officeDocument/2006/relationships/image" Target="../media/image9.emf"/><Relationship Id="rId6" Type="http://schemas.openxmlformats.org/officeDocument/2006/relationships/oleObject" Target="../embeddings/oleObject4.bin"/><Relationship Id="rId7" Type="http://schemas.openxmlformats.org/officeDocument/2006/relationships/image" Target="../media/image10.emf"/><Relationship Id="rId8"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9" Type="http://schemas.openxmlformats.org/officeDocument/2006/relationships/image" Target="../media/image25.emf"/><Relationship Id="rId20" Type="http://schemas.openxmlformats.org/officeDocument/2006/relationships/oleObject" Target="../embeddings/oleObject24.bin"/><Relationship Id="rId21" Type="http://schemas.openxmlformats.org/officeDocument/2006/relationships/image" Target="../media/image31.emf"/><Relationship Id="rId22" Type="http://schemas.openxmlformats.org/officeDocument/2006/relationships/oleObject" Target="../embeddings/oleObject25.bin"/><Relationship Id="rId23" Type="http://schemas.openxmlformats.org/officeDocument/2006/relationships/image" Target="../media/image32.emf"/><Relationship Id="rId24" Type="http://schemas.openxmlformats.org/officeDocument/2006/relationships/oleObject" Target="../embeddings/oleObject26.bin"/><Relationship Id="rId25" Type="http://schemas.openxmlformats.org/officeDocument/2006/relationships/image" Target="../media/image33.emf"/><Relationship Id="rId26" Type="http://schemas.openxmlformats.org/officeDocument/2006/relationships/oleObject" Target="../embeddings/oleObject27.bin"/><Relationship Id="rId27" Type="http://schemas.openxmlformats.org/officeDocument/2006/relationships/image" Target="../media/image34.emf"/><Relationship Id="rId28" Type="http://schemas.openxmlformats.org/officeDocument/2006/relationships/oleObject" Target="../embeddings/oleObject28.bin"/><Relationship Id="rId29" Type="http://schemas.openxmlformats.org/officeDocument/2006/relationships/image" Target="../media/image35.emf"/><Relationship Id="rId10" Type="http://schemas.openxmlformats.org/officeDocument/2006/relationships/oleObject" Target="../embeddings/oleObject19.bin"/><Relationship Id="rId11" Type="http://schemas.openxmlformats.org/officeDocument/2006/relationships/image" Target="../media/image26.emf"/><Relationship Id="rId12" Type="http://schemas.openxmlformats.org/officeDocument/2006/relationships/oleObject" Target="../embeddings/oleObject20.bin"/><Relationship Id="rId13" Type="http://schemas.openxmlformats.org/officeDocument/2006/relationships/image" Target="../media/image27.emf"/><Relationship Id="rId14" Type="http://schemas.openxmlformats.org/officeDocument/2006/relationships/oleObject" Target="../embeddings/oleObject21.bin"/><Relationship Id="rId15" Type="http://schemas.openxmlformats.org/officeDocument/2006/relationships/image" Target="../media/image28.emf"/><Relationship Id="rId16" Type="http://schemas.openxmlformats.org/officeDocument/2006/relationships/oleObject" Target="../embeddings/oleObject22.bin"/><Relationship Id="rId17" Type="http://schemas.openxmlformats.org/officeDocument/2006/relationships/image" Target="../media/image29.emf"/><Relationship Id="rId18" Type="http://schemas.openxmlformats.org/officeDocument/2006/relationships/oleObject" Target="../embeddings/oleObject23.bin"/><Relationship Id="rId19" Type="http://schemas.openxmlformats.org/officeDocument/2006/relationships/image" Target="../media/image30.emf"/><Relationship Id="rId1" Type="http://schemas.openxmlformats.org/officeDocument/2006/relationships/vmlDrawing" Target="../drawings/vmlDrawing4.vml"/><Relationship Id="rId2" Type="http://schemas.openxmlformats.org/officeDocument/2006/relationships/slideLayout" Target="../slideLayouts/slideLayout5.xml"/><Relationship Id="rId3" Type="http://schemas.openxmlformats.org/officeDocument/2006/relationships/image" Target="../media/image22.png"/><Relationship Id="rId4" Type="http://schemas.openxmlformats.org/officeDocument/2006/relationships/oleObject" Target="../embeddings/oleObject16.bin"/><Relationship Id="rId5" Type="http://schemas.openxmlformats.org/officeDocument/2006/relationships/image" Target="../media/image23.emf"/><Relationship Id="rId6" Type="http://schemas.openxmlformats.org/officeDocument/2006/relationships/oleObject" Target="../embeddings/oleObject17.bin"/><Relationship Id="rId7" Type="http://schemas.openxmlformats.org/officeDocument/2006/relationships/image" Target="../media/image24.emf"/><Relationship Id="rId8"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 Id="rId3" Type="http://schemas.openxmlformats.org/officeDocument/2006/relationships/hyperlink" Target="http://arxiv.org/abs/1206.688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 Id="rId3" Type="http://schemas.openxmlformats.org/officeDocument/2006/relationships/hyperlink" Target="http://cdsweb.cern.ch/record/1430734/files/ATLAS-CONF-2012-02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rrowheads="1"/>
          </p:cNvPicPr>
          <p:nvPr/>
        </p:nvPicPr>
        <p:blipFill>
          <a:blip r:embed="rId2"/>
          <a:srcRect/>
          <a:stretch>
            <a:fillRect/>
          </a:stretch>
        </p:blipFill>
        <p:spPr bwMode="auto">
          <a:xfrm>
            <a:off x="0" y="0"/>
            <a:ext cx="9144000" cy="6205538"/>
          </a:xfrm>
          <a:prstGeom prst="rect">
            <a:avLst/>
          </a:prstGeom>
          <a:noFill/>
          <a:ln w="12700">
            <a:noFill/>
            <a:miter lim="800000"/>
            <a:headEnd/>
            <a:tailEnd/>
          </a:ln>
        </p:spPr>
      </p:pic>
      <p:sp>
        <p:nvSpPr>
          <p:cNvPr id="7171" name="Title 1"/>
          <p:cNvSpPr>
            <a:spLocks noGrp="1"/>
          </p:cNvSpPr>
          <p:nvPr>
            <p:ph type="title"/>
          </p:nvPr>
        </p:nvSpPr>
        <p:spPr bwMode="auto">
          <a:xfrm>
            <a:off x="685800" y="88181"/>
            <a:ext cx="7772400" cy="1435819"/>
          </a:xfrm>
        </p:spPr>
        <p:txBody>
          <a:bodyPr wrap="square" numCol="1" anchorCtr="0" compatLnSpc="1">
            <a:prstTxWarp prst="textNoShape">
              <a:avLst/>
            </a:prstTxWarp>
            <a:normAutofit/>
          </a:bodyPr>
          <a:lstStyle/>
          <a:p>
            <a:pPr eaLnBrk="1" hangingPunct="1"/>
            <a:r>
              <a:rPr lang="en-US" sz="4000">
                <a:ea typeface="ＭＳ Ｐゴシック" pitchFamily="-65" charset="-128"/>
                <a:cs typeface="ＭＳ Ｐゴシック" pitchFamily="-65" charset="-128"/>
              </a:rPr>
              <a:t>Searches for New Physics at </a:t>
            </a:r>
            <a:br>
              <a:rPr lang="en-US" sz="4000">
                <a:ea typeface="ＭＳ Ｐゴシック" pitchFamily="-65" charset="-128"/>
                <a:cs typeface="ＭＳ Ｐゴシック" pitchFamily="-65" charset="-128"/>
              </a:rPr>
            </a:br>
            <a:r>
              <a:rPr lang="en-US" sz="4000">
                <a:ea typeface="ＭＳ Ｐゴシック" pitchFamily="-65" charset="-128"/>
                <a:cs typeface="ＭＳ Ｐゴシック" pitchFamily="-65" charset="-128"/>
              </a:rPr>
              <a:t>the Large Hadron Collider</a:t>
            </a:r>
          </a:p>
        </p:txBody>
      </p:sp>
      <p:sp>
        <p:nvSpPr>
          <p:cNvPr id="5" name="TextBox 4"/>
          <p:cNvSpPr txBox="1"/>
          <p:nvPr/>
        </p:nvSpPr>
        <p:spPr>
          <a:xfrm>
            <a:off x="0" y="5867400"/>
            <a:ext cx="9144000" cy="1016000"/>
          </a:xfrm>
          <a:prstGeom prst="rect">
            <a:avLst/>
          </a:prstGeom>
          <a:solidFill>
            <a:schemeClr val="bg1">
              <a:lumMod val="85000"/>
            </a:schemeClr>
          </a:solidFill>
        </p:spPr>
        <p:txBody>
          <a:bodyPr>
            <a:spAutoFit/>
          </a:bodyPr>
          <a:lstStyle/>
          <a:p>
            <a:pPr algn="ctr">
              <a:defRPr/>
            </a:pPr>
            <a:r>
              <a:rPr lang="en-US" sz="2000" i="1">
                <a:solidFill>
                  <a:srgbClr val="000090"/>
                </a:solidFill>
                <a:latin typeface="Arial" charset="0"/>
                <a:ea typeface="ＭＳ Ｐゴシック" charset="-128"/>
                <a:cs typeface="ＭＳ Ｐゴシック" charset="-128"/>
              </a:rPr>
              <a:t>Jeffrey D. Richman</a:t>
            </a:r>
          </a:p>
          <a:p>
            <a:pPr algn="ctr">
              <a:defRPr/>
            </a:pPr>
            <a:r>
              <a:rPr lang="en-US" sz="2000" i="1">
                <a:solidFill>
                  <a:srgbClr val="000090"/>
                </a:solidFill>
                <a:latin typeface="Arial" charset="0"/>
                <a:ea typeface="ＭＳ Ｐゴシック" charset="-128"/>
                <a:cs typeface="ＭＳ Ｐゴシック" charset="-128"/>
              </a:rPr>
              <a:t>Department of Physics</a:t>
            </a:r>
          </a:p>
          <a:p>
            <a:pPr algn="ctr">
              <a:defRPr/>
            </a:pPr>
            <a:r>
              <a:rPr lang="en-US" sz="2000" i="1">
                <a:solidFill>
                  <a:srgbClr val="000090"/>
                </a:solidFill>
                <a:latin typeface="Arial" charset="0"/>
                <a:ea typeface="ＭＳ Ｐゴシック" charset="-128"/>
                <a:cs typeface="ＭＳ Ｐゴシック" charset="-128"/>
              </a:rPr>
              <a:t>University of California, Santa Barbara</a:t>
            </a:r>
          </a:p>
        </p:txBody>
      </p:sp>
      <p:pic>
        <p:nvPicPr>
          <p:cNvPr id="6" name="Picture 5" descr="UCSBLogo"/>
          <p:cNvPicPr>
            <a:picLocks noChangeAspect="1" noChangeArrowheads="1"/>
          </p:cNvPicPr>
          <p:nvPr/>
        </p:nvPicPr>
        <p:blipFill>
          <a:blip r:embed="rId3"/>
          <a:srcRect/>
          <a:stretch>
            <a:fillRect/>
          </a:stretch>
        </p:blipFill>
        <p:spPr bwMode="auto">
          <a:xfrm>
            <a:off x="7232340" y="5949688"/>
            <a:ext cx="1828715" cy="885783"/>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53218" y="5915780"/>
            <a:ext cx="934026" cy="942219"/>
          </a:xfrm>
          <a:prstGeom prst="rect">
            <a:avLst/>
          </a:prstGeom>
        </p:spPr>
      </p:pic>
      <p:sp>
        <p:nvSpPr>
          <p:cNvPr id="9" name="TextBox 8"/>
          <p:cNvSpPr txBox="1"/>
          <p:nvPr/>
        </p:nvSpPr>
        <p:spPr>
          <a:xfrm>
            <a:off x="250606" y="4953000"/>
            <a:ext cx="8588594" cy="769441"/>
          </a:xfrm>
          <a:prstGeom prst="rect">
            <a:avLst/>
          </a:prstGeom>
          <a:solidFill>
            <a:schemeClr val="accent6">
              <a:lumMod val="40000"/>
              <a:lumOff val="60000"/>
            </a:schemeClr>
          </a:solidFill>
        </p:spPr>
        <p:txBody>
          <a:bodyPr wrap="square" rtlCol="0">
            <a:spAutoFit/>
          </a:bodyPr>
          <a:lstStyle/>
          <a:p>
            <a:pPr algn="ctr"/>
            <a:r>
              <a:rPr lang="en-US" sz="2400" i="1">
                <a:solidFill>
                  <a:srgbClr val="000090"/>
                </a:solidFill>
              </a:rPr>
              <a:t>Scottish Universities Summer School in Physics, St. Andrews, </a:t>
            </a:r>
            <a:r>
              <a:rPr lang="en-US" sz="2000" i="1">
                <a:solidFill>
                  <a:srgbClr val="000090"/>
                </a:solidFill>
              </a:rPr>
              <a:t>19 August – 1 September 2012</a:t>
            </a:r>
            <a:endParaRPr lang="en-US" sz="2400" i="1">
              <a:solidFill>
                <a:srgbClr val="000090"/>
              </a:solidFill>
            </a:endParaRPr>
          </a:p>
        </p:txBody>
      </p:sp>
      <p:pic>
        <p:nvPicPr>
          <p:cNvPr id="10" name="Picture 18"/>
          <p:cNvPicPr>
            <a:picLocks noChangeAspect="1" noChangeArrowheads="1"/>
          </p:cNvPicPr>
          <p:nvPr/>
        </p:nvPicPr>
        <p:blipFill>
          <a:blip r:embed="rId5"/>
          <a:srcRect/>
          <a:stretch>
            <a:fillRect/>
          </a:stretch>
        </p:blipFill>
        <p:spPr bwMode="auto">
          <a:xfrm>
            <a:off x="1095064" y="5939744"/>
            <a:ext cx="894975" cy="889381"/>
          </a:xfrm>
          <a:prstGeom prst="rect">
            <a:avLst/>
          </a:prstGeom>
          <a:noFill/>
          <a:ln w="9525">
            <a:noFill/>
            <a:miter lim="800000"/>
            <a:headEnd/>
            <a:tailEnd/>
          </a:ln>
        </p:spPr>
      </p:pic>
      <p:sp>
        <p:nvSpPr>
          <p:cNvPr id="11" name="TextBox 10"/>
          <p:cNvSpPr txBox="1"/>
          <p:nvPr/>
        </p:nvSpPr>
        <p:spPr>
          <a:xfrm>
            <a:off x="2819400" y="2832100"/>
            <a:ext cx="3352800" cy="461665"/>
          </a:xfrm>
          <a:prstGeom prst="rect">
            <a:avLst/>
          </a:prstGeom>
          <a:solidFill>
            <a:schemeClr val="accent6">
              <a:lumMod val="40000"/>
              <a:lumOff val="60000"/>
            </a:schemeClr>
          </a:solidFill>
        </p:spPr>
        <p:txBody>
          <a:bodyPr wrap="square" rtlCol="0">
            <a:spAutoFit/>
          </a:bodyPr>
          <a:lstStyle/>
          <a:p>
            <a:pPr algn="ctr"/>
            <a:r>
              <a:rPr lang="en-US" sz="2400" i="1">
                <a:solidFill>
                  <a:srgbClr val="000090"/>
                </a:solidFill>
              </a:rPr>
              <a:t>Lecture 3: odd things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01600"/>
            <a:ext cx="6781800" cy="1193800"/>
          </a:xfrm>
        </p:spPr>
        <p:txBody>
          <a:bodyPr/>
          <a:lstStyle/>
          <a:p>
            <a:r>
              <a:rPr lang="en-US"/>
              <a:t>EWK SUSY can contribute a “background” to pp </a:t>
            </a:r>
            <a:r>
              <a:rPr lang="en-US">
                <a:sym typeface="Wingdings"/>
              </a:rPr>
              <a:t> W</a:t>
            </a:r>
            <a:r>
              <a:rPr lang="en-US" baseline="30000">
                <a:sym typeface="Wingdings"/>
              </a:rPr>
              <a:t>+</a:t>
            </a:r>
            <a:r>
              <a:rPr lang="en-US">
                <a:sym typeface="Wingdings"/>
              </a:rPr>
              <a:t>W</a:t>
            </a:r>
            <a:r>
              <a:rPr lang="en-US" baseline="30000">
                <a:sym typeface="Wingdings"/>
              </a:rPr>
              <a:t>-</a:t>
            </a:r>
            <a:endParaRPr lang="en-US" baseline="30000"/>
          </a:p>
        </p:txBody>
      </p:sp>
      <p:pic>
        <p:nvPicPr>
          <p:cNvPr id="4" name="Picture 3"/>
          <p:cNvPicPr>
            <a:picLocks noChangeAspect="1"/>
          </p:cNvPicPr>
          <p:nvPr/>
        </p:nvPicPr>
        <p:blipFill>
          <a:blip r:embed="rId4"/>
          <a:stretch>
            <a:fillRect/>
          </a:stretch>
        </p:blipFill>
        <p:spPr>
          <a:xfrm>
            <a:off x="69849" y="1339850"/>
            <a:ext cx="9018440" cy="3562350"/>
          </a:xfrm>
          <a:prstGeom prst="rect">
            <a:avLst/>
          </a:prstGeom>
        </p:spPr>
      </p:pic>
      <p:graphicFrame>
        <p:nvGraphicFramePr>
          <p:cNvPr id="5" name="Object 4"/>
          <p:cNvGraphicFramePr>
            <a:graphicFrameLocks noChangeAspect="1"/>
          </p:cNvGraphicFramePr>
          <p:nvPr/>
        </p:nvGraphicFramePr>
        <p:xfrm>
          <a:off x="393700" y="5245100"/>
          <a:ext cx="2603500" cy="520700"/>
        </p:xfrm>
        <a:graphic>
          <a:graphicData uri="http://schemas.openxmlformats.org/presentationml/2006/ole">
            <mc:AlternateContent xmlns:mc="http://schemas.openxmlformats.org/markup-compatibility/2006">
              <mc:Choice xmlns:v="urn:schemas-microsoft-com:vml" Requires="v">
                <p:oleObj spid="_x0000_s3828743" name="Equation" r:id="rId5" imgW="1143000" imgH="228600" progId="Equation.DSMT4">
                  <p:embed/>
                </p:oleObj>
              </mc:Choice>
              <mc:Fallback>
                <p:oleObj name="Equation" r:id="rId5" imgW="114300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00" y="5245100"/>
                        <a:ext cx="2603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8739" name="Object 3"/>
          <p:cNvGraphicFramePr>
            <a:graphicFrameLocks noChangeAspect="1"/>
          </p:cNvGraphicFramePr>
          <p:nvPr/>
        </p:nvGraphicFramePr>
        <p:xfrm>
          <a:off x="417513" y="5880100"/>
          <a:ext cx="2428875" cy="520700"/>
        </p:xfrm>
        <a:graphic>
          <a:graphicData uri="http://schemas.openxmlformats.org/presentationml/2006/ole">
            <mc:AlternateContent xmlns:mc="http://schemas.openxmlformats.org/markup-compatibility/2006">
              <mc:Choice xmlns:v="urn:schemas-microsoft-com:vml" Requires="v">
                <p:oleObj spid="_x0000_s3828744" name="Equation" r:id="rId7" imgW="1066800" imgH="228600" progId="Equation.DSMT4">
                  <p:embed/>
                </p:oleObj>
              </mc:Choice>
              <mc:Fallback>
                <p:oleObj name="Equation" r:id="rId7" imgW="10668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513" y="5880100"/>
                        <a:ext cx="2428875"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409949" y="5270500"/>
          <a:ext cx="1335881" cy="419100"/>
        </p:xfrm>
        <a:graphic>
          <a:graphicData uri="http://schemas.openxmlformats.org/presentationml/2006/ole">
            <mc:AlternateContent xmlns:mc="http://schemas.openxmlformats.org/markup-compatibility/2006">
              <mc:Choice xmlns:v="urn:schemas-microsoft-com:vml" Requires="v">
                <p:oleObj spid="_x0000_s3828745" name="Equation" r:id="rId9" imgW="647700" imgH="203200" progId="Equation.DSMT4">
                  <p:embed/>
                </p:oleObj>
              </mc:Choice>
              <mc:Fallback>
                <p:oleObj name="Equation" r:id="rId9" imgW="647700" imgH="2032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9949" y="5270500"/>
                        <a:ext cx="133588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371849" y="5880100"/>
          <a:ext cx="2988027" cy="444500"/>
        </p:xfrm>
        <a:graphic>
          <a:graphicData uri="http://schemas.openxmlformats.org/presentationml/2006/ole">
            <mc:AlternateContent xmlns:mc="http://schemas.openxmlformats.org/markup-compatibility/2006">
              <mc:Choice xmlns:v="urn:schemas-microsoft-com:vml" Requires="v">
                <p:oleObj spid="_x0000_s3828746" name="Equation" r:id="rId11" imgW="1536700" imgH="228600" progId="Equation.DSMT4">
                  <p:embed/>
                </p:oleObj>
              </mc:Choice>
              <mc:Fallback>
                <p:oleObj name="Equation" r:id="rId11" imgW="1536700" imgH="2286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1849" y="5880100"/>
                        <a:ext cx="298802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77800" y="5207000"/>
            <a:ext cx="6223000" cy="1270000"/>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0500" y="4813300"/>
            <a:ext cx="2802044" cy="369332"/>
          </a:xfrm>
          <a:prstGeom prst="rect">
            <a:avLst/>
          </a:prstGeom>
          <a:noFill/>
        </p:spPr>
        <p:txBody>
          <a:bodyPr wrap="none" rtlCol="0">
            <a:spAutoFit/>
          </a:bodyPr>
          <a:lstStyle/>
          <a:p>
            <a:r>
              <a:rPr lang="en-US">
                <a:solidFill>
                  <a:srgbClr val="000090"/>
                </a:solidFill>
              </a:rPr>
              <a:t>parameters used for plots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4300"/>
            <a:ext cx="6781800" cy="736600"/>
          </a:xfrm>
        </p:spPr>
        <p:txBody>
          <a:bodyPr/>
          <a:lstStyle/>
          <a:p>
            <a:r>
              <a:rPr lang="en-US"/>
              <a:t>Excess in the W</a:t>
            </a:r>
            <a:r>
              <a:rPr lang="en-US" baseline="30000"/>
              <a:t>+</a:t>
            </a:r>
            <a:r>
              <a:rPr lang="en-US"/>
              <a:t>W</a:t>
            </a:r>
            <a:r>
              <a:rPr lang="en-US" baseline="30000"/>
              <a:t>-</a:t>
            </a:r>
            <a:r>
              <a:rPr lang="en-US"/>
              <a:t> cross section?</a:t>
            </a:r>
          </a:p>
        </p:txBody>
      </p:sp>
      <p:pic>
        <p:nvPicPr>
          <p:cNvPr id="4" name="Picture 3"/>
          <p:cNvPicPr>
            <a:picLocks noChangeAspect="1"/>
          </p:cNvPicPr>
          <p:nvPr/>
        </p:nvPicPr>
        <p:blipFill>
          <a:blip r:embed="rId2"/>
          <a:stretch>
            <a:fillRect/>
          </a:stretch>
        </p:blipFill>
        <p:spPr>
          <a:xfrm>
            <a:off x="571500" y="1283217"/>
            <a:ext cx="7975600" cy="5574782"/>
          </a:xfrm>
          <a:prstGeom prst="rect">
            <a:avLst/>
          </a:prstGeom>
        </p:spPr>
      </p:pic>
      <p:sp>
        <p:nvSpPr>
          <p:cNvPr id="5" name="Rectangle 4"/>
          <p:cNvSpPr/>
          <p:nvPr/>
        </p:nvSpPr>
        <p:spPr>
          <a:xfrm>
            <a:off x="789466" y="894834"/>
            <a:ext cx="3221668" cy="369332"/>
          </a:xfrm>
          <a:prstGeom prst="rect">
            <a:avLst/>
          </a:prstGeom>
        </p:spPr>
        <p:txBody>
          <a:bodyPr wrap="none">
            <a:spAutoFit/>
          </a:bodyPr>
          <a:lstStyle/>
          <a:p>
            <a:r>
              <a:rPr lang="en-US">
                <a:solidFill>
                  <a:srgbClr val="000090"/>
                </a:solidFill>
                <a:hlinkClick r:id="rId3"/>
              </a:rPr>
              <a:t>http://arxiv.org/abs/1206.6888</a:t>
            </a:r>
            <a:endParaRPr lang="en-US">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lstStyle/>
          <a:p>
            <a:r>
              <a:rPr lang="en-US"/>
              <a:t>What does it mean?</a:t>
            </a:r>
          </a:p>
        </p:txBody>
      </p:sp>
      <p:sp>
        <p:nvSpPr>
          <p:cNvPr id="4" name="Content Placeholder 3"/>
          <p:cNvSpPr>
            <a:spLocks noGrp="1"/>
          </p:cNvSpPr>
          <p:nvPr>
            <p:ph idx="1"/>
          </p:nvPr>
        </p:nvSpPr>
        <p:spPr>
          <a:xfrm>
            <a:off x="457200" y="1181100"/>
            <a:ext cx="8229600" cy="1841499"/>
          </a:xfrm>
        </p:spPr>
        <p:txBody>
          <a:bodyPr/>
          <a:lstStyle/>
          <a:p>
            <a:pPr marL="0" indent="0">
              <a:buNone/>
            </a:pPr>
            <a:r>
              <a:rPr lang="en-US"/>
              <a:t>I have no idea. First of all, it is a modest effect relative to the uncertainties. </a:t>
            </a:r>
          </a:p>
          <a:p>
            <a:pPr marL="0" indent="0">
              <a:buNone/>
            </a:pPr>
            <a:r>
              <a:rPr lang="en-US"/>
              <a:t>Lots of reasons this could have nothing whatsoever to do with an additional physics process in the data.</a:t>
            </a:r>
          </a:p>
          <a:p>
            <a:pPr marL="0" indent="0">
              <a:buNone/>
            </a:pPr>
            <a:r>
              <a:rPr lang="en-US"/>
              <a:t>But it does show that we have to be very careful about SUSY...it might appear in places that we are not expecting. We also have to be careful about our control samples. </a:t>
            </a:r>
          </a:p>
          <a:p>
            <a:pPr marL="0" indent="0">
              <a:buNone/>
            </a:pPr>
            <a:endParaRPr lang="en-US"/>
          </a:p>
          <a:p>
            <a:pPr marL="0" indent="0">
              <a:buNone/>
            </a:pPr>
            <a:endParaRPr lang="en-US"/>
          </a:p>
          <a:p>
            <a:pPr>
              <a:buNone/>
            </a:pPr>
            <a:endParaRPr lang="en-US"/>
          </a:p>
          <a:p>
            <a:pPr>
              <a:buNone/>
            </a:pPr>
            <a:endParaRPr lang="en-US"/>
          </a:p>
        </p:txBody>
      </p:sp>
      <p:pic>
        <p:nvPicPr>
          <p:cNvPr id="5" name="Picture 4"/>
          <p:cNvPicPr>
            <a:picLocks noChangeAspect="1"/>
          </p:cNvPicPr>
          <p:nvPr/>
        </p:nvPicPr>
        <p:blipFill>
          <a:blip r:embed="rId2"/>
          <a:stretch>
            <a:fillRect/>
          </a:stretch>
        </p:blipFill>
        <p:spPr>
          <a:xfrm>
            <a:off x="1504950" y="4857750"/>
            <a:ext cx="5930900" cy="1943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488"/>
            <a:ext cx="8229600" cy="804862"/>
          </a:xfrm>
        </p:spPr>
        <p:txBody>
          <a:bodyPr/>
          <a:lstStyle/>
          <a:p>
            <a:r>
              <a:rPr lang="en-US"/>
              <a:t>Direct gaugino searches (ATLAS, 7 TeV)</a:t>
            </a:r>
          </a:p>
        </p:txBody>
      </p:sp>
      <p:sp>
        <p:nvSpPr>
          <p:cNvPr id="4" name="Content Placeholder 3"/>
          <p:cNvSpPr>
            <a:spLocks noGrp="1"/>
          </p:cNvSpPr>
          <p:nvPr>
            <p:ph idx="1"/>
          </p:nvPr>
        </p:nvSpPr>
        <p:spPr>
          <a:xfrm>
            <a:off x="330200" y="1225550"/>
            <a:ext cx="8229600" cy="5003800"/>
          </a:xfrm>
        </p:spPr>
        <p:txBody>
          <a:bodyPr/>
          <a:lstStyle/>
          <a:p>
            <a:r>
              <a:rPr lang="en-US" sz="2800"/>
              <a:t>Combination of 2-lepton and 3-lepton searches for leptons produced in cascades starting from            ,          ,            production. </a:t>
            </a:r>
          </a:p>
        </p:txBody>
      </p:sp>
      <p:graphicFrame>
        <p:nvGraphicFramePr>
          <p:cNvPr id="5" name="Object 4"/>
          <p:cNvGraphicFramePr>
            <a:graphicFrameLocks noChangeAspect="1"/>
          </p:cNvGraphicFramePr>
          <p:nvPr/>
        </p:nvGraphicFramePr>
        <p:xfrm>
          <a:off x="3487738" y="2081213"/>
          <a:ext cx="767352" cy="458787"/>
        </p:xfrm>
        <a:graphic>
          <a:graphicData uri="http://schemas.openxmlformats.org/presentationml/2006/ole">
            <mc:AlternateContent xmlns:mc="http://schemas.openxmlformats.org/markup-compatibility/2006">
              <mc:Choice xmlns:v="urn:schemas-microsoft-com:vml" Requires="v">
                <p:oleObj spid="_x0000_s4011017" name="Equation" r:id="rId4" imgW="317500" imgH="190500" progId="Equation.DSMT4">
                  <p:embed/>
                </p:oleObj>
              </mc:Choice>
              <mc:Fallback>
                <p:oleObj name="Equation" r:id="rId4" imgW="317500" imgH="1905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7738" y="2081213"/>
                        <a:ext cx="767352"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1011" name="Object 3"/>
          <p:cNvGraphicFramePr>
            <a:graphicFrameLocks noChangeAspect="1"/>
          </p:cNvGraphicFramePr>
          <p:nvPr/>
        </p:nvGraphicFramePr>
        <p:xfrm>
          <a:off x="1662113" y="2108200"/>
          <a:ext cx="695325" cy="431800"/>
        </p:xfrm>
        <a:graphic>
          <a:graphicData uri="http://schemas.openxmlformats.org/presentationml/2006/ole">
            <mc:AlternateContent xmlns:mc="http://schemas.openxmlformats.org/markup-compatibility/2006">
              <mc:Choice xmlns:v="urn:schemas-microsoft-com:vml" Requires="v">
                <p:oleObj spid="_x0000_s4011018" name="Equation" r:id="rId6" imgW="368300" imgH="228600" progId="Equation.DSMT4">
                  <p:embed/>
                </p:oleObj>
              </mc:Choice>
              <mc:Fallback>
                <p:oleObj name="Equation" r:id="rId6" imgW="36830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2113" y="2108200"/>
                        <a:ext cx="6953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1012" name="Object 4"/>
          <p:cNvGraphicFramePr>
            <a:graphicFrameLocks noChangeAspect="1"/>
          </p:cNvGraphicFramePr>
          <p:nvPr/>
        </p:nvGraphicFramePr>
        <p:xfrm>
          <a:off x="2601913" y="2095500"/>
          <a:ext cx="695325" cy="431800"/>
        </p:xfrm>
        <a:graphic>
          <a:graphicData uri="http://schemas.openxmlformats.org/presentationml/2006/ole">
            <mc:AlternateContent xmlns:mc="http://schemas.openxmlformats.org/markup-compatibility/2006">
              <mc:Choice xmlns:v="urn:schemas-microsoft-com:vml" Requires="v">
                <p:oleObj spid="_x0000_s4011019" name="Equation" r:id="rId8" imgW="368300" imgH="228600" progId="Equation.DSMT4">
                  <p:embed/>
                </p:oleObj>
              </mc:Choice>
              <mc:Fallback>
                <p:oleObj name="Equation" r:id="rId8" imgW="3683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1913" y="2095500"/>
                        <a:ext cx="6953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fig_02b.png"/>
          <p:cNvPicPr>
            <a:picLocks noChangeAspect="1"/>
          </p:cNvPicPr>
          <p:nvPr/>
        </p:nvPicPr>
        <p:blipFill>
          <a:blip r:embed="rId10"/>
          <a:srcRect l="3922" t="2487" r="1681" b="5547"/>
          <a:stretch>
            <a:fillRect/>
          </a:stretch>
        </p:blipFill>
        <p:spPr>
          <a:xfrm>
            <a:off x="241300" y="2832100"/>
            <a:ext cx="4279900" cy="4000500"/>
          </a:xfrm>
          <a:prstGeom prst="rect">
            <a:avLst/>
          </a:prstGeom>
        </p:spPr>
      </p:pic>
      <p:sp>
        <p:nvSpPr>
          <p:cNvPr id="13" name="TextBox 12"/>
          <p:cNvSpPr txBox="1"/>
          <p:nvPr/>
        </p:nvSpPr>
        <p:spPr>
          <a:xfrm>
            <a:off x="723900" y="2667000"/>
            <a:ext cx="1966754" cy="400110"/>
          </a:xfrm>
          <a:prstGeom prst="rect">
            <a:avLst/>
          </a:prstGeom>
          <a:noFill/>
        </p:spPr>
        <p:txBody>
          <a:bodyPr wrap="none" rtlCol="0">
            <a:spAutoFit/>
          </a:bodyPr>
          <a:lstStyle/>
          <a:p>
            <a:r>
              <a:rPr lang="en-US" sz="2000">
                <a:solidFill>
                  <a:srgbClr val="000090"/>
                </a:solidFill>
              </a:rPr>
              <a:t>Dilepton search</a:t>
            </a:r>
          </a:p>
        </p:txBody>
      </p:sp>
      <p:graphicFrame>
        <p:nvGraphicFramePr>
          <p:cNvPr id="4011014" name="Object 6"/>
          <p:cNvGraphicFramePr>
            <a:graphicFrameLocks noChangeAspect="1"/>
          </p:cNvGraphicFramePr>
          <p:nvPr/>
        </p:nvGraphicFramePr>
        <p:xfrm>
          <a:off x="2792413" y="2603500"/>
          <a:ext cx="695325" cy="431800"/>
        </p:xfrm>
        <a:graphic>
          <a:graphicData uri="http://schemas.openxmlformats.org/presentationml/2006/ole">
            <mc:AlternateContent xmlns:mc="http://schemas.openxmlformats.org/markup-compatibility/2006">
              <mc:Choice xmlns:v="urn:schemas-microsoft-com:vml" Requires="v">
                <p:oleObj spid="_x0000_s4011020" name="Equation" r:id="rId11" imgW="368300" imgH="228600" progId="Equation.DSMT4">
                  <p:embed/>
                </p:oleObj>
              </mc:Choice>
              <mc:Fallback>
                <p:oleObj name="Equation" r:id="rId11" imgW="36830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2413" y="2603500"/>
                        <a:ext cx="6953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431800" y="883335"/>
            <a:ext cx="4572000" cy="246221"/>
          </a:xfrm>
          <a:prstGeom prst="rect">
            <a:avLst/>
          </a:prstGeom>
        </p:spPr>
        <p:txBody>
          <a:bodyPr>
            <a:spAutoFit/>
          </a:bodyPr>
          <a:lstStyle/>
          <a:p>
            <a:r>
              <a:rPr lang="en-US" sz="1000">
                <a:solidFill>
                  <a:srgbClr val="000090"/>
                </a:solidFill>
                <a:hlinkClick r:id="rId13"/>
              </a:rPr>
              <a:t>https://atlas.web.cern.ch/Atlas/GROUPS/PHYSICS/PAPERS/SUSY-2011-23/</a:t>
            </a:r>
            <a:endParaRPr lang="en-US" sz="1000">
              <a:solidFill>
                <a:srgbClr val="000090"/>
              </a:solidFill>
            </a:endParaRPr>
          </a:p>
        </p:txBody>
      </p:sp>
      <p:pic>
        <p:nvPicPr>
          <p:cNvPr id="16" name="Picture 15" descr="fig_04a.png"/>
          <p:cNvPicPr>
            <a:picLocks noChangeAspect="1"/>
          </p:cNvPicPr>
          <p:nvPr/>
        </p:nvPicPr>
        <p:blipFill>
          <a:blip r:embed="rId14"/>
          <a:stretch>
            <a:fillRect/>
          </a:stretch>
        </p:blipFill>
        <p:spPr>
          <a:xfrm>
            <a:off x="4445000" y="2735540"/>
            <a:ext cx="4529912" cy="4122459"/>
          </a:xfrm>
          <a:prstGeom prst="rect">
            <a:avLst/>
          </a:prstGeom>
        </p:spPr>
      </p:pic>
      <p:graphicFrame>
        <p:nvGraphicFramePr>
          <p:cNvPr id="4011015" name="Object 7"/>
          <p:cNvGraphicFramePr>
            <a:graphicFrameLocks noChangeAspect="1"/>
          </p:cNvGraphicFramePr>
          <p:nvPr/>
        </p:nvGraphicFramePr>
        <p:xfrm>
          <a:off x="6970713" y="2590800"/>
          <a:ext cx="695325" cy="431800"/>
        </p:xfrm>
        <a:graphic>
          <a:graphicData uri="http://schemas.openxmlformats.org/presentationml/2006/ole">
            <mc:AlternateContent xmlns:mc="http://schemas.openxmlformats.org/markup-compatibility/2006">
              <mc:Choice xmlns:v="urn:schemas-microsoft-com:vml" Requires="v">
                <p:oleObj spid="_x0000_s4011021" name="Equation" r:id="rId15" imgW="368300" imgH="228600" progId="Equation.DSMT4">
                  <p:embed/>
                </p:oleObj>
              </mc:Choice>
              <mc:Fallback>
                <p:oleObj name="Equation" r:id="rId15" imgW="368300" imgH="2286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70713" y="2590800"/>
                        <a:ext cx="6953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4889500" y="2705100"/>
            <a:ext cx="1831150" cy="369332"/>
          </a:xfrm>
          <a:prstGeom prst="rect">
            <a:avLst/>
          </a:prstGeom>
          <a:noFill/>
        </p:spPr>
        <p:txBody>
          <a:bodyPr wrap="none" rtlCol="0">
            <a:spAutoFit/>
          </a:bodyPr>
          <a:lstStyle/>
          <a:p>
            <a:r>
              <a:rPr lang="en-US">
                <a:solidFill>
                  <a:srgbClr val="000090"/>
                </a:solidFill>
              </a:rPr>
              <a:t>Trilepton search</a:t>
            </a:r>
          </a:p>
        </p:txBody>
      </p:sp>
      <p:sp>
        <p:nvSpPr>
          <p:cNvPr id="19" name="Rectangle 18"/>
          <p:cNvSpPr/>
          <p:nvPr/>
        </p:nvSpPr>
        <p:spPr>
          <a:xfrm>
            <a:off x="431800" y="1124635"/>
            <a:ext cx="4572000" cy="246221"/>
          </a:xfrm>
          <a:prstGeom prst="rect">
            <a:avLst/>
          </a:prstGeom>
        </p:spPr>
        <p:txBody>
          <a:bodyPr>
            <a:spAutoFit/>
          </a:bodyPr>
          <a:lstStyle/>
          <a:p>
            <a:r>
              <a:rPr lang="en-US" sz="1000">
                <a:solidFill>
                  <a:srgbClr val="000090"/>
                </a:solidFill>
                <a:hlinkClick r:id="rId17"/>
              </a:rPr>
              <a:t>https://atlas.web.cern.ch/Atlas/GROUPS/PHYSICS/PAPERS/SUSY-2012-13/</a:t>
            </a:r>
            <a:endParaRPr lang="en-US" sz="100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Opposite-sign dileptons + jets + MET</a:t>
            </a:r>
          </a:p>
        </p:txBody>
      </p:sp>
      <p:sp>
        <p:nvSpPr>
          <p:cNvPr id="5" name="Content Placeholder 4"/>
          <p:cNvSpPr>
            <a:spLocks noGrp="1"/>
          </p:cNvSpPr>
          <p:nvPr>
            <p:ph idx="1"/>
          </p:nvPr>
        </p:nvSpPr>
        <p:spPr>
          <a:xfrm>
            <a:off x="139700" y="1492250"/>
            <a:ext cx="4000500" cy="5365750"/>
          </a:xfrm>
        </p:spPr>
        <p:txBody>
          <a:bodyPr/>
          <a:lstStyle/>
          <a:p>
            <a:pPr>
              <a:buNone/>
            </a:pPr>
            <a:r>
              <a:rPr lang="en-US" u="sng"/>
              <a:t>Event selection</a:t>
            </a:r>
          </a:p>
          <a:p>
            <a:r>
              <a:rPr lang="en-US" sz="2800"/>
              <a:t>2 opp-sign leptons</a:t>
            </a:r>
          </a:p>
          <a:p>
            <a:r>
              <a:rPr lang="en-US" sz="2800"/>
              <a:t>ee, μμ, eμ (control)</a:t>
            </a:r>
          </a:p>
          <a:p>
            <a:r>
              <a:rPr lang="en-US" sz="2800"/>
              <a:t>eτ, μτ (sep cuts)</a:t>
            </a:r>
          </a:p>
          <a:p>
            <a:r>
              <a:rPr lang="en-US" sz="2800"/>
              <a:t>≥2 jets, pT&gt;30 GeV</a:t>
            </a:r>
          </a:p>
          <a:p>
            <a:r>
              <a:rPr lang="en-US" sz="2800"/>
              <a:t>pT(lep 1)&gt;20 GeV</a:t>
            </a:r>
          </a:p>
          <a:p>
            <a:r>
              <a:rPr lang="en-US" sz="2800"/>
              <a:t>pT(lep 2)&gt;10 GeV</a:t>
            </a:r>
          </a:p>
          <a:p>
            <a:r>
              <a:rPr lang="en-US" sz="2800"/>
              <a:t>HT&gt;100 GeV, MET&gt;50 GeV</a:t>
            </a:r>
          </a:p>
          <a:p>
            <a:r>
              <a:rPr lang="en-US" sz="2800"/>
              <a:t>Z veto region  </a:t>
            </a:r>
          </a:p>
          <a:p>
            <a:r>
              <a:rPr lang="en-US"/>
              <a:t> </a:t>
            </a:r>
          </a:p>
          <a:p>
            <a:endParaRPr lang="en-US"/>
          </a:p>
        </p:txBody>
      </p:sp>
      <p:sp>
        <p:nvSpPr>
          <p:cNvPr id="6" name="TextBox 5"/>
          <p:cNvSpPr txBox="1"/>
          <p:nvPr/>
        </p:nvSpPr>
        <p:spPr>
          <a:xfrm>
            <a:off x="520700" y="1041400"/>
            <a:ext cx="5688915" cy="369332"/>
          </a:xfrm>
          <a:prstGeom prst="rect">
            <a:avLst/>
          </a:prstGeom>
          <a:noFill/>
        </p:spPr>
        <p:txBody>
          <a:bodyPr wrap="none" rtlCol="0">
            <a:spAutoFit/>
          </a:bodyPr>
          <a:lstStyle/>
          <a:p>
            <a:r>
              <a:rPr lang="en-US">
                <a:solidFill>
                  <a:srgbClr val="000090"/>
                </a:solidFill>
              </a:rPr>
              <a:t>CMS SUS-11-011 </a:t>
            </a:r>
            <a:r>
              <a:rPr lang="en-US">
                <a:solidFill>
                  <a:srgbClr val="000090"/>
                </a:solidFill>
                <a:hlinkClick r:id="rId2"/>
              </a:rPr>
              <a:t>http://arxiv.org/abs/arXiv:1206.3949</a:t>
            </a:r>
            <a:endParaRPr lang="en-US">
              <a:solidFill>
                <a:srgbClr val="000090"/>
              </a:solidFill>
            </a:endParaRPr>
          </a:p>
        </p:txBody>
      </p:sp>
      <p:pic>
        <p:nvPicPr>
          <p:cNvPr id="7" name="Picture 6" descr="scatter_47fb.png"/>
          <p:cNvPicPr>
            <a:picLocks noChangeAspect="1"/>
          </p:cNvPicPr>
          <p:nvPr/>
        </p:nvPicPr>
        <p:blipFill>
          <a:blip r:embed="rId3"/>
          <a:stretch>
            <a:fillRect/>
          </a:stretch>
        </p:blipFill>
        <p:spPr>
          <a:xfrm>
            <a:off x="3683000" y="1536699"/>
            <a:ext cx="5410200" cy="51923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736600"/>
          </a:xfrm>
        </p:spPr>
        <p:txBody>
          <a:bodyPr/>
          <a:lstStyle/>
          <a:p>
            <a:r>
              <a:rPr lang="en-US"/>
              <a:t>The famous neutralino dilepton cascade</a:t>
            </a:r>
          </a:p>
        </p:txBody>
      </p:sp>
      <p:pic>
        <p:nvPicPr>
          <p:cNvPr id="5" name="Picture 4" descr="CharginoNeutralinoProduction.png"/>
          <p:cNvPicPr>
            <a:picLocks noChangeAspect="1"/>
          </p:cNvPicPr>
          <p:nvPr/>
        </p:nvPicPr>
        <p:blipFill>
          <a:blip r:embed="rId3"/>
          <a:stretch>
            <a:fillRect/>
          </a:stretch>
        </p:blipFill>
        <p:spPr>
          <a:xfrm>
            <a:off x="1530350" y="1593850"/>
            <a:ext cx="6083300" cy="3670300"/>
          </a:xfrm>
          <a:prstGeom prst="rect">
            <a:avLst/>
          </a:prstGeom>
        </p:spPr>
      </p:pic>
      <p:graphicFrame>
        <p:nvGraphicFramePr>
          <p:cNvPr id="6" name="Object 5"/>
          <p:cNvGraphicFramePr>
            <a:graphicFrameLocks noChangeAspect="1"/>
          </p:cNvGraphicFramePr>
          <p:nvPr/>
        </p:nvGraphicFramePr>
        <p:xfrm>
          <a:off x="1130300" y="2330449"/>
          <a:ext cx="450850" cy="532823"/>
        </p:xfrm>
        <a:graphic>
          <a:graphicData uri="http://schemas.openxmlformats.org/presentationml/2006/ole">
            <mc:AlternateContent xmlns:mc="http://schemas.openxmlformats.org/markup-compatibility/2006">
              <mc:Choice xmlns:v="urn:schemas-microsoft-com:vml" Requires="v">
                <p:oleObj spid="_x0000_s4382735" name="Equation" r:id="rId4" imgW="139700" imgH="165100" progId="Equation.DSMT4">
                  <p:embed/>
                </p:oleObj>
              </mc:Choice>
              <mc:Fallback>
                <p:oleObj name="Equation" r:id="rId4" imgW="139700" imgH="1651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2330449"/>
                        <a:ext cx="450850" cy="532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1" name="Object 3"/>
          <p:cNvGraphicFramePr>
            <a:graphicFrameLocks noChangeAspect="1"/>
          </p:cNvGraphicFramePr>
          <p:nvPr/>
        </p:nvGraphicFramePr>
        <p:xfrm>
          <a:off x="1143000" y="4159250"/>
          <a:ext cx="450850" cy="533400"/>
        </p:xfrm>
        <a:graphic>
          <a:graphicData uri="http://schemas.openxmlformats.org/presentationml/2006/ole">
            <mc:AlternateContent xmlns:mc="http://schemas.openxmlformats.org/markup-compatibility/2006">
              <mc:Choice xmlns:v="urn:schemas-microsoft-com:vml" Requires="v">
                <p:oleObj spid="_x0000_s4382736" name="Equation" r:id="rId6" imgW="139700" imgH="165100" progId="Equation.DSMT4">
                  <p:embed/>
                </p:oleObj>
              </mc:Choice>
              <mc:Fallback>
                <p:oleObj name="Equation" r:id="rId6" imgW="139700" imgH="1651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159250"/>
                        <a:ext cx="4508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835400" y="2322512"/>
          <a:ext cx="520700" cy="585788"/>
        </p:xfrm>
        <a:graphic>
          <a:graphicData uri="http://schemas.openxmlformats.org/presentationml/2006/ole">
            <mc:AlternateContent xmlns:mc="http://schemas.openxmlformats.org/markup-compatibility/2006">
              <mc:Choice xmlns:v="urn:schemas-microsoft-com:vml" Requires="v">
                <p:oleObj spid="_x0000_s4382737" name="Equation" r:id="rId8" imgW="203200" imgH="228600" progId="Equation.DSMT4">
                  <p:embed/>
                </p:oleObj>
              </mc:Choice>
              <mc:Fallback>
                <p:oleObj name="Equation" r:id="rId8" imgW="2032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5400" y="2322512"/>
                        <a:ext cx="5207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3" name="Object 5"/>
          <p:cNvGraphicFramePr>
            <a:graphicFrameLocks noChangeAspect="1"/>
          </p:cNvGraphicFramePr>
          <p:nvPr/>
        </p:nvGraphicFramePr>
        <p:xfrm>
          <a:off x="3819525" y="3973513"/>
          <a:ext cx="554038" cy="585787"/>
        </p:xfrm>
        <a:graphic>
          <a:graphicData uri="http://schemas.openxmlformats.org/presentationml/2006/ole">
            <mc:AlternateContent xmlns:mc="http://schemas.openxmlformats.org/markup-compatibility/2006">
              <mc:Choice xmlns:v="urn:schemas-microsoft-com:vml" Requires="v">
                <p:oleObj spid="_x0000_s4382738" name="Equation" r:id="rId10" imgW="215900" imgH="228600" progId="Equation.DSMT4">
                  <p:embed/>
                </p:oleObj>
              </mc:Choice>
              <mc:Fallback>
                <p:oleObj name="Equation" r:id="rId10" imgW="215900" imgH="2286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9525" y="3973513"/>
                        <a:ext cx="554038"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4" name="Object 6"/>
          <p:cNvGraphicFramePr>
            <a:graphicFrameLocks noChangeAspect="1"/>
          </p:cNvGraphicFramePr>
          <p:nvPr/>
        </p:nvGraphicFramePr>
        <p:xfrm>
          <a:off x="7670800" y="2906713"/>
          <a:ext cx="520700" cy="585787"/>
        </p:xfrm>
        <a:graphic>
          <a:graphicData uri="http://schemas.openxmlformats.org/presentationml/2006/ole">
            <mc:AlternateContent xmlns:mc="http://schemas.openxmlformats.org/markup-compatibility/2006">
              <mc:Choice xmlns:v="urn:schemas-microsoft-com:vml" Requires="v">
                <p:oleObj spid="_x0000_s4382739" name="Equation" r:id="rId12" imgW="203200" imgH="228600" progId="Equation.DSMT4">
                  <p:embed/>
                </p:oleObj>
              </mc:Choice>
              <mc:Fallback>
                <p:oleObj name="Equation" r:id="rId12" imgW="203200" imgH="22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70800" y="2906713"/>
                        <a:ext cx="520700"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5" name="Object 7"/>
          <p:cNvGraphicFramePr>
            <a:graphicFrameLocks noChangeAspect="1"/>
          </p:cNvGraphicFramePr>
          <p:nvPr/>
        </p:nvGraphicFramePr>
        <p:xfrm>
          <a:off x="7683500" y="3363913"/>
          <a:ext cx="520700" cy="585787"/>
        </p:xfrm>
        <a:graphic>
          <a:graphicData uri="http://schemas.openxmlformats.org/presentationml/2006/ole">
            <mc:AlternateContent xmlns:mc="http://schemas.openxmlformats.org/markup-compatibility/2006">
              <mc:Choice xmlns:v="urn:schemas-microsoft-com:vml" Requires="v">
                <p:oleObj spid="_x0000_s4382740" name="Equation" r:id="rId14" imgW="203200" imgH="228600" progId="Equation.DSMT4">
                  <p:embed/>
                </p:oleObj>
              </mc:Choice>
              <mc:Fallback>
                <p:oleObj name="Equation" r:id="rId14" imgW="203200" imgH="2286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3500" y="3363913"/>
                        <a:ext cx="520700"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6" name="Object 8"/>
          <p:cNvGraphicFramePr>
            <a:graphicFrameLocks noChangeAspect="1"/>
          </p:cNvGraphicFramePr>
          <p:nvPr/>
        </p:nvGraphicFramePr>
        <p:xfrm>
          <a:off x="5213350" y="2828925"/>
          <a:ext cx="455613" cy="487363"/>
        </p:xfrm>
        <a:graphic>
          <a:graphicData uri="http://schemas.openxmlformats.org/presentationml/2006/ole">
            <mc:AlternateContent xmlns:mc="http://schemas.openxmlformats.org/markup-compatibility/2006">
              <mc:Choice xmlns:v="urn:schemas-microsoft-com:vml" Requires="v">
                <p:oleObj spid="_x0000_s4382741" name="Equation" r:id="rId16" imgW="177800" imgH="190500" progId="Equation.DSMT4">
                  <p:embed/>
                </p:oleObj>
              </mc:Choice>
              <mc:Fallback>
                <p:oleObj name="Equation" r:id="rId16" imgW="177800" imgH="1905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13350" y="2828925"/>
                        <a:ext cx="4556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7" name="Object 9"/>
          <p:cNvGraphicFramePr>
            <a:graphicFrameLocks noChangeAspect="1"/>
          </p:cNvGraphicFramePr>
          <p:nvPr/>
        </p:nvGraphicFramePr>
        <p:xfrm>
          <a:off x="5899150" y="1431925"/>
          <a:ext cx="455613" cy="487363"/>
        </p:xfrm>
        <a:graphic>
          <a:graphicData uri="http://schemas.openxmlformats.org/presentationml/2006/ole">
            <mc:AlternateContent xmlns:mc="http://schemas.openxmlformats.org/markup-compatibility/2006">
              <mc:Choice xmlns:v="urn:schemas-microsoft-com:vml" Requires="v">
                <p:oleObj spid="_x0000_s4382742" name="Equation" r:id="rId18" imgW="177800" imgH="190500" progId="Equation.DSMT4">
                  <p:embed/>
                </p:oleObj>
              </mc:Choice>
              <mc:Fallback>
                <p:oleObj name="Equation" r:id="rId18" imgW="177800" imgH="19050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99150" y="1431925"/>
                        <a:ext cx="4556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8" name="Object 10"/>
          <p:cNvGraphicFramePr>
            <a:graphicFrameLocks noChangeAspect="1"/>
          </p:cNvGraphicFramePr>
          <p:nvPr/>
        </p:nvGraphicFramePr>
        <p:xfrm>
          <a:off x="7486650" y="1978025"/>
          <a:ext cx="455613" cy="487363"/>
        </p:xfrm>
        <a:graphic>
          <a:graphicData uri="http://schemas.openxmlformats.org/presentationml/2006/ole">
            <mc:AlternateContent xmlns:mc="http://schemas.openxmlformats.org/markup-compatibility/2006">
              <mc:Choice xmlns:v="urn:schemas-microsoft-com:vml" Requires="v">
                <p:oleObj spid="_x0000_s4382743" name="Equation" r:id="rId20" imgW="177800" imgH="190500" progId="Equation.DSMT4">
                  <p:embed/>
                </p:oleObj>
              </mc:Choice>
              <mc:Fallback>
                <p:oleObj name="Equation" r:id="rId20" imgW="177800" imgH="19050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86650" y="1978025"/>
                        <a:ext cx="4556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9" name="Object 11"/>
          <p:cNvGraphicFramePr>
            <a:graphicFrameLocks noChangeAspect="1"/>
          </p:cNvGraphicFramePr>
          <p:nvPr/>
        </p:nvGraphicFramePr>
        <p:xfrm>
          <a:off x="6818313" y="5086350"/>
          <a:ext cx="293687" cy="390525"/>
        </p:xfrm>
        <a:graphic>
          <a:graphicData uri="http://schemas.openxmlformats.org/presentationml/2006/ole">
            <mc:AlternateContent xmlns:mc="http://schemas.openxmlformats.org/markup-compatibility/2006">
              <mc:Choice xmlns:v="urn:schemas-microsoft-com:vml" Requires="v">
                <p:oleObj spid="_x0000_s4382744" name="Equation" r:id="rId22" imgW="114300" imgH="152400" progId="Equation.DSMT4">
                  <p:embed/>
                </p:oleObj>
              </mc:Choice>
              <mc:Fallback>
                <p:oleObj name="Equation" r:id="rId22" imgW="114300" imgH="152400" progId="Equation.DSMT4">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8313" y="5086350"/>
                        <a:ext cx="29368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5232400" y="3609340"/>
          <a:ext cx="304800" cy="426720"/>
        </p:xfrm>
        <a:graphic>
          <a:graphicData uri="http://schemas.openxmlformats.org/presentationml/2006/ole">
            <mc:AlternateContent xmlns:mc="http://schemas.openxmlformats.org/markup-compatibility/2006">
              <mc:Choice xmlns:v="urn:schemas-microsoft-com:vml" Requires="v">
                <p:oleObj spid="_x0000_s4382745" name="Equation" r:id="rId24" imgW="127000" imgH="177800" progId="Equation.DSMT4">
                  <p:embed/>
                </p:oleObj>
              </mc:Choice>
              <mc:Fallback>
                <p:oleObj name="Equation" r:id="rId24" imgW="127000" imgH="177800" progId="Equation.DSMT4">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32400" y="3609340"/>
                        <a:ext cx="304800" cy="426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41" name="Object 13"/>
          <p:cNvGraphicFramePr>
            <a:graphicFrameLocks noChangeAspect="1"/>
          </p:cNvGraphicFramePr>
          <p:nvPr/>
        </p:nvGraphicFramePr>
        <p:xfrm>
          <a:off x="7683500" y="4530725"/>
          <a:ext cx="304800" cy="334963"/>
        </p:xfrm>
        <a:graphic>
          <a:graphicData uri="http://schemas.openxmlformats.org/presentationml/2006/ole">
            <mc:AlternateContent xmlns:mc="http://schemas.openxmlformats.org/markup-compatibility/2006">
              <mc:Choice xmlns:v="urn:schemas-microsoft-com:vml" Requires="v">
                <p:oleObj spid="_x0000_s4382746" name="Equation" r:id="rId26" imgW="127000" imgH="139700" progId="Equation.DSMT4">
                  <p:embed/>
                </p:oleObj>
              </mc:Choice>
              <mc:Fallback>
                <p:oleObj name="Equation" r:id="rId26" imgW="127000" imgH="139700" progId="Equation.DSMT4">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683500" y="4530725"/>
                        <a:ext cx="3048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3733800" y="1384300"/>
            <a:ext cx="4813300" cy="20828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546600" y="1028700"/>
            <a:ext cx="4318535" cy="400110"/>
          </a:xfrm>
          <a:prstGeom prst="rect">
            <a:avLst/>
          </a:prstGeom>
          <a:noFill/>
        </p:spPr>
        <p:txBody>
          <a:bodyPr wrap="none" rtlCol="0">
            <a:spAutoFit/>
          </a:bodyPr>
          <a:lstStyle/>
          <a:p>
            <a:r>
              <a:rPr lang="en-US" sz="2000"/>
              <a:t>Opposite-sign, </a:t>
            </a:r>
            <a:r>
              <a:rPr lang="en-US" sz="2000" b="1">
                <a:solidFill>
                  <a:srgbClr val="FF0000"/>
                </a:solidFill>
              </a:rPr>
              <a:t>same flavor leptons</a:t>
            </a:r>
          </a:p>
        </p:txBody>
      </p:sp>
      <p:sp>
        <p:nvSpPr>
          <p:cNvPr id="20" name="Oval 19"/>
          <p:cNvSpPr/>
          <p:nvPr/>
        </p:nvSpPr>
        <p:spPr>
          <a:xfrm>
            <a:off x="5753100" y="1371600"/>
            <a:ext cx="736600" cy="723900"/>
          </a:xfrm>
          <a:prstGeom prst="ellipse">
            <a:avLst/>
          </a:prstGeom>
          <a:solidFill>
            <a:srgbClr val="3366FF">
              <a:alpha val="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353300" y="1866900"/>
            <a:ext cx="736600" cy="723900"/>
          </a:xfrm>
          <a:prstGeom prst="ellipse">
            <a:avLst/>
          </a:prstGeom>
          <a:solidFill>
            <a:srgbClr val="3366FF">
              <a:alpha val="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81000" y="5751493"/>
            <a:ext cx="8381621" cy="954107"/>
          </a:xfrm>
          <a:prstGeom prst="rect">
            <a:avLst/>
          </a:prstGeom>
          <a:solidFill>
            <a:schemeClr val="bg1">
              <a:lumMod val="95000"/>
            </a:schemeClr>
          </a:solidFill>
        </p:spPr>
        <p:txBody>
          <a:bodyPr wrap="none" rtlCol="0">
            <a:spAutoFit/>
          </a:bodyPr>
          <a:lstStyle/>
          <a:p>
            <a:r>
              <a:rPr lang="en-US" sz="2800">
                <a:solidFill>
                  <a:srgbClr val="000090"/>
                </a:solidFill>
              </a:rPr>
              <a:t>The dominant background (ttbar) produces different </a:t>
            </a:r>
          </a:p>
          <a:p>
            <a:r>
              <a:rPr lang="en-US" sz="2800">
                <a:solidFill>
                  <a:srgbClr val="000090"/>
                </a:solidFill>
              </a:rPr>
              <a:t>flavor leptons as well </a:t>
            </a:r>
            <a:r>
              <a:rPr lang="en-US" sz="2800">
                <a:solidFill>
                  <a:srgbClr val="000090"/>
                </a:solidFill>
                <a:sym typeface="Wingdings"/>
              </a:rPr>
              <a:t> use eμ control sample!</a:t>
            </a:r>
            <a:endParaRPr lang="en-US" sz="280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Opposite-sign dileptons: m(l</a:t>
            </a:r>
            <a:r>
              <a:rPr lang="en-US" baseline="30000"/>
              <a:t>+</a:t>
            </a:r>
            <a:r>
              <a:rPr lang="en-US"/>
              <a:t>l</a:t>
            </a:r>
            <a:r>
              <a:rPr lang="en-US" baseline="30000"/>
              <a:t>-</a:t>
            </a:r>
            <a:r>
              <a:rPr lang="en-US"/>
              <a:t>)</a:t>
            </a:r>
          </a:p>
        </p:txBody>
      </p:sp>
      <p:sp>
        <p:nvSpPr>
          <p:cNvPr id="3" name="Text Placeholder 2"/>
          <p:cNvSpPr>
            <a:spLocks noGrp="1"/>
          </p:cNvSpPr>
          <p:nvPr>
            <p:ph type="body" sz="half" idx="1"/>
          </p:nvPr>
        </p:nvSpPr>
        <p:spPr>
          <a:xfrm>
            <a:off x="254000" y="1054100"/>
            <a:ext cx="8636000" cy="1054100"/>
          </a:xfrm>
          <a:solidFill>
            <a:schemeClr val="bg1">
              <a:lumMod val="95000"/>
            </a:schemeClr>
          </a:solidFill>
        </p:spPr>
        <p:txBody>
          <a:bodyPr/>
          <a:lstStyle/>
          <a:p>
            <a:pPr marL="0" indent="0">
              <a:buNone/>
            </a:pPr>
            <a:r>
              <a:rPr lang="en-US"/>
              <a:t>Fit signal and control regions jointly to shapes describing ttbar + DY + signal (smeared triangle). </a:t>
            </a:r>
          </a:p>
        </p:txBody>
      </p:sp>
      <p:pic>
        <p:nvPicPr>
          <p:cNvPr id="5" name="Picture 4"/>
          <p:cNvPicPr>
            <a:picLocks noChangeAspect="1"/>
          </p:cNvPicPr>
          <p:nvPr/>
        </p:nvPicPr>
        <p:blipFill>
          <a:blip r:embed="rId2"/>
          <a:stretch>
            <a:fillRect/>
          </a:stretch>
        </p:blipFill>
        <p:spPr>
          <a:xfrm>
            <a:off x="88900" y="2058472"/>
            <a:ext cx="8953500" cy="4196278"/>
          </a:xfrm>
          <a:prstGeom prst="rect">
            <a:avLst/>
          </a:prstGeom>
        </p:spPr>
      </p:pic>
      <p:sp>
        <p:nvSpPr>
          <p:cNvPr id="6" name="TextBox 5"/>
          <p:cNvSpPr txBox="1"/>
          <p:nvPr/>
        </p:nvSpPr>
        <p:spPr>
          <a:xfrm>
            <a:off x="1981200" y="3098800"/>
            <a:ext cx="2171638" cy="707886"/>
          </a:xfrm>
          <a:prstGeom prst="rect">
            <a:avLst/>
          </a:prstGeom>
          <a:noFill/>
        </p:spPr>
        <p:txBody>
          <a:bodyPr wrap="none" rtlCol="0">
            <a:spAutoFit/>
          </a:bodyPr>
          <a:lstStyle/>
          <a:p>
            <a:r>
              <a:rPr lang="en-US" sz="2000">
                <a:solidFill>
                  <a:srgbClr val="000090"/>
                </a:solidFill>
              </a:rPr>
              <a:t>eμ control region:</a:t>
            </a:r>
          </a:p>
          <a:p>
            <a:r>
              <a:rPr lang="en-US" sz="2000">
                <a:solidFill>
                  <a:srgbClr val="000090"/>
                </a:solidFill>
              </a:rPr>
              <a:t>ttbar (+WW)</a:t>
            </a:r>
          </a:p>
        </p:txBody>
      </p:sp>
      <p:sp>
        <p:nvSpPr>
          <p:cNvPr id="7" name="TextBox 6"/>
          <p:cNvSpPr txBox="1"/>
          <p:nvPr/>
        </p:nvSpPr>
        <p:spPr>
          <a:xfrm>
            <a:off x="5842000" y="2806700"/>
            <a:ext cx="1639015" cy="400110"/>
          </a:xfrm>
          <a:prstGeom prst="rect">
            <a:avLst/>
          </a:prstGeom>
          <a:noFill/>
        </p:spPr>
        <p:txBody>
          <a:bodyPr wrap="none" rtlCol="0">
            <a:spAutoFit/>
          </a:bodyPr>
          <a:lstStyle/>
          <a:p>
            <a:r>
              <a:rPr lang="en-US" sz="2000">
                <a:solidFill>
                  <a:srgbClr val="000090"/>
                </a:solidFill>
              </a:rPr>
              <a:t>signal region</a:t>
            </a:r>
          </a:p>
        </p:txBody>
      </p:sp>
      <p:cxnSp>
        <p:nvCxnSpPr>
          <p:cNvPr id="9" name="Straight Arrow Connector 8"/>
          <p:cNvCxnSpPr/>
          <p:nvPr/>
        </p:nvCxnSpPr>
        <p:spPr>
          <a:xfrm rot="5400000">
            <a:off x="6908800" y="4826000"/>
            <a:ext cx="1028700" cy="622300"/>
          </a:xfrm>
          <a:prstGeom prst="straightConnector1">
            <a:avLst/>
          </a:prstGeom>
          <a:ln>
            <a:solidFill>
              <a:srgbClr val="FF0000"/>
            </a:solidFill>
            <a:prstDash val="sysDash"/>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99300" y="3657600"/>
            <a:ext cx="1647431" cy="923330"/>
          </a:xfrm>
          <a:prstGeom prst="rect">
            <a:avLst/>
          </a:prstGeom>
          <a:noFill/>
        </p:spPr>
        <p:txBody>
          <a:bodyPr wrap="none" rtlCol="0">
            <a:spAutoFit/>
          </a:bodyPr>
          <a:lstStyle/>
          <a:p>
            <a:r>
              <a:rPr lang="en-US">
                <a:solidFill>
                  <a:srgbClr val="FF0000"/>
                </a:solidFill>
              </a:rPr>
              <a:t>Signal contrib.</a:t>
            </a:r>
          </a:p>
          <a:p>
            <a:r>
              <a:rPr lang="en-US">
                <a:solidFill>
                  <a:srgbClr val="FF0000"/>
                </a:solidFill>
              </a:rPr>
              <a:t>from fit (2.1 σ)</a:t>
            </a:r>
          </a:p>
          <a:p>
            <a:r>
              <a:rPr lang="en-US">
                <a:solidFill>
                  <a:srgbClr val="FF0000"/>
                </a:solidFill>
              </a:rPr>
              <a:t>local signif.</a:t>
            </a:r>
          </a:p>
        </p:txBody>
      </p:sp>
      <p:sp>
        <p:nvSpPr>
          <p:cNvPr id="11" name="TextBox 10"/>
          <p:cNvSpPr txBox="1"/>
          <p:nvPr/>
        </p:nvSpPr>
        <p:spPr>
          <a:xfrm>
            <a:off x="25401" y="6311900"/>
            <a:ext cx="9118600" cy="400110"/>
          </a:xfrm>
          <a:prstGeom prst="rect">
            <a:avLst/>
          </a:prstGeom>
          <a:solidFill>
            <a:schemeClr val="bg1">
              <a:lumMod val="95000"/>
            </a:schemeClr>
          </a:solidFill>
        </p:spPr>
        <p:txBody>
          <a:bodyPr wrap="square" rtlCol="0">
            <a:spAutoFit/>
          </a:bodyPr>
          <a:lstStyle/>
          <a:p>
            <a:r>
              <a:rPr lang="en-US" sz="2000">
                <a:solidFill>
                  <a:srgbClr val="000090"/>
                </a:solidFill>
              </a:rPr>
              <a:t>Signal shape reflects kinematics of sequential two-body decay (</a:t>
            </a:r>
            <a:r>
              <a:rPr lang="en-US" sz="2000" i="1">
                <a:solidFill>
                  <a:srgbClr val="000090"/>
                </a:solidFill>
              </a:rPr>
              <a:t>m</a:t>
            </a:r>
            <a:r>
              <a:rPr lang="en-US" sz="2000" baseline="-25000">
                <a:solidFill>
                  <a:srgbClr val="000090"/>
                </a:solidFill>
              </a:rPr>
              <a:t>max</a:t>
            </a:r>
            <a:r>
              <a:rPr lang="en-US" sz="2000">
                <a:solidFill>
                  <a:srgbClr val="000090"/>
                </a:solidFill>
              </a:rPr>
              <a:t>=280 GeV)</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65100"/>
            <a:ext cx="8128000" cy="736600"/>
          </a:xfrm>
        </p:spPr>
        <p:txBody>
          <a:bodyPr/>
          <a:lstStyle/>
          <a:p>
            <a:r>
              <a:rPr lang="en-US"/>
              <a:t>Opposite-sign dileptons: MET prediction</a:t>
            </a:r>
          </a:p>
        </p:txBody>
      </p:sp>
      <p:pic>
        <p:nvPicPr>
          <p:cNvPr id="5" name="Picture 4"/>
          <p:cNvPicPr>
            <a:picLocks noChangeAspect="1"/>
          </p:cNvPicPr>
          <p:nvPr/>
        </p:nvPicPr>
        <p:blipFill>
          <a:blip r:embed="rId3"/>
          <a:stretch>
            <a:fillRect/>
          </a:stretch>
        </p:blipFill>
        <p:spPr>
          <a:xfrm>
            <a:off x="146050" y="1060450"/>
            <a:ext cx="4601243" cy="4248150"/>
          </a:xfrm>
          <a:prstGeom prst="rect">
            <a:avLst/>
          </a:prstGeom>
        </p:spPr>
      </p:pic>
      <p:graphicFrame>
        <p:nvGraphicFramePr>
          <p:cNvPr id="7" name="Object 6"/>
          <p:cNvGraphicFramePr>
            <a:graphicFrameLocks noChangeAspect="1"/>
          </p:cNvGraphicFramePr>
          <p:nvPr/>
        </p:nvGraphicFramePr>
        <p:xfrm>
          <a:off x="2127250" y="1612900"/>
          <a:ext cx="2292350" cy="482600"/>
        </p:xfrm>
        <a:graphic>
          <a:graphicData uri="http://schemas.openxmlformats.org/presentationml/2006/ole">
            <mc:AlternateContent xmlns:mc="http://schemas.openxmlformats.org/markup-compatibility/2006">
              <mc:Choice xmlns:v="urn:schemas-microsoft-com:vml" Requires="v">
                <p:oleObj spid="_x0000_s4002820" name="Equation" r:id="rId4" imgW="965200" imgH="203200" progId="Equation.DSMT4">
                  <p:embed/>
                </p:oleObj>
              </mc:Choice>
              <mc:Fallback>
                <p:oleObj name="Equation" r:id="rId4" imgW="965200" imgH="203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0" y="1612900"/>
                        <a:ext cx="2292350" cy="482600"/>
                      </a:xfrm>
                      <a:prstGeom prst="rect">
                        <a:avLst/>
                      </a:prstGeom>
                      <a:solidFill>
                        <a:srgbClr val="FFFFFF"/>
                      </a:solidFill>
                    </p:spPr>
                  </p:pic>
                </p:oleObj>
              </mc:Fallback>
            </mc:AlternateContent>
          </a:graphicData>
        </a:graphic>
      </p:graphicFrame>
      <p:pic>
        <p:nvPicPr>
          <p:cNvPr id="9" name="Picture 8"/>
          <p:cNvPicPr>
            <a:picLocks noChangeAspect="1"/>
          </p:cNvPicPr>
          <p:nvPr/>
        </p:nvPicPr>
        <p:blipFill>
          <a:blip r:embed="rId6"/>
          <a:stretch>
            <a:fillRect/>
          </a:stretch>
        </p:blipFill>
        <p:spPr>
          <a:xfrm>
            <a:off x="4540117" y="895350"/>
            <a:ext cx="4514984" cy="4362450"/>
          </a:xfrm>
          <a:prstGeom prst="rect">
            <a:avLst/>
          </a:prstGeom>
        </p:spPr>
      </p:pic>
      <p:sp>
        <p:nvSpPr>
          <p:cNvPr id="10" name="TextBox 9"/>
          <p:cNvSpPr txBox="1"/>
          <p:nvPr/>
        </p:nvSpPr>
        <p:spPr>
          <a:xfrm>
            <a:off x="114300" y="5397500"/>
            <a:ext cx="8977788" cy="1200328"/>
          </a:xfrm>
          <a:prstGeom prst="rect">
            <a:avLst/>
          </a:prstGeom>
          <a:noFill/>
        </p:spPr>
        <p:txBody>
          <a:bodyPr wrap="none" rtlCol="0">
            <a:spAutoFit/>
          </a:bodyPr>
          <a:lstStyle/>
          <a:p>
            <a:r>
              <a:rPr lang="en-US" sz="2400">
                <a:solidFill>
                  <a:srgbClr val="000090"/>
                </a:solidFill>
              </a:rPr>
              <a:t>In SM events, can use lepton spectrum to predict the MET </a:t>
            </a:r>
          </a:p>
          <a:p>
            <a:r>
              <a:rPr lang="en-US" sz="2400">
                <a:solidFill>
                  <a:srgbClr val="000090"/>
                </a:solidFill>
              </a:rPr>
              <a:t>spectrum! In general need suitable corrections for W polarization </a:t>
            </a:r>
          </a:p>
          <a:p>
            <a:r>
              <a:rPr lang="en-US" sz="2400">
                <a:solidFill>
                  <a:srgbClr val="000090"/>
                </a:solidFill>
              </a:rPr>
              <a:t>in W+jets and ttbar, as well as resolution and threshold effects.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3500"/>
            <a:ext cx="7772400" cy="1244600"/>
          </a:xfrm>
        </p:spPr>
        <p:txBody>
          <a:bodyPr/>
          <a:lstStyle/>
          <a:p>
            <a:r>
              <a:rPr lang="en-US"/>
              <a:t>Using the lepton spectrum to predict MET in single-lepton events</a:t>
            </a:r>
          </a:p>
        </p:txBody>
      </p:sp>
      <p:sp>
        <p:nvSpPr>
          <p:cNvPr id="3" name="Text Placeholder 2"/>
          <p:cNvSpPr>
            <a:spLocks noGrp="1"/>
          </p:cNvSpPr>
          <p:nvPr>
            <p:ph type="body" sz="half" idx="1"/>
          </p:nvPr>
        </p:nvSpPr>
        <p:spPr>
          <a:xfrm>
            <a:off x="76200" y="1549400"/>
            <a:ext cx="9067800" cy="1511300"/>
          </a:xfrm>
        </p:spPr>
        <p:txBody>
          <a:bodyPr/>
          <a:lstStyle/>
          <a:p>
            <a:r>
              <a:rPr lang="en-US" sz="2800"/>
              <a:t>In ttbar and W+jets events, the lepton &amp; neutrino are produced together in W decay.</a:t>
            </a:r>
          </a:p>
          <a:p>
            <a:r>
              <a:rPr lang="en-US" sz="2800"/>
              <a:t>In many SUSY models the lepton and MET are decoupled. decoupled.</a:t>
            </a:r>
          </a:p>
          <a:p>
            <a:endParaRPr lang="en-US" sz="2800"/>
          </a:p>
        </p:txBody>
      </p:sp>
      <p:pic>
        <p:nvPicPr>
          <p:cNvPr id="5" name="Picture 4"/>
          <p:cNvPicPr>
            <a:picLocks noChangeAspect="1"/>
          </p:cNvPicPr>
          <p:nvPr/>
        </p:nvPicPr>
        <p:blipFill>
          <a:blip r:embed="rId2"/>
          <a:stretch>
            <a:fillRect/>
          </a:stretch>
        </p:blipFill>
        <p:spPr>
          <a:xfrm>
            <a:off x="177800" y="2918063"/>
            <a:ext cx="8966200" cy="3914537"/>
          </a:xfrm>
          <a:prstGeom prst="rect">
            <a:avLst/>
          </a:prstGeom>
        </p:spPr>
      </p:pic>
      <p:sp>
        <p:nvSpPr>
          <p:cNvPr id="6" name="TextBox 5"/>
          <p:cNvSpPr txBox="1"/>
          <p:nvPr/>
        </p:nvSpPr>
        <p:spPr>
          <a:xfrm>
            <a:off x="165100" y="1384300"/>
            <a:ext cx="4390144" cy="276999"/>
          </a:xfrm>
          <a:prstGeom prst="rect">
            <a:avLst/>
          </a:prstGeom>
          <a:noFill/>
        </p:spPr>
        <p:txBody>
          <a:bodyPr wrap="none" rtlCol="0">
            <a:spAutoFit/>
          </a:bodyPr>
          <a:lstStyle/>
          <a:p>
            <a:r>
              <a:rPr lang="en-US" sz="1200">
                <a:solidFill>
                  <a:srgbClr val="000090"/>
                </a:solidFill>
              </a:rPr>
              <a:t>CMS-PAS-SUS-12-010 </a:t>
            </a:r>
            <a:r>
              <a:rPr lang="en-US" sz="1200">
                <a:solidFill>
                  <a:srgbClr val="000090"/>
                </a:solidFill>
                <a:hlinkClick r:id="rId3"/>
              </a:rPr>
              <a:t>http://cdsweb.cern.ch/record/1445275</a:t>
            </a:r>
            <a:endParaRPr lang="en-US" sz="120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39700"/>
            <a:ext cx="8686800" cy="1104900"/>
          </a:xfrm>
        </p:spPr>
        <p:txBody>
          <a:bodyPr/>
          <a:lstStyle/>
          <a:p>
            <a:r>
              <a:rPr lang="en-US"/>
              <a:t>Using the lepton spectrum to predict MET in single-lepton events</a:t>
            </a:r>
          </a:p>
        </p:txBody>
      </p:sp>
      <p:pic>
        <p:nvPicPr>
          <p:cNvPr id="5" name="Picture 4" descr="LS_MET_HT500_log.png"/>
          <p:cNvPicPr>
            <a:picLocks noChangeAspect="1"/>
          </p:cNvPicPr>
          <p:nvPr/>
        </p:nvPicPr>
        <p:blipFill>
          <a:blip r:embed="rId2"/>
          <a:stretch>
            <a:fillRect/>
          </a:stretch>
        </p:blipFill>
        <p:spPr>
          <a:xfrm>
            <a:off x="70757" y="2566817"/>
            <a:ext cx="4459583" cy="4278483"/>
          </a:xfrm>
          <a:prstGeom prst="rect">
            <a:avLst/>
          </a:prstGeom>
        </p:spPr>
      </p:pic>
      <p:pic>
        <p:nvPicPr>
          <p:cNvPr id="7" name="Picture 6" descr="LS_MET_HT750_log.png"/>
          <p:cNvPicPr>
            <a:picLocks noChangeAspect="1"/>
          </p:cNvPicPr>
          <p:nvPr/>
        </p:nvPicPr>
        <p:blipFill>
          <a:blip r:embed="rId3"/>
          <a:stretch>
            <a:fillRect/>
          </a:stretch>
        </p:blipFill>
        <p:spPr>
          <a:xfrm>
            <a:off x="4641547" y="2550572"/>
            <a:ext cx="4489754" cy="4307428"/>
          </a:xfrm>
          <a:prstGeom prst="rect">
            <a:avLst/>
          </a:prstGeom>
        </p:spPr>
      </p:pic>
      <p:sp>
        <p:nvSpPr>
          <p:cNvPr id="8" name="TextBox 7"/>
          <p:cNvSpPr txBox="1"/>
          <p:nvPr/>
        </p:nvSpPr>
        <p:spPr>
          <a:xfrm>
            <a:off x="355600" y="1320800"/>
            <a:ext cx="8636000" cy="1323439"/>
          </a:xfrm>
          <a:prstGeom prst="rect">
            <a:avLst/>
          </a:prstGeom>
          <a:noFill/>
        </p:spPr>
        <p:txBody>
          <a:bodyPr wrap="square" rtlCol="0">
            <a:spAutoFit/>
          </a:bodyPr>
          <a:lstStyle/>
          <a:p>
            <a:pPr>
              <a:buFont typeface="Arial"/>
              <a:buChar char="•"/>
            </a:pPr>
            <a:r>
              <a:rPr lang="en-US" sz="2000">
                <a:solidFill>
                  <a:srgbClr val="000090"/>
                </a:solidFill>
              </a:rPr>
              <a:t> The MET distribution for SM events is dominated by ttbar and W+jets.</a:t>
            </a:r>
          </a:p>
          <a:p>
            <a:pPr>
              <a:buFont typeface="Arial"/>
              <a:buChar char="•"/>
            </a:pPr>
            <a:r>
              <a:rPr lang="en-US" sz="2000">
                <a:solidFill>
                  <a:srgbClr val="000090"/>
                </a:solidFill>
              </a:rPr>
              <a:t> The MET is dominated by the neutrino. </a:t>
            </a:r>
          </a:p>
          <a:p>
            <a:pPr defTabSz="177800">
              <a:buFont typeface="Arial"/>
              <a:buChar char="•"/>
            </a:pPr>
            <a:r>
              <a:rPr lang="en-US" sz="2000">
                <a:solidFill>
                  <a:srgbClr val="000090"/>
                </a:solidFill>
              </a:rPr>
              <a:t> The neutrino spectrum can be predicted from the lepton spectrum, taking 	into account W polarization in both cases! MET resolution also included.</a:t>
            </a:r>
          </a:p>
        </p:txBody>
      </p:sp>
      <p:sp>
        <p:nvSpPr>
          <p:cNvPr id="9" name="TextBox 8"/>
          <p:cNvSpPr txBox="1"/>
          <p:nvPr/>
        </p:nvSpPr>
        <p:spPr>
          <a:xfrm>
            <a:off x="203200" y="1168400"/>
            <a:ext cx="4390144" cy="276999"/>
          </a:xfrm>
          <a:prstGeom prst="rect">
            <a:avLst/>
          </a:prstGeom>
          <a:noFill/>
        </p:spPr>
        <p:txBody>
          <a:bodyPr wrap="none" rtlCol="0">
            <a:spAutoFit/>
          </a:bodyPr>
          <a:lstStyle/>
          <a:p>
            <a:r>
              <a:rPr lang="en-US" sz="1200">
                <a:solidFill>
                  <a:srgbClr val="000090"/>
                </a:solidFill>
              </a:rPr>
              <a:t>CMS-PAS-SUS-12-010 </a:t>
            </a:r>
            <a:r>
              <a:rPr lang="en-US" sz="1200">
                <a:solidFill>
                  <a:srgbClr val="000090"/>
                </a:solidFill>
                <a:hlinkClick r:id="rId4"/>
              </a:rPr>
              <a:t>http://cdsweb.cern.ch/record/1445275</a:t>
            </a:r>
            <a:endParaRPr lang="en-US" sz="120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Text Placeholder 2"/>
          <p:cNvSpPr>
            <a:spLocks noGrp="1"/>
          </p:cNvSpPr>
          <p:nvPr>
            <p:ph type="body" sz="half" idx="1"/>
          </p:nvPr>
        </p:nvSpPr>
        <p:spPr>
          <a:xfrm>
            <a:off x="622300" y="1003300"/>
            <a:ext cx="8051800" cy="5664200"/>
          </a:xfrm>
        </p:spPr>
        <p:txBody>
          <a:bodyPr/>
          <a:lstStyle/>
          <a:p>
            <a:r>
              <a:rPr lang="en-US"/>
              <a:t>SUSY signatures with leptons; direct (EW) production of neutralinos &amp; charginos</a:t>
            </a:r>
          </a:p>
          <a:p>
            <a:pPr lvl="1"/>
            <a:r>
              <a:rPr lang="en-US"/>
              <a:t>Charginos hiding in plain sight?</a:t>
            </a:r>
          </a:p>
          <a:p>
            <a:r>
              <a:rPr lang="en-US"/>
              <a:t>Hiding SUSY (“exotic models”)</a:t>
            </a:r>
          </a:p>
          <a:p>
            <a:pPr lvl="1"/>
            <a:r>
              <a:rPr lang="en-US"/>
              <a:t>Long lived particles (e.g., long-lived gluinos in split SUSY)</a:t>
            </a:r>
          </a:p>
          <a:p>
            <a:pPr lvl="1"/>
            <a:r>
              <a:rPr lang="en-US"/>
              <a:t>R-parity violating SUSY searches </a:t>
            </a:r>
          </a:p>
          <a:p>
            <a:r>
              <a:rPr lang="en-US"/>
              <a:t>Large extra dimensions (monojets...)</a:t>
            </a:r>
          </a:p>
          <a:p>
            <a:r>
              <a:rPr lang="en-US"/>
              <a:t>Black holes</a:t>
            </a:r>
          </a:p>
          <a:p>
            <a:r>
              <a:rPr lang="en-US"/>
              <a:t>Conclusions </a:t>
            </a:r>
          </a:p>
          <a:p>
            <a:pPr lvl="1"/>
            <a:endParaRPr lang="en-US"/>
          </a:p>
          <a:p>
            <a:endParaRPr lang="en-US"/>
          </a:p>
          <a:p>
            <a:endParaRPr lang="en-US"/>
          </a:p>
          <a:p>
            <a:endParaRPr lang="en-US"/>
          </a:p>
          <a:p>
            <a:endParaRPr lang="en-US"/>
          </a:p>
          <a:p>
            <a:endParaRPr lang="en-US"/>
          </a:p>
          <a:p>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 for long-lived, stopping particles</a:t>
            </a:r>
          </a:p>
        </p:txBody>
      </p:sp>
      <p:sp>
        <p:nvSpPr>
          <p:cNvPr id="3" name="Content Placeholder 2"/>
          <p:cNvSpPr>
            <a:spLocks noGrp="1"/>
          </p:cNvSpPr>
          <p:nvPr>
            <p:ph idx="1"/>
          </p:nvPr>
        </p:nvSpPr>
        <p:spPr>
          <a:xfrm>
            <a:off x="355600" y="1162050"/>
            <a:ext cx="8420100" cy="5003800"/>
          </a:xfrm>
        </p:spPr>
        <p:txBody>
          <a:bodyPr/>
          <a:lstStyle/>
          <a:p>
            <a:r>
              <a:rPr lang="en-US"/>
              <a:t>Imagine a particle that lives long enough that it does not decay during the beam crossing interval when it was produced, but stops in the detector!</a:t>
            </a:r>
          </a:p>
          <a:p>
            <a:r>
              <a:rPr lang="en-US"/>
              <a:t>It decays (asynchronously to beam X-ing.) </a:t>
            </a:r>
          </a:p>
          <a:p>
            <a:r>
              <a:rPr lang="en-US"/>
              <a:t>Such particles are predicted in several models.</a:t>
            </a:r>
          </a:p>
          <a:p>
            <a:r>
              <a:rPr lang="en-US"/>
              <a:t>Do we even trigger on events like this?</a:t>
            </a:r>
          </a:p>
          <a:p>
            <a:r>
              <a:rPr lang="en-US"/>
              <a:t>“If it didn’t trigger, it didn’t happen.”    </a:t>
            </a:r>
          </a:p>
          <a:p>
            <a:pPr lvl="1"/>
            <a:r>
              <a:rPr lang="en-US"/>
              <a:t> or it might as well not have happened...</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 for long-lived, stopping particles</a:t>
            </a:r>
          </a:p>
        </p:txBody>
      </p:sp>
      <p:sp>
        <p:nvSpPr>
          <p:cNvPr id="3" name="Content Placeholder 2"/>
          <p:cNvSpPr>
            <a:spLocks noGrp="1"/>
          </p:cNvSpPr>
          <p:nvPr>
            <p:ph idx="1"/>
          </p:nvPr>
        </p:nvSpPr>
        <p:spPr>
          <a:xfrm>
            <a:off x="469900" y="1009650"/>
            <a:ext cx="8229600" cy="5695950"/>
          </a:xfrm>
        </p:spPr>
        <p:txBody>
          <a:bodyPr/>
          <a:lstStyle/>
          <a:p>
            <a:pPr>
              <a:buNone/>
            </a:pPr>
            <a:r>
              <a:rPr lang="en-US"/>
              <a:t>Some references</a:t>
            </a:r>
          </a:p>
          <a:p>
            <a:r>
              <a:rPr lang="en-US" sz="2400" smtClean="0"/>
              <a:t>M. J. Strassler and K. M. Zurek, “Echoes of a hidden valley at hadron colliders”, Phys. Lett. B </a:t>
            </a:r>
            <a:r>
              <a:rPr lang="en-US" sz="2400" b="1" smtClean="0"/>
              <a:t>651 (2007) 374, </a:t>
            </a:r>
            <a:r>
              <a:rPr lang="en-US" sz="2400" smtClean="0"/>
              <a:t>arXiv:hep-ph/0604261.</a:t>
            </a:r>
          </a:p>
          <a:p>
            <a:r>
              <a:rPr lang="en-US" sz="2400" smtClean="0"/>
              <a:t>N. Arkani-Hamed and S. Dimopoulos, “Supersymmetric unification without low energy supersymmetry and signatures for fine-tuning at the LHC”, JHEP </a:t>
            </a:r>
            <a:r>
              <a:rPr lang="en-US" sz="2400" b="1" smtClean="0"/>
              <a:t>06 (2005) 073, </a:t>
            </a:r>
            <a:r>
              <a:rPr lang="en-US" sz="2400" smtClean="0"/>
              <a:t>arXiv:hep-th/0405159.</a:t>
            </a:r>
          </a:p>
          <a:p>
            <a:r>
              <a:rPr lang="en-US" sz="2400" smtClean="0"/>
              <a:t>P. Gambino, G. F. Giudice, and P. Slavich, “Gluino decays in split supersymmetry”, Nucl. Phys. B </a:t>
            </a:r>
            <a:r>
              <a:rPr lang="en-US" sz="2400" b="1" smtClean="0"/>
              <a:t>726 (2005) 35, </a:t>
            </a:r>
            <a:r>
              <a:rPr lang="en-US" sz="2400" smtClean="0"/>
              <a:t>arXiv:hep-ph/0506214.</a:t>
            </a:r>
          </a:p>
          <a:p>
            <a:r>
              <a:rPr lang="en-US" sz="2400" smtClean="0"/>
              <a:t>R. Mackeprang and A. Rizzi, “Interactions of coloured heavy stable particles in matter”, Eur. Phys. J. C </a:t>
            </a:r>
            <a:r>
              <a:rPr lang="en-US" sz="2400" b="1" smtClean="0"/>
              <a:t>50 (2007) 353, </a:t>
            </a:r>
            <a:r>
              <a:rPr lang="en-US" sz="2400" smtClean="0"/>
              <a:t>arXiv:hep-ph/0612161.</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scenario: split SUSY</a:t>
            </a:r>
          </a:p>
        </p:txBody>
      </p:sp>
      <p:cxnSp>
        <p:nvCxnSpPr>
          <p:cNvPr id="9" name="Straight Connector 8"/>
          <p:cNvCxnSpPr/>
          <p:nvPr/>
        </p:nvCxnSpPr>
        <p:spPr>
          <a:xfrm>
            <a:off x="533400" y="1524000"/>
            <a:ext cx="1752600" cy="1588"/>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05814" y="1219200"/>
            <a:ext cx="3464786" cy="923330"/>
          </a:xfrm>
          <a:prstGeom prst="rect">
            <a:avLst/>
          </a:prstGeom>
          <a:noFill/>
        </p:spPr>
        <p:txBody>
          <a:bodyPr wrap="none" rtlCol="0">
            <a:spAutoFit/>
          </a:bodyPr>
          <a:lstStyle/>
          <a:p>
            <a:r>
              <a:rPr lang="en-US"/>
              <a:t>SUSY scalar particles (including</a:t>
            </a:r>
          </a:p>
          <a:p>
            <a:r>
              <a:rPr lang="en-US"/>
              <a:t>squarks) are at extremely high </a:t>
            </a:r>
          </a:p>
          <a:p>
            <a:r>
              <a:rPr lang="en-US"/>
              <a:t>mass scale</a:t>
            </a:r>
          </a:p>
        </p:txBody>
      </p:sp>
      <p:cxnSp>
        <p:nvCxnSpPr>
          <p:cNvPr id="11" name="Straight Connector 10"/>
          <p:cNvCxnSpPr/>
          <p:nvPr/>
        </p:nvCxnSpPr>
        <p:spPr>
          <a:xfrm>
            <a:off x="457200" y="6324600"/>
            <a:ext cx="1752600" cy="1588"/>
          </a:xfrm>
          <a:prstGeom prst="line">
            <a:avLst/>
          </a:prstGeom>
          <a:ln w="19050">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200" y="6399212"/>
            <a:ext cx="1752600" cy="1588"/>
          </a:xfrm>
          <a:prstGeom prst="line">
            <a:avLst/>
          </a:prstGeom>
          <a:ln w="19050">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323455" y="6031468"/>
            <a:ext cx="800745" cy="369332"/>
          </a:xfrm>
          <a:prstGeom prst="rect">
            <a:avLst/>
          </a:prstGeom>
          <a:noFill/>
        </p:spPr>
        <p:txBody>
          <a:bodyPr wrap="none" rtlCol="0">
            <a:spAutoFit/>
          </a:bodyPr>
          <a:lstStyle/>
          <a:p>
            <a:r>
              <a:rPr lang="en-US"/>
              <a:t>gluino</a:t>
            </a:r>
          </a:p>
        </p:txBody>
      </p:sp>
      <p:sp>
        <p:nvSpPr>
          <p:cNvPr id="15" name="TextBox 14"/>
          <p:cNvSpPr txBox="1"/>
          <p:nvPr/>
        </p:nvSpPr>
        <p:spPr>
          <a:xfrm>
            <a:off x="2286000" y="6324600"/>
            <a:ext cx="1694770" cy="369332"/>
          </a:xfrm>
          <a:prstGeom prst="rect">
            <a:avLst/>
          </a:prstGeom>
          <a:noFill/>
        </p:spPr>
        <p:txBody>
          <a:bodyPr wrap="none" rtlCol="0">
            <a:spAutoFit/>
          </a:bodyPr>
          <a:lstStyle/>
          <a:p>
            <a:r>
              <a:rPr lang="en-US"/>
              <a:t>neutralino LSP</a:t>
            </a:r>
          </a:p>
        </p:txBody>
      </p:sp>
      <p:sp>
        <p:nvSpPr>
          <p:cNvPr id="17" name="Right Brace 16"/>
          <p:cNvSpPr/>
          <p:nvPr/>
        </p:nvSpPr>
        <p:spPr>
          <a:xfrm>
            <a:off x="3962400" y="5943600"/>
            <a:ext cx="152400" cy="685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267200" y="6096000"/>
            <a:ext cx="2019378" cy="369332"/>
          </a:xfrm>
          <a:prstGeom prst="rect">
            <a:avLst/>
          </a:prstGeom>
          <a:noFill/>
        </p:spPr>
        <p:txBody>
          <a:bodyPr wrap="none" rtlCol="0">
            <a:spAutoFit/>
          </a:bodyPr>
          <a:lstStyle/>
          <a:p>
            <a:r>
              <a:rPr lang="en-US"/>
              <a:t>LHC energy scale</a:t>
            </a:r>
          </a:p>
        </p:txBody>
      </p:sp>
      <p:sp>
        <p:nvSpPr>
          <p:cNvPr id="19" name="Rectangle 18"/>
          <p:cNvSpPr/>
          <p:nvPr/>
        </p:nvSpPr>
        <p:spPr>
          <a:xfrm>
            <a:off x="381000" y="1143000"/>
            <a:ext cx="5867400" cy="5562600"/>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nvGraphicFramePr>
        <p:xfrm>
          <a:off x="6324600" y="5676900"/>
          <a:ext cx="2778125" cy="495300"/>
        </p:xfrm>
        <a:graphic>
          <a:graphicData uri="http://schemas.openxmlformats.org/presentationml/2006/ole">
            <mc:AlternateContent xmlns:mc="http://schemas.openxmlformats.org/markup-compatibility/2006">
              <mc:Choice xmlns:v="urn:schemas-microsoft-com:vml" Requires="v">
                <p:oleObj spid="_x0000_s4024325" name="Equation" r:id="rId3" imgW="1282700" imgH="228600" progId="Equation.DSMT4">
                  <p:embed/>
                </p:oleObj>
              </mc:Choice>
              <mc:Fallback>
                <p:oleObj name="Equation" r:id="rId3" imgW="12827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676900"/>
                        <a:ext cx="27781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323" name="Object 3"/>
          <p:cNvGraphicFramePr>
            <a:graphicFrameLocks noChangeAspect="1"/>
          </p:cNvGraphicFramePr>
          <p:nvPr/>
        </p:nvGraphicFramePr>
        <p:xfrm>
          <a:off x="6324600" y="6210300"/>
          <a:ext cx="1430338" cy="495300"/>
        </p:xfrm>
        <a:graphic>
          <a:graphicData uri="http://schemas.openxmlformats.org/presentationml/2006/ole">
            <mc:AlternateContent xmlns:mc="http://schemas.openxmlformats.org/markup-compatibility/2006">
              <mc:Choice xmlns:v="urn:schemas-microsoft-com:vml" Requires="v">
                <p:oleObj spid="_x0000_s4024326" name="Equation" r:id="rId5" imgW="660400" imgH="228600" progId="Equation.DSMT4">
                  <p:embed/>
                </p:oleObj>
              </mc:Choice>
              <mc:Fallback>
                <p:oleObj name="Equation" r:id="rId5" imgW="66040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6210300"/>
                        <a:ext cx="143033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Arrow Connector 20"/>
          <p:cNvCxnSpPr/>
          <p:nvPr/>
        </p:nvCxnSpPr>
        <p:spPr>
          <a:xfrm rot="5400000">
            <a:off x="-342900" y="3924300"/>
            <a:ext cx="44958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14600" y="3733800"/>
            <a:ext cx="2595582" cy="369332"/>
          </a:xfrm>
          <a:prstGeom prst="rect">
            <a:avLst/>
          </a:prstGeom>
          <a:noFill/>
        </p:spPr>
        <p:txBody>
          <a:bodyPr wrap="none" rtlCol="0">
            <a:spAutoFit/>
          </a:bodyPr>
          <a:lstStyle/>
          <a:p>
            <a:r>
              <a:rPr lang="en-US"/>
              <a:t>huge gap in Split SUSY</a:t>
            </a:r>
          </a:p>
        </p:txBody>
      </p:sp>
      <p:sp>
        <p:nvSpPr>
          <p:cNvPr id="23" name="TextBox 22"/>
          <p:cNvSpPr txBox="1"/>
          <p:nvPr/>
        </p:nvSpPr>
        <p:spPr>
          <a:xfrm>
            <a:off x="6400800" y="4114800"/>
            <a:ext cx="2650535" cy="707886"/>
          </a:xfrm>
          <a:prstGeom prst="rect">
            <a:avLst/>
          </a:prstGeom>
          <a:noFill/>
        </p:spPr>
        <p:txBody>
          <a:bodyPr wrap="none" rtlCol="0">
            <a:spAutoFit/>
          </a:bodyPr>
          <a:lstStyle/>
          <a:p>
            <a:r>
              <a:rPr lang="en-US" sz="2000">
                <a:solidFill>
                  <a:srgbClr val="000090"/>
                </a:solidFill>
              </a:rPr>
              <a:t>Compare with lifetime</a:t>
            </a:r>
          </a:p>
          <a:p>
            <a:r>
              <a:rPr lang="en-US" sz="2000">
                <a:solidFill>
                  <a:srgbClr val="000090"/>
                </a:solidFill>
              </a:rPr>
              <a:t>of free neutron!</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happens to a long-lived gluino?</a:t>
            </a:r>
          </a:p>
        </p:txBody>
      </p:sp>
      <p:sp>
        <p:nvSpPr>
          <p:cNvPr id="3" name="Content Placeholder 2"/>
          <p:cNvSpPr>
            <a:spLocks noGrp="1"/>
          </p:cNvSpPr>
          <p:nvPr>
            <p:ph idx="1"/>
          </p:nvPr>
        </p:nvSpPr>
        <p:spPr>
          <a:xfrm>
            <a:off x="457200" y="1092200"/>
            <a:ext cx="8229600" cy="2565400"/>
          </a:xfrm>
        </p:spPr>
        <p:txBody>
          <a:bodyPr/>
          <a:lstStyle/>
          <a:p>
            <a:r>
              <a:rPr lang="en-US" sz="2800"/>
              <a:t>Hadronization turns gluino/stop into “R-hadron”</a:t>
            </a:r>
          </a:p>
          <a:p>
            <a:endParaRPr lang="en-US" sz="2800"/>
          </a:p>
          <a:p>
            <a:r>
              <a:rPr lang="en-US" sz="2800"/>
              <a:t>The R-hadron interacts with the material of the detector. Some fraction will stop, typically in the densest regons in the detector. Prob to stop ∼0.07.</a:t>
            </a:r>
          </a:p>
          <a:p>
            <a:r>
              <a:rPr lang="en-US" sz="2800"/>
              <a:t>Eventually the gluino decays. </a:t>
            </a:r>
          </a:p>
          <a:p>
            <a:endParaRPr lang="en-US"/>
          </a:p>
        </p:txBody>
      </p:sp>
      <p:graphicFrame>
        <p:nvGraphicFramePr>
          <p:cNvPr id="4" name="Object 3"/>
          <p:cNvGraphicFramePr>
            <a:graphicFrameLocks noChangeAspect="1"/>
          </p:cNvGraphicFramePr>
          <p:nvPr/>
        </p:nvGraphicFramePr>
        <p:xfrm>
          <a:off x="1128712" y="1600200"/>
          <a:ext cx="2986088" cy="482600"/>
        </p:xfrm>
        <a:graphic>
          <a:graphicData uri="http://schemas.openxmlformats.org/presentationml/2006/ole">
            <mc:AlternateContent xmlns:mc="http://schemas.openxmlformats.org/markup-compatibility/2006">
              <mc:Choice xmlns:v="urn:schemas-microsoft-com:vml" Requires="v">
                <p:oleObj spid="_x0000_s4025352" name="Equation" r:id="rId3" imgW="1257300" imgH="203200" progId="Equation.DSMT4">
                  <p:embed/>
                </p:oleObj>
              </mc:Choice>
              <mc:Fallback>
                <p:oleObj name="Equation" r:id="rId3" imgW="1257300" imgH="203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2" y="1600200"/>
                        <a:ext cx="298608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EXO-11-020_stoppingPoints_rz.png"/>
          <p:cNvPicPr>
            <a:picLocks noChangeAspect="1"/>
          </p:cNvPicPr>
          <p:nvPr/>
        </p:nvPicPr>
        <p:blipFill>
          <a:blip r:embed="rId5"/>
          <a:srcRect l="6353" t="4626"/>
          <a:stretch>
            <a:fillRect/>
          </a:stretch>
        </p:blipFill>
        <p:spPr>
          <a:xfrm>
            <a:off x="0" y="3962400"/>
            <a:ext cx="4876800" cy="2712567"/>
          </a:xfrm>
          <a:prstGeom prst="rect">
            <a:avLst/>
          </a:prstGeom>
        </p:spPr>
      </p:pic>
      <p:pic>
        <p:nvPicPr>
          <p:cNvPr id="6" name="Picture 5"/>
          <p:cNvPicPr>
            <a:picLocks noChangeAspect="1"/>
          </p:cNvPicPr>
          <p:nvPr/>
        </p:nvPicPr>
        <p:blipFill>
          <a:blip r:embed="rId6"/>
          <a:stretch>
            <a:fillRect/>
          </a:stretch>
        </p:blipFill>
        <p:spPr>
          <a:xfrm>
            <a:off x="5051632" y="3962400"/>
            <a:ext cx="3939968" cy="2755900"/>
          </a:xfrm>
          <a:prstGeom prst="rect">
            <a:avLst/>
          </a:prstGeom>
        </p:spPr>
      </p:pic>
      <p:cxnSp>
        <p:nvCxnSpPr>
          <p:cNvPr id="8" name="Straight Arrow Connector 7"/>
          <p:cNvCxnSpPr/>
          <p:nvPr/>
        </p:nvCxnSpPr>
        <p:spPr>
          <a:xfrm rot="5400000">
            <a:off x="5410200" y="4038600"/>
            <a:ext cx="1905000" cy="838200"/>
          </a:xfrm>
          <a:prstGeom prst="straightConnector1">
            <a:avLst/>
          </a:prstGeom>
          <a:ln w="34925">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10" name="Object 9"/>
          <p:cNvGraphicFramePr>
            <a:graphicFrameLocks noChangeAspect="1"/>
          </p:cNvGraphicFramePr>
          <p:nvPr/>
        </p:nvGraphicFramePr>
        <p:xfrm>
          <a:off x="6934200" y="5943600"/>
          <a:ext cx="1989137" cy="536575"/>
        </p:xfrm>
        <a:graphic>
          <a:graphicData uri="http://schemas.openxmlformats.org/presentationml/2006/ole">
            <mc:AlternateContent xmlns:mc="http://schemas.openxmlformats.org/markup-compatibility/2006">
              <mc:Choice xmlns:v="urn:schemas-microsoft-com:vml" Requires="v">
                <p:oleObj spid="_x0000_s4025353" name="Equation" r:id="rId7" imgW="800100" imgH="215900" progId="Equation.DSMT4">
                  <p:embed/>
                </p:oleObj>
              </mc:Choice>
              <mc:Fallback>
                <p:oleObj name="Equation" r:id="rId7" imgW="800100" imgH="2159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5943600"/>
                        <a:ext cx="1989137"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4506913" y="1600200"/>
          <a:ext cx="1693862" cy="533400"/>
        </p:xfrm>
        <a:graphic>
          <a:graphicData uri="http://schemas.openxmlformats.org/presentationml/2006/ole">
            <mc:AlternateContent xmlns:mc="http://schemas.openxmlformats.org/markup-compatibility/2006">
              <mc:Choice xmlns:v="urn:schemas-microsoft-com:vml" Requires="v">
                <p:oleObj spid="_x0000_s4025354" name="Equation" r:id="rId9" imgW="685800" imgH="215900" progId="Equation.DSMT4">
                  <p:embed/>
                </p:oleObj>
              </mc:Choice>
              <mc:Fallback>
                <p:oleObj name="Equation" r:id="rId9" imgW="685800" imgH="2159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6913" y="1600200"/>
                        <a:ext cx="169386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Gluino decay in hadronic calorimeter (MC)</a:t>
            </a:r>
          </a:p>
        </p:txBody>
      </p:sp>
      <p:pic>
        <p:nvPicPr>
          <p:cNvPr id="4" name="Picture 3" descr="SIM600_424-1_65_142_3DTower_label.png"/>
          <p:cNvPicPr>
            <a:picLocks noChangeAspect="1"/>
          </p:cNvPicPr>
          <p:nvPr/>
        </p:nvPicPr>
        <p:blipFill>
          <a:blip r:embed="rId2"/>
          <a:stretch>
            <a:fillRect/>
          </a:stretch>
        </p:blipFill>
        <p:spPr>
          <a:xfrm>
            <a:off x="1752600" y="1057393"/>
            <a:ext cx="5410200" cy="4810007"/>
          </a:xfrm>
          <a:prstGeom prst="rect">
            <a:avLst/>
          </a:prstGeom>
        </p:spPr>
      </p:pic>
      <p:sp>
        <p:nvSpPr>
          <p:cNvPr id="6" name="TextBox 5"/>
          <p:cNvSpPr txBox="1"/>
          <p:nvPr/>
        </p:nvSpPr>
        <p:spPr>
          <a:xfrm>
            <a:off x="473496" y="1066800"/>
            <a:ext cx="8137104" cy="830997"/>
          </a:xfrm>
          <a:prstGeom prst="rect">
            <a:avLst/>
          </a:prstGeom>
          <a:solidFill>
            <a:schemeClr val="bg1">
              <a:lumMod val="95000"/>
            </a:schemeClr>
          </a:solidFill>
        </p:spPr>
        <p:txBody>
          <a:bodyPr wrap="square" rtlCol="0">
            <a:spAutoFit/>
          </a:bodyPr>
          <a:lstStyle/>
          <a:p>
            <a:r>
              <a:rPr lang="en-US" sz="2400">
                <a:solidFill>
                  <a:srgbClr val="000090"/>
                </a:solidFill>
              </a:rPr>
              <a:t>Trigger = CALO cluster + no incoming p bunches + no muon segments</a:t>
            </a:r>
          </a:p>
        </p:txBody>
      </p:sp>
      <p:sp>
        <p:nvSpPr>
          <p:cNvPr id="5" name="TextBox 4"/>
          <p:cNvSpPr txBox="1"/>
          <p:nvPr/>
        </p:nvSpPr>
        <p:spPr>
          <a:xfrm>
            <a:off x="304800" y="5410200"/>
            <a:ext cx="8534400" cy="1323439"/>
          </a:xfrm>
          <a:prstGeom prst="rect">
            <a:avLst/>
          </a:prstGeom>
          <a:solidFill>
            <a:schemeClr val="bg1">
              <a:lumMod val="95000"/>
            </a:schemeClr>
          </a:solidFill>
        </p:spPr>
        <p:txBody>
          <a:bodyPr wrap="square" rtlCol="0">
            <a:spAutoFit/>
          </a:bodyPr>
          <a:lstStyle/>
          <a:p>
            <a:r>
              <a:rPr lang="en-US" sz="2000">
                <a:solidFill>
                  <a:srgbClr val="000090"/>
                </a:solidFill>
              </a:rPr>
              <a:t>Trigger:  Calo jet ET&gt;50 GeV + veto on signals from Beam Position and Timing Monitors (BPTX) 175 m on either side of CMS.  Don’t want </a:t>
            </a:r>
            <a:r>
              <a:rPr lang="en-US" sz="2000" u="sng">
                <a:solidFill>
                  <a:srgbClr val="000090"/>
                </a:solidFill>
              </a:rPr>
              <a:t>either</a:t>
            </a:r>
            <a:r>
              <a:rPr lang="en-US" sz="2000">
                <a:solidFill>
                  <a:srgbClr val="000090"/>
                </a:solidFill>
              </a:rPr>
              <a:t> proton bunch present (beam gas events can be produced with just one p bunch).  Also veto on beam halo forward muon trigger.  </a:t>
            </a:r>
          </a:p>
        </p:txBody>
      </p:sp>
      <p:sp>
        <p:nvSpPr>
          <p:cNvPr id="7" name="TextBox 6"/>
          <p:cNvSpPr txBox="1"/>
          <p:nvPr/>
        </p:nvSpPr>
        <p:spPr>
          <a:xfrm>
            <a:off x="6553200" y="4114800"/>
            <a:ext cx="1800944" cy="369332"/>
          </a:xfrm>
          <a:prstGeom prst="rect">
            <a:avLst/>
          </a:prstGeom>
          <a:noFill/>
        </p:spPr>
        <p:txBody>
          <a:bodyPr wrap="none" rtlCol="0">
            <a:spAutoFit/>
          </a:bodyPr>
          <a:lstStyle/>
          <a:p>
            <a:r>
              <a:rPr lang="en-US"/>
              <a:t>CMS simulation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Event selection for stopping particles</a:t>
            </a:r>
          </a:p>
        </p:txBody>
      </p:sp>
      <p:sp>
        <p:nvSpPr>
          <p:cNvPr id="3" name="Content Placeholder 2"/>
          <p:cNvSpPr>
            <a:spLocks noGrp="1"/>
          </p:cNvSpPr>
          <p:nvPr>
            <p:ph idx="1"/>
          </p:nvPr>
        </p:nvSpPr>
        <p:spPr>
          <a:xfrm>
            <a:off x="457200" y="1162050"/>
            <a:ext cx="8229600" cy="5238750"/>
          </a:xfrm>
        </p:spPr>
        <p:txBody>
          <a:bodyPr/>
          <a:lstStyle/>
          <a:p>
            <a:r>
              <a:rPr lang="en-US" sz="2800"/>
              <a:t>During 2011 run, number bunches/beam varied from 228 to 1380. </a:t>
            </a:r>
          </a:p>
          <a:p>
            <a:r>
              <a:rPr lang="en-US" sz="2800"/>
              <a:t>Select time intervals for analysis between bunch crossings.  </a:t>
            </a:r>
          </a:p>
          <a:p>
            <a:r>
              <a:rPr lang="en-US" sz="2800"/>
              <a:t>Veto any event within two LHC clock cycles (BX= 25 ns) of either p bunch passing through CMS. </a:t>
            </a:r>
          </a:p>
          <a:p>
            <a:r>
              <a:rPr lang="en-US" sz="2800"/>
              <a:t>Get 85% of orbit time for 228 bunch fills; 16% of orbit for 1380 bunch fills for the search </a:t>
            </a:r>
            <a:r>
              <a:rPr lang="en-US" sz="2800">
                <a:sym typeface="Wingdings"/>
              </a:rPr>
              <a:t> 249 hours live time. LHC orbit period is 89 μs.</a:t>
            </a:r>
          </a:p>
          <a:p>
            <a:r>
              <a:rPr lang="en-US" sz="2800">
                <a:sym typeface="Wingdings"/>
              </a:rPr>
              <a:t>Cuts to reject beam halo muons, cosmics, HCAL noise. Final rate: (1.5 ± 2.5)×10</a:t>
            </a:r>
            <a:r>
              <a:rPr lang="en-US" sz="2800" baseline="30000">
                <a:sym typeface="Wingdings"/>
              </a:rPr>
              <a:t>-6 </a:t>
            </a:r>
            <a:r>
              <a:rPr lang="en-US" sz="2800">
                <a:sym typeface="Wingdings"/>
              </a:rPr>
              <a:t>Hz. </a:t>
            </a:r>
          </a:p>
          <a:p>
            <a:endParaRPr lang="en-US"/>
          </a:p>
          <a:p>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1090612"/>
          </a:xfrm>
        </p:spPr>
        <p:txBody>
          <a:bodyPr/>
          <a:lstStyle/>
          <a:p>
            <a:r>
              <a:rPr lang="en-US"/>
              <a:t>Stopped gluino search: </a:t>
            </a:r>
            <a:br>
              <a:rPr lang="en-US"/>
            </a:br>
            <a:r>
              <a:rPr lang="en-US"/>
              <a:t>Background &amp; observed yields </a:t>
            </a:r>
          </a:p>
        </p:txBody>
      </p:sp>
      <p:pic>
        <p:nvPicPr>
          <p:cNvPr id="4" name="Picture 3"/>
          <p:cNvPicPr>
            <a:picLocks noChangeAspect="1"/>
          </p:cNvPicPr>
          <p:nvPr/>
        </p:nvPicPr>
        <p:blipFill>
          <a:blip r:embed="rId2"/>
          <a:stretch>
            <a:fillRect/>
          </a:stretch>
        </p:blipFill>
        <p:spPr>
          <a:xfrm>
            <a:off x="432707" y="1752600"/>
            <a:ext cx="6120493" cy="1098550"/>
          </a:xfrm>
          <a:prstGeom prst="rect">
            <a:avLst/>
          </a:prstGeom>
        </p:spPr>
      </p:pic>
      <p:pic>
        <p:nvPicPr>
          <p:cNvPr id="5" name="Picture 4"/>
          <p:cNvPicPr>
            <a:picLocks noChangeAspect="1"/>
          </p:cNvPicPr>
          <p:nvPr/>
        </p:nvPicPr>
        <p:blipFill>
          <a:blip r:embed="rId3"/>
          <a:stretch>
            <a:fillRect/>
          </a:stretch>
        </p:blipFill>
        <p:spPr>
          <a:xfrm>
            <a:off x="394266" y="3429000"/>
            <a:ext cx="6844734" cy="3282814"/>
          </a:xfrm>
          <a:prstGeom prst="rect">
            <a:avLst/>
          </a:prstGeom>
        </p:spPr>
      </p:pic>
      <p:sp>
        <p:nvSpPr>
          <p:cNvPr id="6" name="TextBox 5"/>
          <p:cNvSpPr txBox="1"/>
          <p:nvPr/>
        </p:nvSpPr>
        <p:spPr>
          <a:xfrm>
            <a:off x="762000" y="1443335"/>
            <a:ext cx="7899969" cy="461665"/>
          </a:xfrm>
          <a:prstGeom prst="rect">
            <a:avLst/>
          </a:prstGeom>
          <a:noFill/>
        </p:spPr>
        <p:txBody>
          <a:bodyPr wrap="none" rtlCol="0">
            <a:spAutoFit/>
          </a:bodyPr>
          <a:lstStyle/>
          <a:p>
            <a:r>
              <a:rPr lang="en-US" sz="2400">
                <a:solidFill>
                  <a:srgbClr val="000090"/>
                </a:solidFill>
              </a:rPr>
              <a:t>Estimate of background contributions over total live time.</a:t>
            </a:r>
          </a:p>
        </p:txBody>
      </p:sp>
      <p:sp>
        <p:nvSpPr>
          <p:cNvPr id="7" name="TextBox 6"/>
          <p:cNvSpPr txBox="1"/>
          <p:nvPr/>
        </p:nvSpPr>
        <p:spPr>
          <a:xfrm>
            <a:off x="762000" y="2667000"/>
            <a:ext cx="7848600" cy="830997"/>
          </a:xfrm>
          <a:prstGeom prst="rect">
            <a:avLst/>
          </a:prstGeom>
          <a:noFill/>
        </p:spPr>
        <p:txBody>
          <a:bodyPr wrap="square" rtlCol="0">
            <a:spAutoFit/>
          </a:bodyPr>
          <a:lstStyle/>
          <a:p>
            <a:r>
              <a:rPr lang="en-US" sz="2400">
                <a:solidFill>
                  <a:srgbClr val="000090"/>
                </a:solidFill>
              </a:rPr>
              <a:t>Estimate of background contributions for live-time intervals chosen for each lifetime hypothesis. </a:t>
            </a:r>
          </a:p>
        </p:txBody>
      </p:sp>
      <p:sp>
        <p:nvSpPr>
          <p:cNvPr id="8" name="Right Brace 7"/>
          <p:cNvSpPr/>
          <p:nvPr/>
        </p:nvSpPr>
        <p:spPr>
          <a:xfrm>
            <a:off x="7010400" y="3886200"/>
            <a:ext cx="274319" cy="1143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391400" y="3733800"/>
            <a:ext cx="1828800" cy="2862322"/>
          </a:xfrm>
          <a:prstGeom prst="rect">
            <a:avLst/>
          </a:prstGeom>
          <a:noFill/>
        </p:spPr>
        <p:txBody>
          <a:bodyPr wrap="square" rtlCol="0">
            <a:spAutoFit/>
          </a:bodyPr>
          <a:lstStyle/>
          <a:p>
            <a:r>
              <a:rPr lang="en-US" sz="2000">
                <a:solidFill>
                  <a:srgbClr val="000090"/>
                </a:solidFill>
              </a:rPr>
              <a:t>For lifetimes </a:t>
            </a:r>
          </a:p>
          <a:p>
            <a:r>
              <a:rPr lang="en-US" sz="2000">
                <a:solidFill>
                  <a:srgbClr val="000090"/>
                </a:solidFill>
              </a:rPr>
              <a:t>shorter than</a:t>
            </a:r>
          </a:p>
          <a:p>
            <a:r>
              <a:rPr lang="en-US" sz="2000">
                <a:solidFill>
                  <a:srgbClr val="000090"/>
                </a:solidFill>
              </a:rPr>
              <a:t>one LHC revolution time,</a:t>
            </a:r>
          </a:p>
          <a:p>
            <a:r>
              <a:rPr lang="en-US" sz="2000">
                <a:solidFill>
                  <a:srgbClr val="000090"/>
                </a:solidFill>
              </a:rPr>
              <a:t>search in an time window</a:t>
            </a:r>
          </a:p>
          <a:p>
            <a:r>
              <a:rPr lang="en-US" sz="2000">
                <a:solidFill>
                  <a:srgbClr val="000090"/>
                </a:solidFill>
              </a:rPr>
              <a:t>of 1.3τ after beam xing.</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1090612"/>
          </a:xfrm>
        </p:spPr>
        <p:txBody>
          <a:bodyPr/>
          <a:lstStyle/>
          <a:p>
            <a:r>
              <a:rPr lang="en-US"/>
              <a:t>Cross section exclusion from stopped gluino search</a:t>
            </a:r>
          </a:p>
        </p:txBody>
      </p:sp>
      <p:pic>
        <p:nvPicPr>
          <p:cNvPr id="4" name="Picture 3"/>
          <p:cNvPicPr>
            <a:picLocks noChangeAspect="1"/>
          </p:cNvPicPr>
          <p:nvPr/>
        </p:nvPicPr>
        <p:blipFill>
          <a:blip r:embed="rId2"/>
          <a:stretch>
            <a:fillRect/>
          </a:stretch>
        </p:blipFill>
        <p:spPr>
          <a:xfrm>
            <a:off x="330200" y="1600200"/>
            <a:ext cx="8585200" cy="4813300"/>
          </a:xfrm>
          <a:prstGeom prst="rect">
            <a:avLst/>
          </a:prstGeom>
        </p:spPr>
      </p:pic>
      <p:sp>
        <p:nvSpPr>
          <p:cNvPr id="5" name="TextBox 4"/>
          <p:cNvSpPr txBox="1"/>
          <p:nvPr/>
        </p:nvSpPr>
        <p:spPr>
          <a:xfrm>
            <a:off x="3309675" y="6172200"/>
            <a:ext cx="2938725" cy="461665"/>
          </a:xfrm>
          <a:prstGeom prst="rect">
            <a:avLst/>
          </a:prstGeom>
          <a:noFill/>
        </p:spPr>
        <p:txBody>
          <a:bodyPr wrap="none" rtlCol="0">
            <a:spAutoFit/>
          </a:bodyPr>
          <a:lstStyle/>
          <a:p>
            <a:r>
              <a:rPr lang="en-US" sz="2400">
                <a:solidFill>
                  <a:srgbClr val="000090"/>
                </a:solidFill>
              </a:rPr>
              <a:t>Hypothetical lifetime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Mass limits on stopping       and </a:t>
            </a:r>
          </a:p>
        </p:txBody>
      </p:sp>
      <p:pic>
        <p:nvPicPr>
          <p:cNvPr id="4" name="Picture 3"/>
          <p:cNvPicPr>
            <a:picLocks noChangeAspect="1"/>
          </p:cNvPicPr>
          <p:nvPr/>
        </p:nvPicPr>
        <p:blipFill>
          <a:blip r:embed="rId3"/>
          <a:stretch>
            <a:fillRect/>
          </a:stretch>
        </p:blipFill>
        <p:spPr>
          <a:xfrm>
            <a:off x="717550" y="1143000"/>
            <a:ext cx="7708900" cy="5359400"/>
          </a:xfrm>
          <a:prstGeom prst="rect">
            <a:avLst/>
          </a:prstGeom>
        </p:spPr>
      </p:pic>
      <p:graphicFrame>
        <p:nvGraphicFramePr>
          <p:cNvPr id="5" name="Object 4"/>
          <p:cNvGraphicFramePr>
            <a:graphicFrameLocks noChangeAspect="1"/>
          </p:cNvGraphicFramePr>
          <p:nvPr/>
        </p:nvGraphicFramePr>
        <p:xfrm>
          <a:off x="6172200" y="304800"/>
          <a:ext cx="457200" cy="731520"/>
        </p:xfrm>
        <a:graphic>
          <a:graphicData uri="http://schemas.openxmlformats.org/presentationml/2006/ole">
            <mc:AlternateContent xmlns:mc="http://schemas.openxmlformats.org/markup-compatibility/2006">
              <mc:Choice xmlns:v="urn:schemas-microsoft-com:vml" Requires="v">
                <p:oleObj spid="_x0000_s4204549" name="Equation" r:id="rId4" imgW="127000" imgH="203200" progId="Equation.DSMT4">
                  <p:embed/>
                </p:oleObj>
              </mc:Choice>
              <mc:Fallback>
                <p:oleObj name="Equation" r:id="rId4" imgW="127000" imgH="203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04800"/>
                        <a:ext cx="457200" cy="731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4547" name="Object 3"/>
          <p:cNvGraphicFramePr>
            <a:graphicFrameLocks noChangeAspect="1"/>
          </p:cNvGraphicFramePr>
          <p:nvPr/>
        </p:nvGraphicFramePr>
        <p:xfrm>
          <a:off x="7566025" y="274638"/>
          <a:ext cx="411163" cy="639762"/>
        </p:xfrm>
        <a:graphic>
          <a:graphicData uri="http://schemas.openxmlformats.org/presentationml/2006/ole">
            <mc:AlternateContent xmlns:mc="http://schemas.openxmlformats.org/markup-compatibility/2006">
              <mc:Choice xmlns:v="urn:schemas-microsoft-com:vml" Requires="v">
                <p:oleObj spid="_x0000_s4204550" name="Equation" r:id="rId6" imgW="114300" imgH="177800" progId="Equation.DSMT4">
                  <p:embed/>
                </p:oleObj>
              </mc:Choice>
              <mc:Fallback>
                <p:oleObj name="Equation" r:id="rId6" imgW="114300" imgH="177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6025" y="274638"/>
                        <a:ext cx="411163"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124200" y="6243935"/>
            <a:ext cx="2938725" cy="461665"/>
          </a:xfrm>
          <a:prstGeom prst="rect">
            <a:avLst/>
          </a:prstGeom>
          <a:noFill/>
        </p:spPr>
        <p:txBody>
          <a:bodyPr wrap="none" rtlCol="0">
            <a:spAutoFit/>
          </a:bodyPr>
          <a:lstStyle/>
          <a:p>
            <a:r>
              <a:rPr lang="en-US" sz="2400">
                <a:solidFill>
                  <a:srgbClr val="000090"/>
                </a:solidFill>
              </a:rPr>
              <a:t>Hypothetical lifetime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Mass exclusion from stopped gluino search</a:t>
            </a:r>
          </a:p>
        </p:txBody>
      </p:sp>
      <p:pic>
        <p:nvPicPr>
          <p:cNvPr id="4" name="Picture 3"/>
          <p:cNvPicPr>
            <a:picLocks noChangeAspect="1"/>
          </p:cNvPicPr>
          <p:nvPr/>
        </p:nvPicPr>
        <p:blipFill>
          <a:blip r:embed="rId2"/>
          <a:stretch>
            <a:fillRect/>
          </a:stretch>
        </p:blipFill>
        <p:spPr>
          <a:xfrm>
            <a:off x="76200" y="990600"/>
            <a:ext cx="8600364" cy="579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76200"/>
            <a:ext cx="7302500" cy="622300"/>
          </a:xfrm>
        </p:spPr>
        <p:txBody>
          <a:bodyPr/>
          <a:lstStyle/>
          <a:p>
            <a:r>
              <a:rPr lang="en-US"/>
              <a:t>Exotica - from a review talk at ICHEP</a:t>
            </a:r>
          </a:p>
        </p:txBody>
      </p:sp>
      <p:pic>
        <p:nvPicPr>
          <p:cNvPr id="5" name="Picture 4"/>
          <p:cNvPicPr>
            <a:picLocks noChangeAspect="1"/>
          </p:cNvPicPr>
          <p:nvPr/>
        </p:nvPicPr>
        <p:blipFill>
          <a:blip r:embed="rId2"/>
          <a:stretch>
            <a:fillRect/>
          </a:stretch>
        </p:blipFill>
        <p:spPr>
          <a:xfrm>
            <a:off x="469900" y="829187"/>
            <a:ext cx="8125791" cy="6028813"/>
          </a:xfrm>
          <a:prstGeom prst="rect">
            <a:avLst/>
          </a:prstGeom>
        </p:spPr>
      </p:pic>
      <p:sp>
        <p:nvSpPr>
          <p:cNvPr id="6" name="TextBox 5"/>
          <p:cNvSpPr txBox="1"/>
          <p:nvPr/>
        </p:nvSpPr>
        <p:spPr>
          <a:xfrm>
            <a:off x="736600" y="685800"/>
            <a:ext cx="7630477" cy="369332"/>
          </a:xfrm>
          <a:prstGeom prst="rect">
            <a:avLst/>
          </a:prstGeom>
          <a:noFill/>
        </p:spPr>
        <p:txBody>
          <a:bodyPr wrap="none" rtlCol="0">
            <a:spAutoFit/>
          </a:bodyPr>
          <a:lstStyle/>
          <a:p>
            <a:r>
              <a:rPr lang="en-US">
                <a:solidFill>
                  <a:srgbClr val="000090"/>
                </a:solidFill>
              </a:rPr>
              <a:t>Steve Worm – Searches for Physics Beyond the Standard Model, ICHEP </a:t>
            </a:r>
          </a:p>
        </p:txBody>
      </p:sp>
      <p:sp>
        <p:nvSpPr>
          <p:cNvPr id="7" name="TextBox 6"/>
          <p:cNvSpPr txBox="1"/>
          <p:nvPr/>
        </p:nvSpPr>
        <p:spPr>
          <a:xfrm>
            <a:off x="2826495" y="6173569"/>
            <a:ext cx="6317505" cy="646331"/>
          </a:xfrm>
          <a:prstGeom prst="rect">
            <a:avLst/>
          </a:prstGeom>
          <a:solidFill>
            <a:schemeClr val="bg1"/>
          </a:solidFill>
        </p:spPr>
        <p:txBody>
          <a:bodyPr wrap="none" rtlCol="0">
            <a:spAutoFit/>
          </a:bodyPr>
          <a:lstStyle/>
          <a:p>
            <a:r>
              <a:rPr lang="en-US">
                <a:solidFill>
                  <a:srgbClr val="000090"/>
                </a:solidFill>
              </a:rPr>
              <a:t>Several key topics covered in other talks at this school (e.g.,</a:t>
            </a:r>
          </a:p>
          <a:p>
            <a:r>
              <a:rPr lang="en-US">
                <a:solidFill>
                  <a:srgbClr val="000090"/>
                </a:solidFill>
              </a:rPr>
              <a:t>SM physics): dijet mass &amp; angular distrib, Z’ </a:t>
            </a:r>
            <a:r>
              <a:rPr lang="en-US">
                <a:solidFill>
                  <a:srgbClr val="000090"/>
                </a:solidFill>
                <a:sym typeface="Wingdings"/>
              </a:rPr>
              <a:t> l+l-, ttbar </a:t>
            </a:r>
            <a:endParaRPr lang="en-US">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66812"/>
          </a:xfrm>
        </p:spPr>
        <p:txBody>
          <a:bodyPr/>
          <a:lstStyle/>
          <a:p>
            <a:r>
              <a:rPr lang="en-US"/>
              <a:t>Monophoton search: interpretation in Large Extra Dimensions models</a:t>
            </a:r>
          </a:p>
        </p:txBody>
      </p:sp>
      <p:pic>
        <p:nvPicPr>
          <p:cNvPr id="4" name="Picture 3"/>
          <p:cNvPicPr>
            <a:picLocks noChangeAspect="1"/>
          </p:cNvPicPr>
          <p:nvPr/>
        </p:nvPicPr>
        <p:blipFill>
          <a:blip r:embed="rId3"/>
          <a:stretch>
            <a:fillRect/>
          </a:stretch>
        </p:blipFill>
        <p:spPr>
          <a:xfrm>
            <a:off x="76200" y="3429000"/>
            <a:ext cx="8636000" cy="3466563"/>
          </a:xfrm>
          <a:prstGeom prst="rect">
            <a:avLst/>
          </a:prstGeom>
        </p:spPr>
      </p:pic>
      <p:graphicFrame>
        <p:nvGraphicFramePr>
          <p:cNvPr id="5" name="Object 4"/>
          <p:cNvGraphicFramePr>
            <a:graphicFrameLocks noChangeAspect="1"/>
          </p:cNvGraphicFramePr>
          <p:nvPr/>
        </p:nvGraphicFramePr>
        <p:xfrm>
          <a:off x="762000" y="3124200"/>
          <a:ext cx="2317750" cy="571500"/>
        </p:xfrm>
        <a:graphic>
          <a:graphicData uri="http://schemas.openxmlformats.org/presentationml/2006/ole">
            <mc:AlternateContent xmlns:mc="http://schemas.openxmlformats.org/markup-compatibility/2006">
              <mc:Choice xmlns:v="urn:schemas-microsoft-com:vml" Requires="v">
                <p:oleObj spid="_x0000_s4383749" name="Equation" r:id="rId4" imgW="927100" imgH="228600" progId="Equation.DSMT4">
                  <p:embed/>
                </p:oleObj>
              </mc:Choice>
              <mc:Fallback>
                <p:oleObj name="Equation" r:id="rId4" imgW="92710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124200"/>
                        <a:ext cx="23177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6200" y="1289209"/>
            <a:ext cx="8994770" cy="2215991"/>
          </a:xfrm>
          <a:prstGeom prst="rect">
            <a:avLst/>
          </a:prstGeom>
          <a:noFill/>
        </p:spPr>
        <p:txBody>
          <a:bodyPr wrap="none" rtlCol="0">
            <a:spAutoFit/>
          </a:bodyPr>
          <a:lstStyle/>
          <a:p>
            <a:pPr>
              <a:buFont typeface="Arial"/>
              <a:buChar char="•"/>
            </a:pPr>
            <a:r>
              <a:rPr lang="en-US" sz="2400">
                <a:solidFill>
                  <a:srgbClr val="000090"/>
                </a:solidFill>
              </a:rPr>
              <a:t> Try to explain difference between Planck and EW scales.</a:t>
            </a:r>
          </a:p>
          <a:p>
            <a:pPr>
              <a:buFont typeface="Arial"/>
              <a:buChar char="•"/>
            </a:pPr>
            <a:r>
              <a:rPr lang="en-US" sz="2400">
                <a:solidFill>
                  <a:srgbClr val="000090"/>
                </a:solidFill>
              </a:rPr>
              <a:t> </a:t>
            </a:r>
            <a:r>
              <a:rPr lang="en-US" sz="2400" i="1">
                <a:solidFill>
                  <a:srgbClr val="000090"/>
                </a:solidFill>
              </a:rPr>
              <a:t>n</a:t>
            </a:r>
            <a:r>
              <a:rPr lang="en-US" sz="2400">
                <a:solidFill>
                  <a:srgbClr val="000090"/>
                </a:solidFill>
              </a:rPr>
              <a:t> extra compact spatial dimensions, characteristic scale </a:t>
            </a:r>
            <a:r>
              <a:rPr lang="en-US" sz="2400" i="1">
                <a:solidFill>
                  <a:srgbClr val="000090"/>
                </a:solidFill>
              </a:rPr>
              <a:t>R</a:t>
            </a:r>
          </a:p>
          <a:p>
            <a:pPr>
              <a:buFont typeface="Arial"/>
              <a:buChar char="•"/>
            </a:pPr>
            <a:r>
              <a:rPr lang="en-US" sz="2400">
                <a:solidFill>
                  <a:srgbClr val="000090"/>
                </a:solidFill>
              </a:rPr>
              <a:t> Gravity propagates in the (4+n) dimensional bulk of space-time; </a:t>
            </a:r>
          </a:p>
          <a:p>
            <a:pPr defTabSz="228600"/>
            <a:r>
              <a:rPr lang="en-US" sz="2400">
                <a:solidFill>
                  <a:srgbClr val="000090"/>
                </a:solidFill>
              </a:rPr>
              <a:t>	SM fields are confined to four dimensions. Graviton production </a:t>
            </a:r>
          </a:p>
          <a:p>
            <a:pPr defTabSz="228600"/>
            <a:r>
              <a:rPr lang="en-US" sz="2400">
                <a:solidFill>
                  <a:srgbClr val="000090"/>
                </a:solidFill>
              </a:rPr>
              <a:t>	seen as missing momentum.</a:t>
            </a:r>
          </a:p>
          <a:p>
            <a:endParaRPr lang="en-US"/>
          </a:p>
        </p:txBody>
      </p:sp>
      <p:graphicFrame>
        <p:nvGraphicFramePr>
          <p:cNvPr id="9" name="Object 8"/>
          <p:cNvGraphicFramePr>
            <a:graphicFrameLocks noChangeAspect="1"/>
          </p:cNvGraphicFramePr>
          <p:nvPr/>
        </p:nvGraphicFramePr>
        <p:xfrm>
          <a:off x="4375150" y="2819400"/>
          <a:ext cx="4464050" cy="410802"/>
        </p:xfrm>
        <a:graphic>
          <a:graphicData uri="http://schemas.openxmlformats.org/presentationml/2006/ole">
            <mc:AlternateContent xmlns:mc="http://schemas.openxmlformats.org/markup-compatibility/2006">
              <mc:Choice xmlns:v="urn:schemas-microsoft-com:vml" Requires="v">
                <p:oleObj spid="_x0000_s4383750" name="Equation" r:id="rId6" imgW="2070100" imgH="190500" progId="Equation.DSMT4">
                  <p:embed/>
                </p:oleObj>
              </mc:Choice>
              <mc:Fallback>
                <p:oleObj name="Equation" r:id="rId6" imgW="2070100" imgH="1905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5150" y="2819400"/>
                        <a:ext cx="4464050" cy="4108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R-parity violating SUSY</a:t>
            </a:r>
          </a:p>
        </p:txBody>
      </p:sp>
      <p:sp>
        <p:nvSpPr>
          <p:cNvPr id="3" name="Content Placeholder 2"/>
          <p:cNvSpPr>
            <a:spLocks noGrp="1"/>
          </p:cNvSpPr>
          <p:nvPr>
            <p:ph idx="1"/>
          </p:nvPr>
        </p:nvSpPr>
        <p:spPr>
          <a:xfrm>
            <a:off x="152400" y="1524000"/>
            <a:ext cx="8763000" cy="2438400"/>
          </a:xfrm>
        </p:spPr>
        <p:txBody>
          <a:bodyPr/>
          <a:lstStyle/>
          <a:p>
            <a:r>
              <a:rPr lang="en-US" sz="2800"/>
              <a:t>What if SUSY violates R-parity? </a:t>
            </a:r>
          </a:p>
          <a:p>
            <a:r>
              <a:rPr lang="en-US" sz="2800"/>
              <a:t>Main issue:  can have very little MET.  Some existing SUSY searches with “strong” signatures can work with loose MET requirements (e.g., same-sign dileptons).</a:t>
            </a:r>
          </a:p>
          <a:p>
            <a:pPr>
              <a:buNone/>
            </a:pPr>
            <a:endParaRPr lang="en-US" sz="2800"/>
          </a:p>
          <a:p>
            <a:endParaRPr lang="en-US" sz="2800"/>
          </a:p>
        </p:txBody>
      </p:sp>
      <p:sp>
        <p:nvSpPr>
          <p:cNvPr id="4" name="Rectangle 3"/>
          <p:cNvSpPr/>
          <p:nvPr/>
        </p:nvSpPr>
        <p:spPr>
          <a:xfrm>
            <a:off x="381000" y="953869"/>
            <a:ext cx="8187834" cy="646331"/>
          </a:xfrm>
          <a:prstGeom prst="rect">
            <a:avLst/>
          </a:prstGeom>
        </p:spPr>
        <p:txBody>
          <a:bodyPr wrap="none">
            <a:spAutoFit/>
          </a:bodyPr>
          <a:lstStyle/>
          <a:p>
            <a:r>
              <a:rPr lang="en-US"/>
              <a:t>CMS multilepton analysis: </a:t>
            </a:r>
            <a:r>
              <a:rPr lang="en-US">
                <a:hlinkClick r:id="rId2"/>
              </a:rPr>
              <a:t>http://arxiv.org/abs/1204.5341</a:t>
            </a:r>
            <a:endParaRPr lang="en-US"/>
          </a:p>
          <a:p>
            <a:r>
              <a:rPr lang="en-US">
                <a:solidFill>
                  <a:srgbClr val="000090"/>
                </a:solidFill>
              </a:rPr>
              <a:t>CMS three-jet search: </a:t>
            </a:r>
            <a:r>
              <a:rPr lang="en-US" sz="1400">
                <a:solidFill>
                  <a:srgbClr val="000090"/>
                </a:solidFill>
                <a:hlinkClick r:id="rId3"/>
              </a:rPr>
              <a:t>https://twiki.cern.ch/twiki/bin/view/CMSPublic/PhysicsResultsEXO11060</a:t>
            </a:r>
            <a:endParaRPr lang="en-US">
              <a:solidFill>
                <a:srgbClr val="000090"/>
              </a:solidFill>
            </a:endParaRPr>
          </a:p>
        </p:txBody>
      </p:sp>
      <p:pic>
        <p:nvPicPr>
          <p:cNvPr id="6" name="Picture 5" descr="ThreeJetMass.png"/>
          <p:cNvPicPr>
            <a:picLocks noChangeAspect="1"/>
          </p:cNvPicPr>
          <p:nvPr/>
        </p:nvPicPr>
        <p:blipFill>
          <a:blip r:embed="rId4"/>
          <a:stretch>
            <a:fillRect/>
          </a:stretch>
        </p:blipFill>
        <p:spPr>
          <a:xfrm>
            <a:off x="152399" y="3352800"/>
            <a:ext cx="4883165" cy="3505200"/>
          </a:xfrm>
          <a:prstGeom prst="rect">
            <a:avLst/>
          </a:prstGeom>
        </p:spPr>
      </p:pic>
      <p:pic>
        <p:nvPicPr>
          <p:cNvPr id="7" name="Picture 6" descr="DataPulls.pdf"/>
          <p:cNvPicPr>
            <a:picLocks noChangeAspect="1"/>
          </p:cNvPicPr>
          <p:nvPr/>
        </p:nvPicPr>
        <p:blipFill>
          <a:blip r:embed="rId5"/>
          <a:stretch>
            <a:fillRect/>
          </a:stretch>
        </p:blipFill>
        <p:spPr>
          <a:xfrm>
            <a:off x="4648200" y="3355891"/>
            <a:ext cx="3650176" cy="3502109"/>
          </a:xfrm>
          <a:prstGeom prst="rect">
            <a:avLst/>
          </a:prstGeom>
        </p:spPr>
      </p:pic>
      <p:sp>
        <p:nvSpPr>
          <p:cNvPr id="8" name="TextBox 7"/>
          <p:cNvSpPr txBox="1"/>
          <p:nvPr/>
        </p:nvSpPr>
        <p:spPr>
          <a:xfrm>
            <a:off x="2127261" y="4038600"/>
            <a:ext cx="1377939" cy="369332"/>
          </a:xfrm>
          <a:prstGeom prst="rect">
            <a:avLst/>
          </a:prstGeom>
          <a:noFill/>
        </p:spPr>
        <p:txBody>
          <a:bodyPr wrap="none" rtlCol="0">
            <a:spAutoFit/>
          </a:bodyPr>
          <a:lstStyle/>
          <a:p>
            <a:r>
              <a:rPr lang="en-US">
                <a:solidFill>
                  <a:srgbClr val="000090"/>
                </a:solidFill>
              </a:rPr>
              <a:t>3 jet search</a:t>
            </a:r>
          </a:p>
        </p:txBody>
      </p:sp>
      <p:sp>
        <p:nvSpPr>
          <p:cNvPr id="9" name="TextBox 8"/>
          <p:cNvSpPr txBox="1"/>
          <p:nvPr/>
        </p:nvSpPr>
        <p:spPr>
          <a:xfrm>
            <a:off x="6324600" y="4495800"/>
            <a:ext cx="2660930" cy="646331"/>
          </a:xfrm>
          <a:prstGeom prst="rect">
            <a:avLst/>
          </a:prstGeom>
          <a:noFill/>
        </p:spPr>
        <p:txBody>
          <a:bodyPr wrap="none" rtlCol="0">
            <a:spAutoFit/>
          </a:bodyPr>
          <a:lstStyle/>
          <a:p>
            <a:r>
              <a:rPr lang="en-US">
                <a:solidFill>
                  <a:srgbClr val="000090"/>
                </a:solidFill>
              </a:rPr>
              <a:t>Excludes gluino masses </a:t>
            </a:r>
          </a:p>
          <a:p>
            <a:r>
              <a:rPr lang="en-US">
                <a:solidFill>
                  <a:srgbClr val="000090"/>
                </a:solidFill>
              </a:rPr>
              <a:t>below ~460 GeV.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 for “microscopic” black holes</a:t>
            </a:r>
          </a:p>
        </p:txBody>
      </p:sp>
      <p:sp>
        <p:nvSpPr>
          <p:cNvPr id="3" name="Content Placeholder 2"/>
          <p:cNvSpPr>
            <a:spLocks noGrp="1"/>
          </p:cNvSpPr>
          <p:nvPr>
            <p:ph idx="1"/>
          </p:nvPr>
        </p:nvSpPr>
        <p:spPr>
          <a:xfrm>
            <a:off x="457200" y="1295400"/>
            <a:ext cx="8229600" cy="3352800"/>
          </a:xfrm>
        </p:spPr>
        <p:txBody>
          <a:bodyPr/>
          <a:lstStyle/>
          <a:p>
            <a:r>
              <a:rPr lang="en-US" sz="2800"/>
              <a:t>Signature of low-scale quantum gravity. </a:t>
            </a:r>
          </a:p>
          <a:p>
            <a:r>
              <a:rPr lang="en-US" sz="2800"/>
              <a:t>But many different scenarios – small industry of simulations/models.</a:t>
            </a:r>
          </a:p>
          <a:p>
            <a:r>
              <a:rPr lang="en-US" sz="2800"/>
              <a:t>Physics of black hole formation and evaporation has several subtleties. (E.g., what fraction of the initial parton energy is trapped in the event horizon, rotating vs. non-rotating, etc.)</a:t>
            </a:r>
          </a:p>
        </p:txBody>
      </p:sp>
      <p:sp>
        <p:nvSpPr>
          <p:cNvPr id="4" name="Rectangle 3"/>
          <p:cNvSpPr/>
          <p:nvPr/>
        </p:nvSpPr>
        <p:spPr>
          <a:xfrm>
            <a:off x="457200" y="990601"/>
            <a:ext cx="5723404" cy="646331"/>
          </a:xfrm>
          <a:prstGeom prst="rect">
            <a:avLst/>
          </a:prstGeom>
        </p:spPr>
        <p:txBody>
          <a:bodyPr wrap="square">
            <a:spAutoFit/>
          </a:bodyPr>
          <a:lstStyle/>
          <a:p>
            <a:r>
              <a:rPr lang="en-US">
                <a:solidFill>
                  <a:srgbClr val="000090"/>
                </a:solidFill>
              </a:rPr>
              <a:t>CMS black hole search: </a:t>
            </a:r>
            <a:r>
              <a:rPr lang="en-US">
                <a:solidFill>
                  <a:srgbClr val="000090"/>
                </a:solidFill>
                <a:hlinkClick r:id="rId2"/>
              </a:rPr>
              <a:t>http://arxiv.org/abs/1202.6396</a:t>
            </a:r>
            <a:endParaRPr lang="en-US">
              <a:solidFill>
                <a:srgbClr val="000090"/>
              </a:solidFill>
            </a:endParaRPr>
          </a:p>
          <a:p>
            <a:endParaRPr lang="en-US">
              <a:solidFill>
                <a:srgbClr val="000090"/>
              </a:solidFill>
            </a:endParaRPr>
          </a:p>
        </p:txBody>
      </p:sp>
      <p:pic>
        <p:nvPicPr>
          <p:cNvPr id="7" name="Picture 6"/>
          <p:cNvPicPr>
            <a:picLocks noChangeAspect="1"/>
          </p:cNvPicPr>
          <p:nvPr/>
        </p:nvPicPr>
        <p:blipFill>
          <a:blip r:embed="rId3"/>
          <a:srcRect b="3743"/>
          <a:stretch>
            <a:fillRect/>
          </a:stretch>
        </p:blipFill>
        <p:spPr>
          <a:xfrm>
            <a:off x="819150" y="4572000"/>
            <a:ext cx="7505700"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2050"/>
            <a:ext cx="8229600" cy="5314950"/>
          </a:xfrm>
        </p:spPr>
        <p:txBody>
          <a:bodyPr/>
          <a:lstStyle/>
          <a:p>
            <a:r>
              <a:rPr lang="en-US"/>
              <a:t>Object selection is simple</a:t>
            </a:r>
          </a:p>
          <a:p>
            <a:pPr lvl="1"/>
            <a:r>
              <a:rPr lang="en-US"/>
              <a:t>Leptons (e, mu):  pT&gt; 50 GeV</a:t>
            </a:r>
          </a:p>
          <a:p>
            <a:pPr lvl="1"/>
            <a:r>
              <a:rPr lang="en-US"/>
              <a:t>Photons (e, mu): pT&gt; 50 GeV</a:t>
            </a:r>
          </a:p>
          <a:p>
            <a:pPr lvl="1"/>
            <a:r>
              <a:rPr lang="en-US"/>
              <a:t>Jets: pT&gt;50 GeV</a:t>
            </a:r>
          </a:p>
          <a:p>
            <a:pPr lvl="1"/>
            <a:r>
              <a:rPr lang="en-US"/>
              <a:t>Nonoverlapping in cone ΔR=0.3.  </a:t>
            </a:r>
          </a:p>
          <a:p>
            <a:r>
              <a:rPr lang="en-US"/>
              <a:t>Compute total scalar sum of transverse momenta in the event.</a:t>
            </a:r>
          </a:p>
          <a:p>
            <a:pPr>
              <a:buNone/>
            </a:pPr>
            <a:endParaRPr lang="en-US"/>
          </a:p>
          <a:p>
            <a:r>
              <a:rPr lang="en-US"/>
              <a:t>Study </a:t>
            </a:r>
            <a:r>
              <a:rPr lang="en-US" i="1"/>
              <a:t>S</a:t>
            </a:r>
            <a:r>
              <a:rPr lang="en-US" i="1" baseline="-25000"/>
              <a:t>T</a:t>
            </a:r>
            <a:r>
              <a:rPr lang="en-US"/>
              <a:t> as a function of object multiplicity, which does not include MET. </a:t>
            </a:r>
          </a:p>
        </p:txBody>
      </p:sp>
      <p:sp>
        <p:nvSpPr>
          <p:cNvPr id="2" name="Title 1"/>
          <p:cNvSpPr>
            <a:spLocks noGrp="1"/>
          </p:cNvSpPr>
          <p:nvPr>
            <p:ph type="title"/>
          </p:nvPr>
        </p:nvSpPr>
        <p:spPr/>
        <p:txBody>
          <a:bodyPr/>
          <a:lstStyle/>
          <a:p>
            <a:r>
              <a:rPr lang="en-US"/>
              <a:t>Search for microscopic black holes</a:t>
            </a:r>
          </a:p>
        </p:txBody>
      </p:sp>
      <p:graphicFrame>
        <p:nvGraphicFramePr>
          <p:cNvPr id="5" name="Object 4"/>
          <p:cNvGraphicFramePr>
            <a:graphicFrameLocks noChangeAspect="1"/>
          </p:cNvGraphicFramePr>
          <p:nvPr/>
        </p:nvGraphicFramePr>
        <p:xfrm>
          <a:off x="1473200" y="4821238"/>
          <a:ext cx="3376613" cy="741362"/>
        </p:xfrm>
        <a:graphic>
          <a:graphicData uri="http://schemas.openxmlformats.org/presentationml/2006/ole">
            <mc:AlternateContent xmlns:mc="http://schemas.openxmlformats.org/markup-compatibility/2006">
              <mc:Choice xmlns:v="urn:schemas-microsoft-com:vml" Requires="v">
                <p:oleObj spid="_x0000_s4386821" name="Equation" r:id="rId3" imgW="1676400" imgH="368300" progId="Equation.DSMT4">
                  <p:embed/>
                </p:oleObj>
              </mc:Choice>
              <mc:Fallback>
                <p:oleObj name="Equation" r:id="rId3" imgW="1676400" imgH="3683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4821238"/>
                        <a:ext cx="3376613"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Black holes: background estimation</a:t>
            </a:r>
          </a:p>
        </p:txBody>
      </p:sp>
      <p:sp>
        <p:nvSpPr>
          <p:cNvPr id="3" name="Content Placeholder 2"/>
          <p:cNvSpPr>
            <a:spLocks noGrp="1"/>
          </p:cNvSpPr>
          <p:nvPr>
            <p:ph idx="1"/>
          </p:nvPr>
        </p:nvSpPr>
        <p:spPr>
          <a:xfrm>
            <a:off x="457200" y="1168400"/>
            <a:ext cx="8229600" cy="5003800"/>
          </a:xfrm>
        </p:spPr>
        <p:txBody>
          <a:bodyPr/>
          <a:lstStyle/>
          <a:p>
            <a:endParaRPr lang="en-US" sz="2400" smtClean="0"/>
          </a:p>
          <a:p>
            <a:endParaRPr lang="en-US" sz="2400"/>
          </a:p>
        </p:txBody>
      </p:sp>
      <p:sp>
        <p:nvSpPr>
          <p:cNvPr id="4" name="Rectangle 3"/>
          <p:cNvSpPr/>
          <p:nvPr/>
        </p:nvSpPr>
        <p:spPr>
          <a:xfrm>
            <a:off x="457200" y="990600"/>
            <a:ext cx="5723404" cy="615553"/>
          </a:xfrm>
          <a:prstGeom prst="rect">
            <a:avLst/>
          </a:prstGeom>
        </p:spPr>
        <p:txBody>
          <a:bodyPr wrap="square">
            <a:spAutoFit/>
          </a:bodyPr>
          <a:lstStyle/>
          <a:p>
            <a:r>
              <a:rPr lang="en-US" sz="1600">
                <a:solidFill>
                  <a:srgbClr val="000090"/>
                </a:solidFill>
              </a:rPr>
              <a:t>CMS black hole search: </a:t>
            </a:r>
            <a:r>
              <a:rPr lang="en-US" sz="1600">
                <a:solidFill>
                  <a:srgbClr val="000090"/>
                </a:solidFill>
                <a:hlinkClick r:id="rId2"/>
              </a:rPr>
              <a:t>http://arxiv.org/abs/1202.6396</a:t>
            </a:r>
            <a:endParaRPr lang="en-US" sz="1600">
              <a:solidFill>
                <a:srgbClr val="000090"/>
              </a:solidFill>
            </a:endParaRPr>
          </a:p>
          <a:p>
            <a:endParaRPr lang="en-US">
              <a:solidFill>
                <a:srgbClr val="000090"/>
              </a:solidFill>
            </a:endParaRPr>
          </a:p>
        </p:txBody>
      </p:sp>
      <p:pic>
        <p:nvPicPr>
          <p:cNvPr id="5" name="Picture 4" descr="ST_Mul2.png"/>
          <p:cNvPicPr>
            <a:picLocks noChangeAspect="1"/>
          </p:cNvPicPr>
          <p:nvPr/>
        </p:nvPicPr>
        <p:blipFill>
          <a:blip r:embed="rId3"/>
          <a:stretch>
            <a:fillRect/>
          </a:stretch>
        </p:blipFill>
        <p:spPr>
          <a:xfrm>
            <a:off x="228601" y="2667000"/>
            <a:ext cx="4419599" cy="4205747"/>
          </a:xfrm>
          <a:prstGeom prst="rect">
            <a:avLst/>
          </a:prstGeom>
        </p:spPr>
      </p:pic>
      <p:pic>
        <p:nvPicPr>
          <p:cNvPr id="6" name="Picture 5" descr="ST_Mul3.png"/>
          <p:cNvPicPr>
            <a:picLocks noChangeAspect="1"/>
          </p:cNvPicPr>
          <p:nvPr/>
        </p:nvPicPr>
        <p:blipFill>
          <a:blip r:embed="rId4"/>
          <a:stretch>
            <a:fillRect/>
          </a:stretch>
        </p:blipFill>
        <p:spPr>
          <a:xfrm>
            <a:off x="4724400" y="2667000"/>
            <a:ext cx="4404102" cy="4191000"/>
          </a:xfrm>
          <a:prstGeom prst="rect">
            <a:avLst/>
          </a:prstGeom>
        </p:spPr>
      </p:pic>
      <p:sp>
        <p:nvSpPr>
          <p:cNvPr id="7" name="TextBox 6"/>
          <p:cNvSpPr txBox="1"/>
          <p:nvPr/>
        </p:nvSpPr>
        <p:spPr>
          <a:xfrm>
            <a:off x="281935" y="1371600"/>
            <a:ext cx="8404865" cy="1323439"/>
          </a:xfrm>
          <a:prstGeom prst="rect">
            <a:avLst/>
          </a:prstGeom>
          <a:solidFill>
            <a:schemeClr val="bg1">
              <a:lumMod val="95000"/>
            </a:schemeClr>
          </a:solidFill>
        </p:spPr>
        <p:txBody>
          <a:bodyPr wrap="none" rtlCol="0">
            <a:spAutoFit/>
          </a:bodyPr>
          <a:lstStyle/>
          <a:p>
            <a:pPr>
              <a:buFont typeface="Arial"/>
              <a:buChar char="•"/>
            </a:pPr>
            <a:r>
              <a:rPr lang="en-US" sz="2000">
                <a:solidFill>
                  <a:srgbClr val="000090"/>
                </a:solidFill>
              </a:rPr>
              <a:t> Background shape is obtained from fit to low-multiplicity (N) events and </a:t>
            </a:r>
          </a:p>
          <a:p>
            <a:pPr defTabSz="177800"/>
            <a:r>
              <a:rPr lang="en-US" sz="2000">
                <a:solidFill>
                  <a:srgbClr val="000090"/>
                </a:solidFill>
              </a:rPr>
              <a:t> 	restricting </a:t>
            </a:r>
            <a:r>
              <a:rPr lang="en-US" sz="2000" i="1">
                <a:solidFill>
                  <a:srgbClr val="000090"/>
                </a:solidFill>
              </a:rPr>
              <a:t>S</a:t>
            </a:r>
            <a:r>
              <a:rPr lang="en-US" sz="2000" i="1" baseline="-25000">
                <a:solidFill>
                  <a:srgbClr val="000090"/>
                </a:solidFill>
              </a:rPr>
              <a:t>T</a:t>
            </a:r>
            <a:r>
              <a:rPr lang="en-US" sz="2000">
                <a:solidFill>
                  <a:srgbClr val="000090"/>
                </a:solidFill>
              </a:rPr>
              <a:t> to range 1200 &lt; </a:t>
            </a:r>
            <a:r>
              <a:rPr lang="en-US" sz="2000" i="1">
                <a:solidFill>
                  <a:srgbClr val="000090"/>
                </a:solidFill>
              </a:rPr>
              <a:t>S</a:t>
            </a:r>
            <a:r>
              <a:rPr lang="en-US" sz="2000" i="1" baseline="-25000">
                <a:solidFill>
                  <a:srgbClr val="000090"/>
                </a:solidFill>
              </a:rPr>
              <a:t>T</a:t>
            </a:r>
            <a:r>
              <a:rPr lang="en-US" sz="2000">
                <a:solidFill>
                  <a:srgbClr val="000090"/>
                </a:solidFill>
              </a:rPr>
              <a:t> &lt; 2800 GeV.</a:t>
            </a:r>
          </a:p>
          <a:p>
            <a:pPr>
              <a:buFont typeface="Arial"/>
              <a:buChar char="•"/>
            </a:pPr>
            <a:r>
              <a:rPr lang="en-US" sz="2000">
                <a:solidFill>
                  <a:srgbClr val="000090"/>
                </a:solidFill>
              </a:rPr>
              <a:t> Shapes in N=2 and N=3 samples are very similar.</a:t>
            </a:r>
          </a:p>
          <a:p>
            <a:pPr>
              <a:buFont typeface="Arial"/>
              <a:buChar char="•"/>
            </a:pPr>
            <a:r>
              <a:rPr lang="en-US" sz="2000">
                <a:solidFill>
                  <a:srgbClr val="000090"/>
                </a:solidFill>
              </a:rPr>
              <a:t> Dedicated search for new physics in N=2 sample shows no signal.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709612"/>
          </a:xfrm>
        </p:spPr>
        <p:txBody>
          <a:bodyPr/>
          <a:lstStyle/>
          <a:p>
            <a:r>
              <a:rPr lang="en-US"/>
              <a:t>Search for microscopic black holes</a:t>
            </a:r>
          </a:p>
        </p:txBody>
      </p:sp>
      <p:sp>
        <p:nvSpPr>
          <p:cNvPr id="7" name="TextBox 6"/>
          <p:cNvSpPr txBox="1"/>
          <p:nvPr/>
        </p:nvSpPr>
        <p:spPr>
          <a:xfrm>
            <a:off x="533400" y="5715000"/>
            <a:ext cx="7592043" cy="830997"/>
          </a:xfrm>
          <a:prstGeom prst="rect">
            <a:avLst/>
          </a:prstGeom>
          <a:noFill/>
        </p:spPr>
        <p:txBody>
          <a:bodyPr wrap="none" rtlCol="0">
            <a:spAutoFit/>
          </a:bodyPr>
          <a:lstStyle/>
          <a:p>
            <a:r>
              <a:rPr lang="en-US" sz="2400">
                <a:solidFill>
                  <a:srgbClr val="000090"/>
                </a:solidFill>
              </a:rPr>
              <a:t>750 MC samples for the signal scenarios considered...</a:t>
            </a:r>
          </a:p>
          <a:p>
            <a:r>
              <a:rPr lang="en-US" sz="2400">
                <a:solidFill>
                  <a:srgbClr val="000090"/>
                </a:solidFill>
              </a:rPr>
              <a:t>Excluding black hole masses below 4-6 TeV.</a:t>
            </a:r>
          </a:p>
        </p:txBody>
      </p:sp>
      <p:pic>
        <p:nvPicPr>
          <p:cNvPr id="8" name="Picture 7"/>
          <p:cNvPicPr>
            <a:picLocks noChangeAspect="1"/>
          </p:cNvPicPr>
          <p:nvPr/>
        </p:nvPicPr>
        <p:blipFill>
          <a:blip r:embed="rId2"/>
          <a:stretch>
            <a:fillRect/>
          </a:stretch>
        </p:blipFill>
        <p:spPr>
          <a:xfrm>
            <a:off x="4419600" y="1219201"/>
            <a:ext cx="4724400" cy="4267200"/>
          </a:xfrm>
          <a:prstGeom prst="rect">
            <a:avLst/>
          </a:prstGeom>
        </p:spPr>
      </p:pic>
      <p:pic>
        <p:nvPicPr>
          <p:cNvPr id="9" name="Picture 8"/>
          <p:cNvPicPr>
            <a:picLocks noChangeAspect="1"/>
          </p:cNvPicPr>
          <p:nvPr/>
        </p:nvPicPr>
        <p:blipFill>
          <a:blip r:embed="rId3"/>
          <a:stretch>
            <a:fillRect/>
          </a:stretch>
        </p:blipFill>
        <p:spPr>
          <a:xfrm>
            <a:off x="0" y="1066800"/>
            <a:ext cx="4800600" cy="4548717"/>
          </a:xfrm>
          <a:prstGeom prst="rect">
            <a:avLst/>
          </a:prstGeom>
        </p:spPr>
      </p:pic>
      <p:sp>
        <p:nvSpPr>
          <p:cNvPr id="10" name="TextBox 9"/>
          <p:cNvSpPr txBox="1"/>
          <p:nvPr/>
        </p:nvSpPr>
        <p:spPr>
          <a:xfrm>
            <a:off x="5029200" y="1066801"/>
            <a:ext cx="3776657" cy="369332"/>
          </a:xfrm>
          <a:prstGeom prst="rect">
            <a:avLst/>
          </a:prstGeom>
          <a:noFill/>
        </p:spPr>
        <p:txBody>
          <a:bodyPr wrap="none" rtlCol="0">
            <a:spAutoFit/>
          </a:bodyPr>
          <a:lstStyle/>
          <a:p>
            <a:r>
              <a:rPr lang="en-US">
                <a:solidFill>
                  <a:srgbClr val="000090"/>
                </a:solidFill>
              </a:rPr>
              <a:t>Cross sections vs. black hole mass</a:t>
            </a:r>
          </a:p>
        </p:txBody>
      </p:sp>
      <p:sp>
        <p:nvSpPr>
          <p:cNvPr id="11" name="TextBox 10"/>
          <p:cNvSpPr txBox="1"/>
          <p:nvPr/>
        </p:nvSpPr>
        <p:spPr>
          <a:xfrm>
            <a:off x="533400" y="1078469"/>
            <a:ext cx="3789619" cy="369332"/>
          </a:xfrm>
          <a:prstGeom prst="rect">
            <a:avLst/>
          </a:prstGeom>
          <a:noFill/>
        </p:spPr>
        <p:txBody>
          <a:bodyPr wrap="none" rtlCol="0">
            <a:spAutoFit/>
          </a:bodyPr>
          <a:lstStyle/>
          <a:p>
            <a:r>
              <a:rPr lang="en-US">
                <a:solidFill>
                  <a:srgbClr val="000090"/>
                </a:solidFill>
              </a:rPr>
              <a:t>Example of high-multiplicity sample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Black hole search: high ST event</a:t>
            </a:r>
          </a:p>
        </p:txBody>
      </p:sp>
      <p:pic>
        <p:nvPicPr>
          <p:cNvPr id="4" name="Picture 3"/>
          <p:cNvPicPr>
            <a:picLocks noChangeAspect="1"/>
          </p:cNvPicPr>
          <p:nvPr/>
        </p:nvPicPr>
        <p:blipFill>
          <a:blip r:embed="rId2"/>
          <a:stretch>
            <a:fillRect/>
          </a:stretch>
        </p:blipFill>
        <p:spPr>
          <a:xfrm>
            <a:off x="76200" y="1574772"/>
            <a:ext cx="9004300" cy="49149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a:xfrm>
            <a:off x="457200" y="1162050"/>
            <a:ext cx="8229600" cy="5467350"/>
          </a:xfrm>
        </p:spPr>
        <p:txBody>
          <a:bodyPr/>
          <a:lstStyle/>
          <a:p>
            <a:r>
              <a:rPr lang="en-US"/>
              <a:t>This is a unique period in the history of particle physics. </a:t>
            </a:r>
          </a:p>
          <a:p>
            <a:r>
              <a:rPr lang="en-US"/>
              <a:t>We don’t know what we will discover – that is the fundamental nature of science. </a:t>
            </a:r>
          </a:p>
          <a:p>
            <a:r>
              <a:rPr lang="en-US"/>
              <a:t>There are no guarantees, </a:t>
            </a:r>
            <a:r>
              <a:rPr lang="en-US" u="sng"/>
              <a:t>but the potential for breakthroughs has never been greater.</a:t>
            </a:r>
          </a:p>
          <a:p>
            <a:r>
              <a:rPr lang="en-US"/>
              <a:t>Your work and leadership are critical to the future of high energy physics. </a:t>
            </a:r>
          </a:p>
          <a:p>
            <a:r>
              <a:rPr lang="en-US"/>
              <a:t>Many thanks to all the organizers, staff, postdocs, and students!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 for Z’ </a:t>
            </a:r>
            <a:r>
              <a:rPr lang="en-US">
                <a:sym typeface="Wingdings"/>
              </a:rPr>
              <a:t> e</a:t>
            </a:r>
            <a:r>
              <a:rPr lang="en-US" baseline="30000">
                <a:sym typeface="Wingdings"/>
              </a:rPr>
              <a:t>+</a:t>
            </a:r>
            <a:r>
              <a:rPr lang="en-US">
                <a:sym typeface="Wingdings"/>
              </a:rPr>
              <a:t>e</a:t>
            </a:r>
            <a:r>
              <a:rPr lang="en-US" baseline="30000">
                <a:sym typeface="Wingdings"/>
              </a:rPr>
              <a:t>-</a:t>
            </a:r>
            <a:r>
              <a:rPr lang="en-US">
                <a:sym typeface="Wingdings"/>
              </a:rPr>
              <a:t>, μ</a:t>
            </a:r>
            <a:r>
              <a:rPr lang="en-US" baseline="30000">
                <a:sym typeface="Wingdings"/>
              </a:rPr>
              <a:t>+</a:t>
            </a:r>
            <a:r>
              <a:rPr lang="en-US">
                <a:sym typeface="Wingdings"/>
              </a:rPr>
              <a:t>μ</a:t>
            </a:r>
            <a:r>
              <a:rPr lang="en-US" baseline="30000">
                <a:sym typeface="Wingdings"/>
              </a:rPr>
              <a:t>-</a:t>
            </a:r>
            <a:endParaRPr lang="en-US" baseline="30000"/>
          </a:p>
        </p:txBody>
      </p:sp>
      <p:pic>
        <p:nvPicPr>
          <p:cNvPr id="4" name="Picture 3"/>
          <p:cNvPicPr>
            <a:picLocks noChangeAspect="1"/>
          </p:cNvPicPr>
          <p:nvPr/>
        </p:nvPicPr>
        <p:blipFill>
          <a:blip r:embed="rId2"/>
          <a:stretch>
            <a:fillRect/>
          </a:stretch>
        </p:blipFill>
        <p:spPr>
          <a:xfrm>
            <a:off x="107950" y="1066800"/>
            <a:ext cx="8731250" cy="57047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 for Z’ </a:t>
            </a:r>
            <a:r>
              <a:rPr lang="en-US">
                <a:sym typeface="Wingdings"/>
              </a:rPr>
              <a:t> e</a:t>
            </a:r>
            <a:r>
              <a:rPr lang="en-US" baseline="30000">
                <a:sym typeface="Wingdings"/>
              </a:rPr>
              <a:t>+</a:t>
            </a:r>
            <a:r>
              <a:rPr lang="en-US">
                <a:sym typeface="Wingdings"/>
              </a:rPr>
              <a:t>e</a:t>
            </a:r>
            <a:r>
              <a:rPr lang="en-US" baseline="30000">
                <a:sym typeface="Wingdings"/>
              </a:rPr>
              <a:t>-</a:t>
            </a:r>
            <a:r>
              <a:rPr lang="en-US">
                <a:sym typeface="Wingdings"/>
              </a:rPr>
              <a:t>, μ</a:t>
            </a:r>
            <a:r>
              <a:rPr lang="en-US" baseline="30000">
                <a:sym typeface="Wingdings"/>
              </a:rPr>
              <a:t>+</a:t>
            </a:r>
            <a:r>
              <a:rPr lang="en-US">
                <a:sym typeface="Wingdings"/>
              </a:rPr>
              <a:t>μ</a:t>
            </a:r>
            <a:r>
              <a:rPr lang="en-US" baseline="30000">
                <a:sym typeface="Wingdings"/>
              </a:rPr>
              <a:t>-</a:t>
            </a:r>
            <a:endParaRPr lang="en-US" baseline="30000"/>
          </a:p>
        </p:txBody>
      </p:sp>
      <p:pic>
        <p:nvPicPr>
          <p:cNvPr id="5" name="Picture 4"/>
          <p:cNvPicPr>
            <a:picLocks noChangeAspect="1"/>
          </p:cNvPicPr>
          <p:nvPr/>
        </p:nvPicPr>
        <p:blipFill>
          <a:blip r:embed="rId2"/>
          <a:stretch>
            <a:fillRect/>
          </a:stretch>
        </p:blipFill>
        <p:spPr>
          <a:xfrm>
            <a:off x="175763" y="1067866"/>
            <a:ext cx="8663437" cy="56377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spino_lhc8.pdf"/>
          <p:cNvPicPr>
            <a:picLocks noChangeAspect="1"/>
          </p:cNvPicPr>
          <p:nvPr/>
        </p:nvPicPr>
        <p:blipFill>
          <a:blip r:embed="rId3"/>
          <a:stretch>
            <a:fillRect/>
          </a:stretch>
        </p:blipFill>
        <p:spPr>
          <a:xfrm>
            <a:off x="630467" y="976661"/>
            <a:ext cx="7370533" cy="5652739"/>
          </a:xfrm>
          <a:prstGeom prst="rect">
            <a:avLst/>
          </a:prstGeom>
        </p:spPr>
      </p:pic>
      <p:sp>
        <p:nvSpPr>
          <p:cNvPr id="2" name="Title 1"/>
          <p:cNvSpPr>
            <a:spLocks noGrp="1"/>
          </p:cNvSpPr>
          <p:nvPr>
            <p:ph type="title"/>
          </p:nvPr>
        </p:nvSpPr>
        <p:spPr>
          <a:xfrm>
            <a:off x="457200" y="141288"/>
            <a:ext cx="8229600" cy="804862"/>
          </a:xfrm>
        </p:spPr>
        <p:txBody>
          <a:bodyPr/>
          <a:lstStyle/>
          <a:p>
            <a:r>
              <a:rPr lang="en-US"/>
              <a:t>Thinking about EW production (√s=8 TeV)</a:t>
            </a:r>
          </a:p>
        </p:txBody>
      </p:sp>
      <p:sp>
        <p:nvSpPr>
          <p:cNvPr id="8" name="Rectangle 7"/>
          <p:cNvSpPr/>
          <p:nvPr/>
        </p:nvSpPr>
        <p:spPr>
          <a:xfrm>
            <a:off x="177800" y="6412924"/>
            <a:ext cx="5918200" cy="338554"/>
          </a:xfrm>
          <a:prstGeom prst="rect">
            <a:avLst/>
          </a:prstGeom>
        </p:spPr>
        <p:txBody>
          <a:bodyPr wrap="square">
            <a:spAutoFit/>
          </a:bodyPr>
          <a:lstStyle/>
          <a:p>
            <a:r>
              <a:rPr lang="en-US" sz="1600" smtClean="0">
                <a:solidFill>
                  <a:srgbClr val="000090"/>
                </a:solidFill>
              </a:rPr>
              <a:t>Courtesy T. Plehn (http://www.thphys.uni-heidelberg.de/~plehn/)</a:t>
            </a:r>
            <a:endParaRPr lang="en-US" sz="1600">
              <a:solidFill>
                <a:srgbClr val="000090"/>
              </a:solidFill>
            </a:endParaRPr>
          </a:p>
        </p:txBody>
      </p:sp>
      <p:cxnSp>
        <p:nvCxnSpPr>
          <p:cNvPr id="16" name="Straight Connector 15"/>
          <p:cNvCxnSpPr/>
          <p:nvPr/>
        </p:nvCxnSpPr>
        <p:spPr>
          <a:xfrm rot="16200000" flipV="1">
            <a:off x="1459706" y="3556794"/>
            <a:ext cx="4737100" cy="11112"/>
          </a:xfrm>
          <a:prstGeom prst="line">
            <a:avLst/>
          </a:prstGeom>
          <a:ln w="317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295400" y="3009900"/>
            <a:ext cx="6413500" cy="1270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V="1">
            <a:off x="-686594" y="3569494"/>
            <a:ext cx="4737100" cy="11112"/>
          </a:xfrm>
          <a:prstGeom prst="line">
            <a:avLst/>
          </a:prstGeom>
          <a:ln w="317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3997700" name="Object 4"/>
          <p:cNvGraphicFramePr>
            <a:graphicFrameLocks noChangeAspect="1"/>
          </p:cNvGraphicFramePr>
          <p:nvPr/>
        </p:nvGraphicFramePr>
        <p:xfrm>
          <a:off x="47625" y="1435100"/>
          <a:ext cx="1079500" cy="571500"/>
        </p:xfrm>
        <a:graphic>
          <a:graphicData uri="http://schemas.openxmlformats.org/presentationml/2006/ole">
            <mc:AlternateContent xmlns:mc="http://schemas.openxmlformats.org/markup-compatibility/2006">
              <mc:Choice xmlns:v="urn:schemas-microsoft-com:vml" Requires="v">
                <p:oleObj spid="_x0000_s3997702" name="Equation" r:id="rId4" imgW="431800" imgH="228600" progId="Equation.DSMT4">
                  <p:embed/>
                </p:oleObj>
              </mc:Choice>
              <mc:Fallback>
                <p:oleObj name="Equation" r:id="rId4" imgW="431800" imgH="228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1435100"/>
                        <a:ext cx="1079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with simulated ADD signal</a:t>
            </a:r>
          </a:p>
        </p:txBody>
      </p:sp>
      <p:pic>
        <p:nvPicPr>
          <p:cNvPr id="4" name="Picture 3"/>
          <p:cNvPicPr>
            <a:picLocks noChangeAspect="1"/>
          </p:cNvPicPr>
          <p:nvPr/>
        </p:nvPicPr>
        <p:blipFill>
          <a:blip r:embed="rId2"/>
          <a:stretch>
            <a:fillRect/>
          </a:stretch>
        </p:blipFill>
        <p:spPr>
          <a:xfrm>
            <a:off x="228600" y="1339256"/>
            <a:ext cx="8845550" cy="49091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spino_lhc8.pdf"/>
          <p:cNvPicPr>
            <a:picLocks noChangeAspect="1"/>
          </p:cNvPicPr>
          <p:nvPr/>
        </p:nvPicPr>
        <p:blipFill>
          <a:blip r:embed="rId3"/>
          <a:stretch>
            <a:fillRect/>
          </a:stretch>
        </p:blipFill>
        <p:spPr>
          <a:xfrm>
            <a:off x="630467" y="976661"/>
            <a:ext cx="7370533" cy="5652739"/>
          </a:xfrm>
          <a:prstGeom prst="rect">
            <a:avLst/>
          </a:prstGeom>
        </p:spPr>
      </p:pic>
      <p:sp>
        <p:nvSpPr>
          <p:cNvPr id="2" name="Title 1"/>
          <p:cNvSpPr>
            <a:spLocks noGrp="1"/>
          </p:cNvSpPr>
          <p:nvPr>
            <p:ph type="title"/>
          </p:nvPr>
        </p:nvSpPr>
        <p:spPr>
          <a:xfrm>
            <a:off x="457200" y="141288"/>
            <a:ext cx="8229600" cy="804862"/>
          </a:xfrm>
        </p:spPr>
        <p:txBody>
          <a:bodyPr/>
          <a:lstStyle/>
          <a:p>
            <a:r>
              <a:rPr lang="en-US"/>
              <a:t>Thinking about EW production (√s=8 TeV)</a:t>
            </a:r>
          </a:p>
        </p:txBody>
      </p:sp>
      <p:sp>
        <p:nvSpPr>
          <p:cNvPr id="8" name="Rectangle 7"/>
          <p:cNvSpPr/>
          <p:nvPr/>
        </p:nvSpPr>
        <p:spPr>
          <a:xfrm>
            <a:off x="177800" y="6412924"/>
            <a:ext cx="5918200" cy="338554"/>
          </a:xfrm>
          <a:prstGeom prst="rect">
            <a:avLst/>
          </a:prstGeom>
        </p:spPr>
        <p:txBody>
          <a:bodyPr wrap="square">
            <a:spAutoFit/>
          </a:bodyPr>
          <a:lstStyle/>
          <a:p>
            <a:r>
              <a:rPr lang="en-US" sz="1600" smtClean="0">
                <a:solidFill>
                  <a:srgbClr val="000090"/>
                </a:solidFill>
              </a:rPr>
              <a:t>Courtesy T. Plehn (http://www.thphys.uni-heidelberg.de/~plehn/)</a:t>
            </a:r>
            <a:endParaRPr lang="en-US" sz="1600">
              <a:solidFill>
                <a:srgbClr val="000090"/>
              </a:solidFill>
            </a:endParaRPr>
          </a:p>
        </p:txBody>
      </p:sp>
      <p:graphicFrame>
        <p:nvGraphicFramePr>
          <p:cNvPr id="9" name="Object 8"/>
          <p:cNvGraphicFramePr>
            <a:graphicFrameLocks noChangeAspect="1"/>
          </p:cNvGraphicFramePr>
          <p:nvPr/>
        </p:nvGraphicFramePr>
        <p:xfrm>
          <a:off x="47978" y="1435100"/>
          <a:ext cx="1079500" cy="571500"/>
        </p:xfrm>
        <a:graphic>
          <a:graphicData uri="http://schemas.openxmlformats.org/presentationml/2006/ole">
            <mc:AlternateContent xmlns:mc="http://schemas.openxmlformats.org/markup-compatibility/2006">
              <mc:Choice xmlns:v="urn:schemas-microsoft-com:vml" Requires="v">
                <p:oleObj spid="_x0000_s3995652" name="Equation" r:id="rId4" imgW="431800" imgH="228600" progId="Equation.DSMT4">
                  <p:embed/>
                </p:oleObj>
              </mc:Choice>
              <mc:Fallback>
                <p:oleObj name="Equation" r:id="rId4" imgW="43180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8" y="1435100"/>
                        <a:ext cx="1079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rot="16200000" flipV="1">
            <a:off x="1459706" y="3556794"/>
            <a:ext cx="4737100" cy="11112"/>
          </a:xfrm>
          <a:prstGeom prst="line">
            <a:avLst/>
          </a:prstGeom>
          <a:ln w="317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295400" y="3009900"/>
            <a:ext cx="6413500" cy="1270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V="1">
            <a:off x="-686594" y="3569494"/>
            <a:ext cx="4737100" cy="11112"/>
          </a:xfrm>
          <a:prstGeom prst="line">
            <a:avLst/>
          </a:prstGeom>
          <a:ln w="317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155701" y="1308100"/>
            <a:ext cx="7988299" cy="1569660"/>
          </a:xfrm>
          <a:prstGeom prst="rect">
            <a:avLst/>
          </a:prstGeom>
          <a:solidFill>
            <a:schemeClr val="bg1">
              <a:lumMod val="95000"/>
            </a:schemeClr>
          </a:solidFill>
        </p:spPr>
        <p:txBody>
          <a:bodyPr wrap="square" rtlCol="0">
            <a:spAutoFit/>
          </a:bodyPr>
          <a:lstStyle/>
          <a:p>
            <a:r>
              <a:rPr lang="en-US" sz="2400">
                <a:solidFill>
                  <a:srgbClr val="000090"/>
                </a:solidFill>
              </a:rPr>
              <a:t>As we push up the allowed mass range for the strongly interacting SUSY particles (gluinos &amp; squarks), searches for potentially lower mass EW SUSY particles become competitive.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736600"/>
          </a:xfrm>
        </p:spPr>
        <p:txBody>
          <a:bodyPr/>
          <a:lstStyle/>
          <a:p>
            <a:r>
              <a:rPr lang="en-US"/>
              <a:t>The famous neutralino dilepton cascade</a:t>
            </a:r>
          </a:p>
        </p:txBody>
      </p:sp>
      <p:pic>
        <p:nvPicPr>
          <p:cNvPr id="5" name="Picture 4" descr="CharginoNeutralinoProduction.png"/>
          <p:cNvPicPr>
            <a:picLocks noChangeAspect="1"/>
          </p:cNvPicPr>
          <p:nvPr/>
        </p:nvPicPr>
        <p:blipFill>
          <a:blip r:embed="rId3"/>
          <a:stretch>
            <a:fillRect/>
          </a:stretch>
        </p:blipFill>
        <p:spPr>
          <a:xfrm>
            <a:off x="1530350" y="1593850"/>
            <a:ext cx="6083300" cy="3670300"/>
          </a:xfrm>
          <a:prstGeom prst="rect">
            <a:avLst/>
          </a:prstGeom>
        </p:spPr>
      </p:pic>
      <p:graphicFrame>
        <p:nvGraphicFramePr>
          <p:cNvPr id="6" name="Object 5"/>
          <p:cNvGraphicFramePr>
            <a:graphicFrameLocks noChangeAspect="1"/>
          </p:cNvGraphicFramePr>
          <p:nvPr/>
        </p:nvGraphicFramePr>
        <p:xfrm>
          <a:off x="1130300" y="2330449"/>
          <a:ext cx="450850" cy="532823"/>
        </p:xfrm>
        <a:graphic>
          <a:graphicData uri="http://schemas.openxmlformats.org/presentationml/2006/ole">
            <mc:AlternateContent xmlns:mc="http://schemas.openxmlformats.org/markup-compatibility/2006">
              <mc:Choice xmlns:v="urn:schemas-microsoft-com:vml" Requires="v">
                <p:oleObj spid="_x0000_s3826704" name="Equation" r:id="rId4" imgW="139700" imgH="165100" progId="Equation.DSMT4">
                  <p:embed/>
                </p:oleObj>
              </mc:Choice>
              <mc:Fallback>
                <p:oleObj name="Equation" r:id="rId4" imgW="139700" imgH="1651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2330449"/>
                        <a:ext cx="450850" cy="532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1" name="Object 3"/>
          <p:cNvGraphicFramePr>
            <a:graphicFrameLocks noChangeAspect="1"/>
          </p:cNvGraphicFramePr>
          <p:nvPr/>
        </p:nvGraphicFramePr>
        <p:xfrm>
          <a:off x="1143000" y="4159250"/>
          <a:ext cx="450850" cy="533400"/>
        </p:xfrm>
        <a:graphic>
          <a:graphicData uri="http://schemas.openxmlformats.org/presentationml/2006/ole">
            <mc:AlternateContent xmlns:mc="http://schemas.openxmlformats.org/markup-compatibility/2006">
              <mc:Choice xmlns:v="urn:schemas-microsoft-com:vml" Requires="v">
                <p:oleObj spid="_x0000_s3826705" name="Equation" r:id="rId6" imgW="139700" imgH="165100" progId="Equation.DSMT4">
                  <p:embed/>
                </p:oleObj>
              </mc:Choice>
              <mc:Fallback>
                <p:oleObj name="Equation" r:id="rId6" imgW="139700" imgH="1651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159250"/>
                        <a:ext cx="4508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835400" y="2322512"/>
          <a:ext cx="520700" cy="585788"/>
        </p:xfrm>
        <a:graphic>
          <a:graphicData uri="http://schemas.openxmlformats.org/presentationml/2006/ole">
            <mc:AlternateContent xmlns:mc="http://schemas.openxmlformats.org/markup-compatibility/2006">
              <mc:Choice xmlns:v="urn:schemas-microsoft-com:vml" Requires="v">
                <p:oleObj spid="_x0000_s3826706" name="Equation" r:id="rId8" imgW="203200" imgH="228600" progId="Equation.DSMT4">
                  <p:embed/>
                </p:oleObj>
              </mc:Choice>
              <mc:Fallback>
                <p:oleObj name="Equation" r:id="rId8" imgW="2032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5400" y="2322512"/>
                        <a:ext cx="5207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3" name="Object 5"/>
          <p:cNvGraphicFramePr>
            <a:graphicFrameLocks noChangeAspect="1"/>
          </p:cNvGraphicFramePr>
          <p:nvPr/>
        </p:nvGraphicFramePr>
        <p:xfrm>
          <a:off x="3819525" y="3973513"/>
          <a:ext cx="554038" cy="585787"/>
        </p:xfrm>
        <a:graphic>
          <a:graphicData uri="http://schemas.openxmlformats.org/presentationml/2006/ole">
            <mc:AlternateContent xmlns:mc="http://schemas.openxmlformats.org/markup-compatibility/2006">
              <mc:Choice xmlns:v="urn:schemas-microsoft-com:vml" Requires="v">
                <p:oleObj spid="_x0000_s3826707" name="Equation" r:id="rId10" imgW="215900" imgH="228600" progId="Equation.DSMT4">
                  <p:embed/>
                </p:oleObj>
              </mc:Choice>
              <mc:Fallback>
                <p:oleObj name="Equation" r:id="rId10" imgW="215900" imgH="2286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9525" y="3973513"/>
                        <a:ext cx="554038"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4" name="Object 6"/>
          <p:cNvGraphicFramePr>
            <a:graphicFrameLocks noChangeAspect="1"/>
          </p:cNvGraphicFramePr>
          <p:nvPr/>
        </p:nvGraphicFramePr>
        <p:xfrm>
          <a:off x="7670800" y="2906713"/>
          <a:ext cx="520700" cy="585787"/>
        </p:xfrm>
        <a:graphic>
          <a:graphicData uri="http://schemas.openxmlformats.org/presentationml/2006/ole">
            <mc:AlternateContent xmlns:mc="http://schemas.openxmlformats.org/markup-compatibility/2006">
              <mc:Choice xmlns:v="urn:schemas-microsoft-com:vml" Requires="v">
                <p:oleObj spid="_x0000_s3826708" name="Equation" r:id="rId12" imgW="203200" imgH="228600" progId="Equation.DSMT4">
                  <p:embed/>
                </p:oleObj>
              </mc:Choice>
              <mc:Fallback>
                <p:oleObj name="Equation" r:id="rId12" imgW="203200" imgH="22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70800" y="2906713"/>
                        <a:ext cx="520700"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5" name="Object 7"/>
          <p:cNvGraphicFramePr>
            <a:graphicFrameLocks noChangeAspect="1"/>
          </p:cNvGraphicFramePr>
          <p:nvPr/>
        </p:nvGraphicFramePr>
        <p:xfrm>
          <a:off x="7683500" y="3363913"/>
          <a:ext cx="520700" cy="585787"/>
        </p:xfrm>
        <a:graphic>
          <a:graphicData uri="http://schemas.openxmlformats.org/presentationml/2006/ole">
            <mc:AlternateContent xmlns:mc="http://schemas.openxmlformats.org/markup-compatibility/2006">
              <mc:Choice xmlns:v="urn:schemas-microsoft-com:vml" Requires="v">
                <p:oleObj spid="_x0000_s3826709" name="Equation" r:id="rId14" imgW="203200" imgH="228600" progId="Equation.DSMT4">
                  <p:embed/>
                </p:oleObj>
              </mc:Choice>
              <mc:Fallback>
                <p:oleObj name="Equation" r:id="rId14" imgW="203200" imgH="2286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3500" y="3363913"/>
                        <a:ext cx="520700"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6" name="Object 8"/>
          <p:cNvGraphicFramePr>
            <a:graphicFrameLocks noChangeAspect="1"/>
          </p:cNvGraphicFramePr>
          <p:nvPr/>
        </p:nvGraphicFramePr>
        <p:xfrm>
          <a:off x="5213350" y="2828925"/>
          <a:ext cx="455613" cy="487363"/>
        </p:xfrm>
        <a:graphic>
          <a:graphicData uri="http://schemas.openxmlformats.org/presentationml/2006/ole">
            <mc:AlternateContent xmlns:mc="http://schemas.openxmlformats.org/markup-compatibility/2006">
              <mc:Choice xmlns:v="urn:schemas-microsoft-com:vml" Requires="v">
                <p:oleObj spid="_x0000_s3826710" name="Equation" r:id="rId16" imgW="177800" imgH="190500" progId="Equation.DSMT4">
                  <p:embed/>
                </p:oleObj>
              </mc:Choice>
              <mc:Fallback>
                <p:oleObj name="Equation" r:id="rId16" imgW="177800" imgH="1905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13350" y="2828925"/>
                        <a:ext cx="4556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7" name="Object 9"/>
          <p:cNvGraphicFramePr>
            <a:graphicFrameLocks noChangeAspect="1"/>
          </p:cNvGraphicFramePr>
          <p:nvPr/>
        </p:nvGraphicFramePr>
        <p:xfrm>
          <a:off x="5899150" y="1431925"/>
          <a:ext cx="455613" cy="487363"/>
        </p:xfrm>
        <a:graphic>
          <a:graphicData uri="http://schemas.openxmlformats.org/presentationml/2006/ole">
            <mc:AlternateContent xmlns:mc="http://schemas.openxmlformats.org/markup-compatibility/2006">
              <mc:Choice xmlns:v="urn:schemas-microsoft-com:vml" Requires="v">
                <p:oleObj spid="_x0000_s3826711" name="Equation" r:id="rId18" imgW="177800" imgH="190500" progId="Equation.DSMT4">
                  <p:embed/>
                </p:oleObj>
              </mc:Choice>
              <mc:Fallback>
                <p:oleObj name="Equation" r:id="rId18" imgW="177800" imgH="19050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99150" y="1431925"/>
                        <a:ext cx="4556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8" name="Object 10"/>
          <p:cNvGraphicFramePr>
            <a:graphicFrameLocks noChangeAspect="1"/>
          </p:cNvGraphicFramePr>
          <p:nvPr/>
        </p:nvGraphicFramePr>
        <p:xfrm>
          <a:off x="7486650" y="1978025"/>
          <a:ext cx="455613" cy="487363"/>
        </p:xfrm>
        <a:graphic>
          <a:graphicData uri="http://schemas.openxmlformats.org/presentationml/2006/ole">
            <mc:AlternateContent xmlns:mc="http://schemas.openxmlformats.org/markup-compatibility/2006">
              <mc:Choice xmlns:v="urn:schemas-microsoft-com:vml" Requires="v">
                <p:oleObj spid="_x0000_s3826712" name="Equation" r:id="rId20" imgW="177800" imgH="190500" progId="Equation.DSMT4">
                  <p:embed/>
                </p:oleObj>
              </mc:Choice>
              <mc:Fallback>
                <p:oleObj name="Equation" r:id="rId20" imgW="177800" imgH="19050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86650" y="1978025"/>
                        <a:ext cx="4556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9" name="Object 11"/>
          <p:cNvGraphicFramePr>
            <a:graphicFrameLocks noChangeAspect="1"/>
          </p:cNvGraphicFramePr>
          <p:nvPr/>
        </p:nvGraphicFramePr>
        <p:xfrm>
          <a:off x="6818313" y="5086350"/>
          <a:ext cx="293687" cy="390525"/>
        </p:xfrm>
        <a:graphic>
          <a:graphicData uri="http://schemas.openxmlformats.org/presentationml/2006/ole">
            <mc:AlternateContent xmlns:mc="http://schemas.openxmlformats.org/markup-compatibility/2006">
              <mc:Choice xmlns:v="urn:schemas-microsoft-com:vml" Requires="v">
                <p:oleObj spid="_x0000_s3826713" name="Equation" r:id="rId22" imgW="114300" imgH="152400" progId="Equation.DSMT4">
                  <p:embed/>
                </p:oleObj>
              </mc:Choice>
              <mc:Fallback>
                <p:oleObj name="Equation" r:id="rId22" imgW="114300" imgH="152400" progId="Equation.DSMT4">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8313" y="5086350"/>
                        <a:ext cx="29368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5232400" y="3609340"/>
          <a:ext cx="304800" cy="426720"/>
        </p:xfrm>
        <a:graphic>
          <a:graphicData uri="http://schemas.openxmlformats.org/presentationml/2006/ole">
            <mc:AlternateContent xmlns:mc="http://schemas.openxmlformats.org/markup-compatibility/2006">
              <mc:Choice xmlns:v="urn:schemas-microsoft-com:vml" Requires="v">
                <p:oleObj spid="_x0000_s3826714" name="Equation" r:id="rId24" imgW="127000" imgH="177800" progId="Equation.DSMT4">
                  <p:embed/>
                </p:oleObj>
              </mc:Choice>
              <mc:Fallback>
                <p:oleObj name="Equation" r:id="rId24" imgW="127000" imgH="177800" progId="Equation.DSMT4">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32400" y="3609340"/>
                        <a:ext cx="304800" cy="426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41" name="Object 13"/>
          <p:cNvGraphicFramePr>
            <a:graphicFrameLocks noChangeAspect="1"/>
          </p:cNvGraphicFramePr>
          <p:nvPr/>
        </p:nvGraphicFramePr>
        <p:xfrm>
          <a:off x="7683500" y="4530725"/>
          <a:ext cx="304800" cy="334963"/>
        </p:xfrm>
        <a:graphic>
          <a:graphicData uri="http://schemas.openxmlformats.org/presentationml/2006/ole">
            <mc:AlternateContent xmlns:mc="http://schemas.openxmlformats.org/markup-compatibility/2006">
              <mc:Choice xmlns:v="urn:schemas-microsoft-com:vml" Requires="v">
                <p:oleObj spid="_x0000_s3826715" name="Equation" r:id="rId26" imgW="127000" imgH="139700" progId="Equation.DSMT4">
                  <p:embed/>
                </p:oleObj>
              </mc:Choice>
              <mc:Fallback>
                <p:oleObj name="Equation" r:id="rId26" imgW="127000" imgH="139700" progId="Equation.DSMT4">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683500" y="4530725"/>
                        <a:ext cx="3048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3733800" y="1384300"/>
            <a:ext cx="4813300" cy="20828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546600" y="1028700"/>
            <a:ext cx="4133563" cy="400110"/>
          </a:xfrm>
          <a:prstGeom prst="rect">
            <a:avLst/>
          </a:prstGeom>
          <a:noFill/>
        </p:spPr>
        <p:txBody>
          <a:bodyPr wrap="none" rtlCol="0">
            <a:spAutoFit/>
          </a:bodyPr>
          <a:lstStyle/>
          <a:p>
            <a:r>
              <a:rPr lang="en-US" sz="2000"/>
              <a:t>Opposite-sign, same flavor leptons</a:t>
            </a:r>
          </a:p>
        </p:txBody>
      </p:sp>
      <p:sp>
        <p:nvSpPr>
          <p:cNvPr id="20" name="Oval 19"/>
          <p:cNvSpPr/>
          <p:nvPr/>
        </p:nvSpPr>
        <p:spPr>
          <a:xfrm>
            <a:off x="5753100" y="1371600"/>
            <a:ext cx="736600" cy="723900"/>
          </a:xfrm>
          <a:prstGeom prst="ellipse">
            <a:avLst/>
          </a:prstGeom>
          <a:solidFill>
            <a:srgbClr val="3366FF">
              <a:alpha val="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353300" y="1866900"/>
            <a:ext cx="736600" cy="723900"/>
          </a:xfrm>
          <a:prstGeom prst="ellipse">
            <a:avLst/>
          </a:prstGeom>
          <a:solidFill>
            <a:srgbClr val="3366FF">
              <a:alpha val="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79400" y="5880100"/>
            <a:ext cx="8353569" cy="830997"/>
          </a:xfrm>
          <a:prstGeom prst="rect">
            <a:avLst/>
          </a:prstGeom>
          <a:noFill/>
        </p:spPr>
        <p:txBody>
          <a:bodyPr wrap="none" rtlCol="0">
            <a:spAutoFit/>
          </a:bodyPr>
          <a:lstStyle/>
          <a:p>
            <a:r>
              <a:rPr lang="en-US" sz="2400"/>
              <a:t>The        can be produced in any process, not just direct EW </a:t>
            </a:r>
          </a:p>
          <a:p>
            <a:r>
              <a:rPr lang="en-US" sz="2400"/>
              <a:t>production. </a:t>
            </a:r>
          </a:p>
        </p:txBody>
      </p:sp>
      <p:graphicFrame>
        <p:nvGraphicFramePr>
          <p:cNvPr id="23" name="Object 14"/>
          <p:cNvGraphicFramePr>
            <a:graphicFrameLocks noChangeAspect="1"/>
          </p:cNvGraphicFramePr>
          <p:nvPr/>
        </p:nvGraphicFramePr>
        <p:xfrm>
          <a:off x="1028700" y="5842000"/>
          <a:ext cx="428978" cy="482600"/>
        </p:xfrm>
        <a:graphic>
          <a:graphicData uri="http://schemas.openxmlformats.org/presentationml/2006/ole">
            <mc:AlternateContent xmlns:mc="http://schemas.openxmlformats.org/markup-compatibility/2006">
              <mc:Choice xmlns:v="urn:schemas-microsoft-com:vml" Requires="v">
                <p:oleObj spid="_x0000_s3826716" name="Equation" r:id="rId28" imgW="203200" imgH="228600" progId="Equation.DSMT4">
                  <p:embed/>
                </p:oleObj>
              </mc:Choice>
              <mc:Fallback>
                <p:oleObj name="Equation" r:id="rId28" imgW="203200" imgH="228600" progId="Equation.DSMT4">
                  <p:embed/>
                  <p:pic>
                    <p:nvPicPr>
                      <p:cNvPr id="0"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28700" y="5842000"/>
                        <a:ext cx="42897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736600"/>
          </a:xfrm>
        </p:spPr>
        <p:txBody>
          <a:bodyPr/>
          <a:lstStyle/>
          <a:p>
            <a:r>
              <a:rPr lang="en-US"/>
              <a:t>The famous SUSY trilepton signature </a:t>
            </a:r>
          </a:p>
        </p:txBody>
      </p:sp>
      <p:pic>
        <p:nvPicPr>
          <p:cNvPr id="5" name="Picture 4" descr="CharginoNeutralinoProduction.png"/>
          <p:cNvPicPr>
            <a:picLocks noChangeAspect="1"/>
          </p:cNvPicPr>
          <p:nvPr/>
        </p:nvPicPr>
        <p:blipFill>
          <a:blip r:embed="rId3"/>
          <a:stretch>
            <a:fillRect/>
          </a:stretch>
        </p:blipFill>
        <p:spPr>
          <a:xfrm>
            <a:off x="1530350" y="1593850"/>
            <a:ext cx="6083300" cy="3670300"/>
          </a:xfrm>
          <a:prstGeom prst="rect">
            <a:avLst/>
          </a:prstGeom>
        </p:spPr>
      </p:pic>
      <p:graphicFrame>
        <p:nvGraphicFramePr>
          <p:cNvPr id="6" name="Object 5"/>
          <p:cNvGraphicFramePr>
            <a:graphicFrameLocks noChangeAspect="1"/>
          </p:cNvGraphicFramePr>
          <p:nvPr/>
        </p:nvGraphicFramePr>
        <p:xfrm>
          <a:off x="1130300" y="2330449"/>
          <a:ext cx="450850" cy="532823"/>
        </p:xfrm>
        <a:graphic>
          <a:graphicData uri="http://schemas.openxmlformats.org/presentationml/2006/ole">
            <mc:AlternateContent xmlns:mc="http://schemas.openxmlformats.org/markup-compatibility/2006">
              <mc:Choice xmlns:v="urn:schemas-microsoft-com:vml" Requires="v">
                <p:oleObj spid="_x0000_s3827728" name="Equation" r:id="rId4" imgW="139700" imgH="165100" progId="Equation.DSMT4">
                  <p:embed/>
                </p:oleObj>
              </mc:Choice>
              <mc:Fallback>
                <p:oleObj name="Equation" r:id="rId4" imgW="139700" imgH="1651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2330449"/>
                        <a:ext cx="450850" cy="532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1" name="Object 3"/>
          <p:cNvGraphicFramePr>
            <a:graphicFrameLocks noChangeAspect="1"/>
          </p:cNvGraphicFramePr>
          <p:nvPr/>
        </p:nvGraphicFramePr>
        <p:xfrm>
          <a:off x="1143000" y="4159250"/>
          <a:ext cx="450850" cy="533400"/>
        </p:xfrm>
        <a:graphic>
          <a:graphicData uri="http://schemas.openxmlformats.org/presentationml/2006/ole">
            <mc:AlternateContent xmlns:mc="http://schemas.openxmlformats.org/markup-compatibility/2006">
              <mc:Choice xmlns:v="urn:schemas-microsoft-com:vml" Requires="v">
                <p:oleObj spid="_x0000_s3827729" name="Equation" r:id="rId6" imgW="139700" imgH="165100" progId="Equation.DSMT4">
                  <p:embed/>
                </p:oleObj>
              </mc:Choice>
              <mc:Fallback>
                <p:oleObj name="Equation" r:id="rId6" imgW="139700" imgH="1651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159250"/>
                        <a:ext cx="4508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835400" y="2322512"/>
          <a:ext cx="520700" cy="585788"/>
        </p:xfrm>
        <a:graphic>
          <a:graphicData uri="http://schemas.openxmlformats.org/presentationml/2006/ole">
            <mc:AlternateContent xmlns:mc="http://schemas.openxmlformats.org/markup-compatibility/2006">
              <mc:Choice xmlns:v="urn:schemas-microsoft-com:vml" Requires="v">
                <p:oleObj spid="_x0000_s3827730" name="Equation" r:id="rId8" imgW="203200" imgH="228600" progId="Equation.DSMT4">
                  <p:embed/>
                </p:oleObj>
              </mc:Choice>
              <mc:Fallback>
                <p:oleObj name="Equation" r:id="rId8" imgW="2032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5400" y="2322512"/>
                        <a:ext cx="5207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3" name="Object 5"/>
          <p:cNvGraphicFramePr>
            <a:graphicFrameLocks noChangeAspect="1"/>
          </p:cNvGraphicFramePr>
          <p:nvPr/>
        </p:nvGraphicFramePr>
        <p:xfrm>
          <a:off x="3819525" y="3973513"/>
          <a:ext cx="554038" cy="585787"/>
        </p:xfrm>
        <a:graphic>
          <a:graphicData uri="http://schemas.openxmlformats.org/presentationml/2006/ole">
            <mc:AlternateContent xmlns:mc="http://schemas.openxmlformats.org/markup-compatibility/2006">
              <mc:Choice xmlns:v="urn:schemas-microsoft-com:vml" Requires="v">
                <p:oleObj spid="_x0000_s3827731" name="Equation" r:id="rId10" imgW="215900" imgH="228600" progId="Equation.DSMT4">
                  <p:embed/>
                </p:oleObj>
              </mc:Choice>
              <mc:Fallback>
                <p:oleObj name="Equation" r:id="rId10" imgW="215900" imgH="2286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9525" y="3973513"/>
                        <a:ext cx="554038"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4" name="Object 6"/>
          <p:cNvGraphicFramePr>
            <a:graphicFrameLocks noChangeAspect="1"/>
          </p:cNvGraphicFramePr>
          <p:nvPr/>
        </p:nvGraphicFramePr>
        <p:xfrm>
          <a:off x="7670800" y="2906713"/>
          <a:ext cx="520700" cy="585787"/>
        </p:xfrm>
        <a:graphic>
          <a:graphicData uri="http://schemas.openxmlformats.org/presentationml/2006/ole">
            <mc:AlternateContent xmlns:mc="http://schemas.openxmlformats.org/markup-compatibility/2006">
              <mc:Choice xmlns:v="urn:schemas-microsoft-com:vml" Requires="v">
                <p:oleObj spid="_x0000_s3827732" name="Equation" r:id="rId12" imgW="203200" imgH="228600" progId="Equation.DSMT4">
                  <p:embed/>
                </p:oleObj>
              </mc:Choice>
              <mc:Fallback>
                <p:oleObj name="Equation" r:id="rId12" imgW="203200" imgH="22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70800" y="2906713"/>
                        <a:ext cx="520700"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5" name="Object 7"/>
          <p:cNvGraphicFramePr>
            <a:graphicFrameLocks noChangeAspect="1"/>
          </p:cNvGraphicFramePr>
          <p:nvPr/>
        </p:nvGraphicFramePr>
        <p:xfrm>
          <a:off x="7683500" y="3363913"/>
          <a:ext cx="520700" cy="585787"/>
        </p:xfrm>
        <a:graphic>
          <a:graphicData uri="http://schemas.openxmlformats.org/presentationml/2006/ole">
            <mc:AlternateContent xmlns:mc="http://schemas.openxmlformats.org/markup-compatibility/2006">
              <mc:Choice xmlns:v="urn:schemas-microsoft-com:vml" Requires="v">
                <p:oleObj spid="_x0000_s3827733" name="Equation" r:id="rId14" imgW="203200" imgH="228600" progId="Equation.DSMT4">
                  <p:embed/>
                </p:oleObj>
              </mc:Choice>
              <mc:Fallback>
                <p:oleObj name="Equation" r:id="rId14" imgW="203200" imgH="2286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3500" y="3363913"/>
                        <a:ext cx="520700"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6" name="Object 8"/>
          <p:cNvGraphicFramePr>
            <a:graphicFrameLocks noChangeAspect="1"/>
          </p:cNvGraphicFramePr>
          <p:nvPr/>
        </p:nvGraphicFramePr>
        <p:xfrm>
          <a:off x="5213350" y="2828925"/>
          <a:ext cx="455613" cy="487363"/>
        </p:xfrm>
        <a:graphic>
          <a:graphicData uri="http://schemas.openxmlformats.org/presentationml/2006/ole">
            <mc:AlternateContent xmlns:mc="http://schemas.openxmlformats.org/markup-compatibility/2006">
              <mc:Choice xmlns:v="urn:schemas-microsoft-com:vml" Requires="v">
                <p:oleObj spid="_x0000_s3827734" name="Equation" r:id="rId16" imgW="177800" imgH="190500" progId="Equation.DSMT4">
                  <p:embed/>
                </p:oleObj>
              </mc:Choice>
              <mc:Fallback>
                <p:oleObj name="Equation" r:id="rId16" imgW="177800" imgH="1905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13350" y="2828925"/>
                        <a:ext cx="4556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7" name="Object 9"/>
          <p:cNvGraphicFramePr>
            <a:graphicFrameLocks noChangeAspect="1"/>
          </p:cNvGraphicFramePr>
          <p:nvPr/>
        </p:nvGraphicFramePr>
        <p:xfrm>
          <a:off x="5899150" y="1431925"/>
          <a:ext cx="455613" cy="487363"/>
        </p:xfrm>
        <a:graphic>
          <a:graphicData uri="http://schemas.openxmlformats.org/presentationml/2006/ole">
            <mc:AlternateContent xmlns:mc="http://schemas.openxmlformats.org/markup-compatibility/2006">
              <mc:Choice xmlns:v="urn:schemas-microsoft-com:vml" Requires="v">
                <p:oleObj spid="_x0000_s3827735" name="Equation" r:id="rId18" imgW="177800" imgH="190500" progId="Equation.DSMT4">
                  <p:embed/>
                </p:oleObj>
              </mc:Choice>
              <mc:Fallback>
                <p:oleObj name="Equation" r:id="rId18" imgW="177800" imgH="19050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99150" y="1431925"/>
                        <a:ext cx="4556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8" name="Object 10"/>
          <p:cNvGraphicFramePr>
            <a:graphicFrameLocks noChangeAspect="1"/>
          </p:cNvGraphicFramePr>
          <p:nvPr/>
        </p:nvGraphicFramePr>
        <p:xfrm>
          <a:off x="7486650" y="1978025"/>
          <a:ext cx="455613" cy="487363"/>
        </p:xfrm>
        <a:graphic>
          <a:graphicData uri="http://schemas.openxmlformats.org/presentationml/2006/ole">
            <mc:AlternateContent xmlns:mc="http://schemas.openxmlformats.org/markup-compatibility/2006">
              <mc:Choice xmlns:v="urn:schemas-microsoft-com:vml" Requires="v">
                <p:oleObj spid="_x0000_s3827736" name="Equation" r:id="rId20" imgW="177800" imgH="190500" progId="Equation.DSMT4">
                  <p:embed/>
                </p:oleObj>
              </mc:Choice>
              <mc:Fallback>
                <p:oleObj name="Equation" r:id="rId20" imgW="177800" imgH="19050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86650" y="1978025"/>
                        <a:ext cx="4556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39" name="Object 11"/>
          <p:cNvGraphicFramePr>
            <a:graphicFrameLocks noChangeAspect="1"/>
          </p:cNvGraphicFramePr>
          <p:nvPr/>
        </p:nvGraphicFramePr>
        <p:xfrm>
          <a:off x="6818313" y="5086350"/>
          <a:ext cx="293687" cy="390525"/>
        </p:xfrm>
        <a:graphic>
          <a:graphicData uri="http://schemas.openxmlformats.org/presentationml/2006/ole">
            <mc:AlternateContent xmlns:mc="http://schemas.openxmlformats.org/markup-compatibility/2006">
              <mc:Choice xmlns:v="urn:schemas-microsoft-com:vml" Requires="v">
                <p:oleObj spid="_x0000_s3827737" name="Equation" r:id="rId22" imgW="114300" imgH="152400" progId="Equation.DSMT4">
                  <p:embed/>
                </p:oleObj>
              </mc:Choice>
              <mc:Fallback>
                <p:oleObj name="Equation" r:id="rId22" imgW="114300" imgH="152400" progId="Equation.DSMT4">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8313" y="5086350"/>
                        <a:ext cx="29368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5232400" y="3609340"/>
          <a:ext cx="304800" cy="426720"/>
        </p:xfrm>
        <a:graphic>
          <a:graphicData uri="http://schemas.openxmlformats.org/presentationml/2006/ole">
            <mc:AlternateContent xmlns:mc="http://schemas.openxmlformats.org/markup-compatibility/2006">
              <mc:Choice xmlns:v="urn:schemas-microsoft-com:vml" Requires="v">
                <p:oleObj spid="_x0000_s3827738" name="Equation" r:id="rId24" imgW="127000" imgH="177800" progId="Equation.DSMT4">
                  <p:embed/>
                </p:oleObj>
              </mc:Choice>
              <mc:Fallback>
                <p:oleObj name="Equation" r:id="rId24" imgW="127000" imgH="177800" progId="Equation.DSMT4">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32400" y="3609340"/>
                        <a:ext cx="304800" cy="426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4941" name="Object 13"/>
          <p:cNvGraphicFramePr>
            <a:graphicFrameLocks noChangeAspect="1"/>
          </p:cNvGraphicFramePr>
          <p:nvPr/>
        </p:nvGraphicFramePr>
        <p:xfrm>
          <a:off x="7683500" y="4530725"/>
          <a:ext cx="304800" cy="334963"/>
        </p:xfrm>
        <a:graphic>
          <a:graphicData uri="http://schemas.openxmlformats.org/presentationml/2006/ole">
            <mc:AlternateContent xmlns:mc="http://schemas.openxmlformats.org/markup-compatibility/2006">
              <mc:Choice xmlns:v="urn:schemas-microsoft-com:vml" Requires="v">
                <p:oleObj spid="_x0000_s3827739" name="Equation" r:id="rId26" imgW="127000" imgH="139700" progId="Equation.DSMT4">
                  <p:embed/>
                </p:oleObj>
              </mc:Choice>
              <mc:Fallback>
                <p:oleObj name="Equation" r:id="rId26" imgW="127000" imgH="139700" progId="Equation.DSMT4">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683500" y="4530725"/>
                        <a:ext cx="3048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3733800" y="1079500"/>
            <a:ext cx="4813300" cy="46355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753100" y="1371600"/>
            <a:ext cx="736600" cy="723900"/>
          </a:xfrm>
          <a:prstGeom prst="ellipse">
            <a:avLst/>
          </a:prstGeom>
          <a:solidFill>
            <a:srgbClr val="3366FF">
              <a:alpha val="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629400" y="4902200"/>
            <a:ext cx="736600" cy="723900"/>
          </a:xfrm>
          <a:prstGeom prst="ellipse">
            <a:avLst/>
          </a:prstGeom>
          <a:solidFill>
            <a:srgbClr val="3366FF">
              <a:alpha val="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353300" y="1866900"/>
            <a:ext cx="736600" cy="723900"/>
          </a:xfrm>
          <a:prstGeom prst="ellipse">
            <a:avLst/>
          </a:prstGeom>
          <a:solidFill>
            <a:srgbClr val="3366FF">
              <a:alpha val="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79400" y="5676900"/>
            <a:ext cx="8353569" cy="1200328"/>
          </a:xfrm>
          <a:prstGeom prst="rect">
            <a:avLst/>
          </a:prstGeom>
          <a:noFill/>
        </p:spPr>
        <p:txBody>
          <a:bodyPr wrap="none" rtlCol="0">
            <a:spAutoFit/>
          </a:bodyPr>
          <a:lstStyle/>
          <a:p>
            <a:r>
              <a:rPr lang="en-US" sz="2400"/>
              <a:t>The        can be produced in any process, not just direct EW </a:t>
            </a:r>
          </a:p>
          <a:p>
            <a:r>
              <a:rPr lang="en-US" sz="2400"/>
              <a:t>production. Extensive searches for trilepton signatures, </a:t>
            </a:r>
          </a:p>
          <a:p>
            <a:r>
              <a:rPr lang="en-US" sz="2400"/>
              <a:t>including tau leptons.</a:t>
            </a:r>
          </a:p>
        </p:txBody>
      </p:sp>
      <p:graphicFrame>
        <p:nvGraphicFramePr>
          <p:cNvPr id="3326990" name="Object 14"/>
          <p:cNvGraphicFramePr>
            <a:graphicFrameLocks noChangeAspect="1"/>
          </p:cNvGraphicFramePr>
          <p:nvPr/>
        </p:nvGraphicFramePr>
        <p:xfrm>
          <a:off x="1028700" y="5651500"/>
          <a:ext cx="428978" cy="482600"/>
        </p:xfrm>
        <a:graphic>
          <a:graphicData uri="http://schemas.openxmlformats.org/presentationml/2006/ole">
            <mc:AlternateContent xmlns:mc="http://schemas.openxmlformats.org/markup-compatibility/2006">
              <mc:Choice xmlns:v="urn:schemas-microsoft-com:vml" Requires="v">
                <p:oleObj spid="_x0000_s3827740" name="Equation" r:id="rId28" imgW="203200" imgH="228600" progId="Equation.DSMT4">
                  <p:embed/>
                </p:oleObj>
              </mc:Choice>
              <mc:Fallback>
                <p:oleObj name="Equation" r:id="rId28" imgW="203200" imgH="228600" progId="Equation.DSMT4">
                  <p:embed/>
                  <p:pic>
                    <p:nvPicPr>
                      <p:cNvPr id="0"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28700" y="5651500"/>
                        <a:ext cx="42897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amusement...</a:t>
            </a:r>
          </a:p>
        </p:txBody>
      </p:sp>
      <p:pic>
        <p:nvPicPr>
          <p:cNvPr id="4" name="Picture 3"/>
          <p:cNvPicPr>
            <a:picLocks noChangeAspect="1"/>
          </p:cNvPicPr>
          <p:nvPr/>
        </p:nvPicPr>
        <p:blipFill>
          <a:blip r:embed="rId2"/>
          <a:stretch>
            <a:fillRect/>
          </a:stretch>
        </p:blipFill>
        <p:spPr>
          <a:xfrm>
            <a:off x="0" y="1301800"/>
            <a:ext cx="9055100" cy="3321000"/>
          </a:xfrm>
          <a:prstGeom prst="rect">
            <a:avLst/>
          </a:prstGeom>
        </p:spPr>
      </p:pic>
      <p:sp>
        <p:nvSpPr>
          <p:cNvPr id="7" name="Rectangle 6"/>
          <p:cNvSpPr/>
          <p:nvPr/>
        </p:nvSpPr>
        <p:spPr>
          <a:xfrm>
            <a:off x="205266" y="1059934"/>
            <a:ext cx="3221668" cy="369332"/>
          </a:xfrm>
          <a:prstGeom prst="rect">
            <a:avLst/>
          </a:prstGeom>
        </p:spPr>
        <p:txBody>
          <a:bodyPr wrap="none">
            <a:spAutoFit/>
          </a:bodyPr>
          <a:lstStyle/>
          <a:p>
            <a:r>
              <a:rPr lang="en-US">
                <a:solidFill>
                  <a:srgbClr val="000090"/>
                </a:solidFill>
                <a:hlinkClick r:id="rId3"/>
              </a:rPr>
              <a:t>http://arxiv.org/abs/1206.6888</a:t>
            </a:r>
            <a:endParaRPr lang="en-US">
              <a:solidFill>
                <a:srgbClr val="000090"/>
              </a:solidFill>
            </a:endParaRPr>
          </a:p>
        </p:txBody>
      </p:sp>
      <p:graphicFrame>
        <p:nvGraphicFramePr>
          <p:cNvPr id="8" name="Table 7"/>
          <p:cNvGraphicFramePr>
            <a:graphicFrameLocks noGrp="1"/>
          </p:cNvGraphicFramePr>
          <p:nvPr/>
        </p:nvGraphicFramePr>
        <p:xfrm>
          <a:off x="1562100" y="4864100"/>
          <a:ext cx="6096000" cy="1737360"/>
        </p:xfrm>
        <a:graphic>
          <a:graphicData uri="http://schemas.openxmlformats.org/drawingml/2006/table">
            <a:tbl>
              <a:tblPr firstRow="1" bandRow="1">
                <a:tableStyleId>{5C22544A-7EE6-4342-B048-85BDC9FD1C3A}</a:tableStyleId>
              </a:tblPr>
              <a:tblGrid>
                <a:gridCol w="2032000"/>
                <a:gridCol w="2032000"/>
                <a:gridCol w="2032000"/>
              </a:tblGrid>
              <a:tr h="457200">
                <a:tc>
                  <a:txBody>
                    <a:bodyPr/>
                    <a:lstStyle/>
                    <a:p>
                      <a:endParaRPr lang="en-US"/>
                    </a:p>
                  </a:txBody>
                  <a:tcPr/>
                </a:tc>
                <a:tc>
                  <a:txBody>
                    <a:bodyPr/>
                    <a:lstStyle/>
                    <a:p>
                      <a:r>
                        <a:rPr lang="en-US"/>
                        <a:t>ATLAS: σ(pb)</a:t>
                      </a:r>
                    </a:p>
                  </a:txBody>
                  <a:tcPr/>
                </a:tc>
                <a:tc>
                  <a:txBody>
                    <a:bodyPr/>
                    <a:lstStyle/>
                    <a:p>
                      <a:r>
                        <a:rPr lang="en-US"/>
                        <a:t>CMS: σ(pb)</a:t>
                      </a:r>
                    </a:p>
                  </a:txBody>
                  <a:tcPr/>
                </a:tc>
              </a:tr>
              <a:tr h="457200">
                <a:tc>
                  <a:txBody>
                    <a:bodyPr/>
                    <a:lstStyle/>
                    <a:p>
                      <a:r>
                        <a:rPr lang="en-US"/>
                        <a:t>Measured</a:t>
                      </a:r>
                      <a:r>
                        <a:rPr lang="en-US" baseline="0"/>
                        <a:t> cross sec.</a:t>
                      </a:r>
                      <a:endParaRPr lang="en-US"/>
                    </a:p>
                  </a:txBody>
                  <a:tcPr/>
                </a:tc>
                <a:tc>
                  <a:txBody>
                    <a:bodyPr/>
                    <a:lstStyle/>
                    <a:p>
                      <a:r>
                        <a:rPr lang="en-US"/>
                        <a:t>53.4 ±2.1± 4.5± 2.1</a:t>
                      </a:r>
                    </a:p>
                  </a:txBody>
                  <a:tcPr/>
                </a:tc>
                <a:tc>
                  <a:txBody>
                    <a:bodyPr/>
                    <a:lstStyle/>
                    <a:p>
                      <a:r>
                        <a:rPr lang="en-US"/>
                        <a:t>52.4</a:t>
                      </a:r>
                      <a:r>
                        <a:rPr lang="en-US" baseline="0"/>
                        <a:t> </a:t>
                      </a:r>
                      <a:r>
                        <a:rPr lang="en-US"/>
                        <a:t>±</a:t>
                      </a:r>
                      <a:r>
                        <a:rPr lang="en-US" baseline="0"/>
                        <a:t>2.0 </a:t>
                      </a:r>
                      <a:r>
                        <a:rPr lang="en-US"/>
                        <a:t>±</a:t>
                      </a:r>
                      <a:r>
                        <a:rPr lang="en-US" baseline="0"/>
                        <a:t>4.5</a:t>
                      </a:r>
                      <a:r>
                        <a:rPr lang="en-US"/>
                        <a:t>±</a:t>
                      </a:r>
                      <a:r>
                        <a:rPr lang="en-US" baseline="0"/>
                        <a:t> 1.2</a:t>
                      </a:r>
                      <a:endParaRPr lang="en-US"/>
                    </a:p>
                  </a:txBody>
                  <a:tcPr/>
                </a:tc>
              </a:tr>
              <a:tr h="457200">
                <a:tc>
                  <a:txBody>
                    <a:bodyPr/>
                    <a:lstStyle/>
                    <a:p>
                      <a:r>
                        <a:rPr lang="en-US"/>
                        <a:t>Theory cross sec. NLO</a:t>
                      </a:r>
                    </a:p>
                  </a:txBody>
                  <a:tcPr/>
                </a:tc>
                <a:tc>
                  <a:txBody>
                    <a:bodyPr/>
                    <a:lstStyle/>
                    <a:p>
                      <a:r>
                        <a:rPr lang="en-US"/>
                        <a:t>45.1±2.8</a:t>
                      </a:r>
                    </a:p>
                  </a:txBody>
                  <a:tcPr/>
                </a:tc>
                <a:tc>
                  <a:txBody>
                    <a:bodyPr/>
                    <a:lstStyle/>
                    <a:p>
                      <a:r>
                        <a:rPr lang="en-US"/>
                        <a:t>47.0±2.0</a:t>
                      </a: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pp</a:t>
            </a:r>
            <a:r>
              <a:rPr lang="en-US">
                <a:sym typeface="Wingdings"/>
              </a:rPr>
              <a:t>W</a:t>
            </a:r>
            <a:r>
              <a:rPr lang="en-US" baseline="30000">
                <a:sym typeface="Wingdings"/>
              </a:rPr>
              <a:t>+</a:t>
            </a:r>
            <a:r>
              <a:rPr lang="en-US">
                <a:sym typeface="Wingdings"/>
              </a:rPr>
              <a:t>W</a:t>
            </a:r>
            <a:r>
              <a:rPr lang="en-US" baseline="30000">
                <a:sym typeface="Wingdings"/>
              </a:rPr>
              <a:t>-</a:t>
            </a:r>
            <a:r>
              <a:rPr lang="en-US">
                <a:sym typeface="Wingdings"/>
              </a:rPr>
              <a:t> kinematic distributions</a:t>
            </a:r>
            <a:endParaRPr lang="en-US"/>
          </a:p>
        </p:txBody>
      </p:sp>
      <p:pic>
        <p:nvPicPr>
          <p:cNvPr id="6" name="Picture 5"/>
          <p:cNvPicPr>
            <a:picLocks noChangeAspect="1"/>
          </p:cNvPicPr>
          <p:nvPr/>
        </p:nvPicPr>
        <p:blipFill>
          <a:blip r:embed="rId2"/>
          <a:srcRect r="53075"/>
          <a:stretch>
            <a:fillRect/>
          </a:stretch>
        </p:blipFill>
        <p:spPr>
          <a:xfrm>
            <a:off x="0" y="1399030"/>
            <a:ext cx="4500342" cy="3350770"/>
          </a:xfrm>
          <a:prstGeom prst="rect">
            <a:avLst/>
          </a:prstGeom>
        </p:spPr>
      </p:pic>
      <p:pic>
        <p:nvPicPr>
          <p:cNvPr id="7" name="Picture 6"/>
          <p:cNvPicPr>
            <a:picLocks noChangeAspect="1"/>
          </p:cNvPicPr>
          <p:nvPr/>
        </p:nvPicPr>
        <p:blipFill>
          <a:blip r:embed="rId2"/>
          <a:srcRect l="52540"/>
          <a:stretch>
            <a:fillRect/>
          </a:stretch>
        </p:blipFill>
        <p:spPr>
          <a:xfrm>
            <a:off x="4495799" y="1424430"/>
            <a:ext cx="4482623" cy="3299970"/>
          </a:xfrm>
          <a:prstGeom prst="rect">
            <a:avLst/>
          </a:prstGeom>
        </p:spPr>
      </p:pic>
      <p:sp>
        <p:nvSpPr>
          <p:cNvPr id="8" name="Rectangle 7"/>
          <p:cNvSpPr/>
          <p:nvPr/>
        </p:nvSpPr>
        <p:spPr>
          <a:xfrm>
            <a:off x="965200" y="1099235"/>
            <a:ext cx="7315200" cy="338554"/>
          </a:xfrm>
          <a:prstGeom prst="rect">
            <a:avLst/>
          </a:prstGeom>
        </p:spPr>
        <p:txBody>
          <a:bodyPr wrap="square">
            <a:spAutoFit/>
          </a:bodyPr>
          <a:lstStyle/>
          <a:p>
            <a:r>
              <a:rPr lang="en-US" sz="1600">
                <a:solidFill>
                  <a:srgbClr val="000090"/>
                </a:solidFill>
                <a:hlinkClick r:id="rId3"/>
              </a:rPr>
              <a:t>http://cdsweb.cern.ch/record/1430734/files/ATLAS-CONF-2012-025.pdf</a:t>
            </a:r>
            <a:endParaRPr lang="en-US" sz="1600">
              <a:solidFill>
                <a:srgbClr val="000090"/>
              </a:solidFill>
            </a:endParaRPr>
          </a:p>
        </p:txBody>
      </p:sp>
      <p:sp>
        <p:nvSpPr>
          <p:cNvPr id="9" name="TextBox 8"/>
          <p:cNvSpPr txBox="1"/>
          <p:nvPr/>
        </p:nvSpPr>
        <p:spPr>
          <a:xfrm>
            <a:off x="495300" y="4749801"/>
            <a:ext cx="8229600" cy="1938992"/>
          </a:xfrm>
          <a:prstGeom prst="rect">
            <a:avLst/>
          </a:prstGeom>
          <a:noFill/>
        </p:spPr>
        <p:txBody>
          <a:bodyPr wrap="square" rtlCol="0">
            <a:spAutoFit/>
          </a:bodyPr>
          <a:lstStyle/>
          <a:p>
            <a:r>
              <a:rPr lang="en-US" sz="2000" u="sng">
                <a:solidFill>
                  <a:srgbClr val="000090"/>
                </a:solidFill>
              </a:rPr>
              <a:t>Main selection requirements</a:t>
            </a:r>
          </a:p>
          <a:p>
            <a:pPr>
              <a:buFont typeface="Arial"/>
              <a:buChar char="•"/>
            </a:pPr>
            <a:r>
              <a:rPr lang="en-US" sz="2000">
                <a:solidFill>
                  <a:srgbClr val="000090"/>
                </a:solidFill>
              </a:rPr>
              <a:t> Opposite-sign dileptons (ee, emu, mumu), leading lepton pT&gt;25 GeV</a:t>
            </a:r>
          </a:p>
          <a:p>
            <a:pPr>
              <a:buFont typeface="Arial"/>
              <a:buChar char="•"/>
            </a:pPr>
            <a:r>
              <a:rPr lang="en-US" sz="2000">
                <a:solidFill>
                  <a:srgbClr val="000090"/>
                </a:solidFill>
              </a:rPr>
              <a:t> No additional leptons</a:t>
            </a:r>
          </a:p>
          <a:p>
            <a:pPr>
              <a:buFont typeface="Arial"/>
              <a:buChar char="•"/>
            </a:pPr>
            <a:r>
              <a:rPr lang="en-US" sz="2000">
                <a:solidFill>
                  <a:srgbClr val="000090"/>
                </a:solidFill>
              </a:rPr>
              <a:t> Exclude Z mass window (±15 GeV) for same flavor leptons</a:t>
            </a:r>
          </a:p>
          <a:p>
            <a:pPr>
              <a:buFont typeface="Arial"/>
              <a:buChar char="•"/>
            </a:pPr>
            <a:r>
              <a:rPr lang="en-US" sz="2000">
                <a:solidFill>
                  <a:srgbClr val="000090"/>
                </a:solidFill>
              </a:rPr>
              <a:t> No jets with pT &gt; 25 GeV (suppresses ttbar); no b-jets pT&gt;20 GeV</a:t>
            </a:r>
          </a:p>
          <a:p>
            <a:pPr>
              <a:buFont typeface="Arial"/>
              <a:buChar char="•"/>
            </a:pPr>
            <a:r>
              <a:rPr lang="en-US" sz="2000">
                <a:solidFill>
                  <a:srgbClr val="000090"/>
                </a:solidFill>
              </a:rPr>
              <a:t> ETmiss_Rel &gt; 25 -55 GeV</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99871</TotalTime>
  <Words>2089</Words>
  <Application>Microsoft Macintosh PowerPoint</Application>
  <PresentationFormat>On-screen Show (4:3)</PresentationFormat>
  <Paragraphs>211</Paragraphs>
  <Slides>40</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4" baseType="lpstr">
      <vt:lpstr>Office Theme</vt:lpstr>
      <vt:lpstr>1_Office Theme</vt:lpstr>
      <vt:lpstr>2_Office Theme</vt:lpstr>
      <vt:lpstr>Equation</vt:lpstr>
      <vt:lpstr>Searches for New Physics at  the Large Hadron Collider</vt:lpstr>
      <vt:lpstr>Outline</vt:lpstr>
      <vt:lpstr>Exotica - from a review talk at ICHEP</vt:lpstr>
      <vt:lpstr>Thinking about EW production (√s=8 TeV)</vt:lpstr>
      <vt:lpstr>Thinking about EW production (√s=8 TeV)</vt:lpstr>
      <vt:lpstr>The famous neutralino dilepton cascade</vt:lpstr>
      <vt:lpstr>The famous SUSY trilepton signature </vt:lpstr>
      <vt:lpstr>For amusement...</vt:lpstr>
      <vt:lpstr>ppW+W- kinematic distributions</vt:lpstr>
      <vt:lpstr>EWK SUSY can contribute a “background” to pp  W+W-</vt:lpstr>
      <vt:lpstr>Excess in the W+W- cross section?</vt:lpstr>
      <vt:lpstr>What does it mean?</vt:lpstr>
      <vt:lpstr>Direct gaugino searches (ATLAS, 7 TeV)</vt:lpstr>
      <vt:lpstr>Opposite-sign dileptons + jets + MET</vt:lpstr>
      <vt:lpstr>The famous neutralino dilepton cascade</vt:lpstr>
      <vt:lpstr>Opposite-sign dileptons: m(l+l-)</vt:lpstr>
      <vt:lpstr>Opposite-sign dileptons: MET prediction</vt:lpstr>
      <vt:lpstr>Using the lepton spectrum to predict MET in single-lepton events</vt:lpstr>
      <vt:lpstr>Using the lepton spectrum to predict MET in single-lepton events</vt:lpstr>
      <vt:lpstr>Search for long-lived, stopping particles</vt:lpstr>
      <vt:lpstr>Search for long-lived, stopping particles</vt:lpstr>
      <vt:lpstr>Example scenario: split SUSY</vt:lpstr>
      <vt:lpstr>What happens to a long-lived gluino?</vt:lpstr>
      <vt:lpstr>Gluino decay in hadronic calorimeter (MC)</vt:lpstr>
      <vt:lpstr>Event selection for stopping particles</vt:lpstr>
      <vt:lpstr>Stopped gluino search:  Background &amp; observed yields </vt:lpstr>
      <vt:lpstr>Cross section exclusion from stopped gluino search</vt:lpstr>
      <vt:lpstr>Mass limits on stopping       and </vt:lpstr>
      <vt:lpstr>Mass exclusion from stopped gluino search</vt:lpstr>
      <vt:lpstr>Monophoton search: interpretation in Large Extra Dimensions models</vt:lpstr>
      <vt:lpstr>R-parity violating SUSY</vt:lpstr>
      <vt:lpstr>Search for “microscopic” black holes</vt:lpstr>
      <vt:lpstr>Search for microscopic black holes</vt:lpstr>
      <vt:lpstr>Black holes: background estimation</vt:lpstr>
      <vt:lpstr>Search for microscopic black holes</vt:lpstr>
      <vt:lpstr>Black hole search: high ST event</vt:lpstr>
      <vt:lpstr>Conclusions</vt:lpstr>
      <vt:lpstr>Search for Z’  e+e-, μ+μ-</vt:lpstr>
      <vt:lpstr>Search for Z’  e+e-, μ+μ-</vt:lpstr>
      <vt:lpstr>Data with simulated ADD signal</vt:lpstr>
    </vt:vector>
  </TitlesOfParts>
  <Company>UC Santa Barbara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about SUSY Analyses </dc:title>
  <dc:creator>Jeffrey Richman</dc:creator>
  <cp:lastModifiedBy>Jeffrey Richman</cp:lastModifiedBy>
  <cp:revision>817</cp:revision>
  <cp:lastPrinted>2012-09-01T09:19:04Z</cp:lastPrinted>
  <dcterms:created xsi:type="dcterms:W3CDTF">2012-08-31T12:53:22Z</dcterms:created>
  <dcterms:modified xsi:type="dcterms:W3CDTF">2013-07-14T12:13:19Z</dcterms:modified>
</cp:coreProperties>
</file>