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notesSlides/notesSlide1.xml" ContentType="application/vnd.openxmlformats-officedocument.presentationml.notesSlide+xml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ppt/embeddings/oleObject76.bin" ContentType="application/vnd.openxmlformats-officedocument.oleObject"/>
  <Override PartName="/ppt/embeddings/oleObject77.bin" ContentType="application/vnd.openxmlformats-officedocument.oleObject"/>
  <Override PartName="/ppt/embeddings/oleObject78.bin" ContentType="application/vnd.openxmlformats-officedocument.oleObject"/>
  <Override PartName="/ppt/embeddings/oleObject79.bin" ContentType="application/vnd.openxmlformats-officedocument.oleObject"/>
  <Override PartName="/ppt/embeddings/oleObject80.bin" ContentType="application/vnd.openxmlformats-officedocument.oleObject"/>
  <Override PartName="/ppt/embeddings/oleObject81.bin" ContentType="application/vnd.openxmlformats-officedocument.oleObject"/>
  <Override PartName="/ppt/embeddings/oleObject82.bin" ContentType="application/vnd.openxmlformats-officedocument.oleObject"/>
  <Override PartName="/ppt/embeddings/oleObject83.bin" ContentType="application/vnd.openxmlformats-officedocument.oleObject"/>
  <Override PartName="/ppt/embeddings/oleObject84.bin" ContentType="application/vnd.openxmlformats-officedocument.oleObject"/>
  <Override PartName="/ppt/embeddings/oleObject85.bin" ContentType="application/vnd.openxmlformats-officedocument.oleObject"/>
  <Override PartName="/ppt/embeddings/oleObject86.bin" ContentType="application/vnd.openxmlformats-officedocument.oleObject"/>
  <Override PartName="/ppt/embeddings/oleObject87.bin" ContentType="application/vnd.openxmlformats-officedocument.oleObject"/>
  <Override PartName="/ppt/embeddings/oleObject88.bin" ContentType="application/vnd.openxmlformats-officedocument.oleObject"/>
  <Override PartName="/ppt/embeddings/oleObject89.bin" ContentType="application/vnd.openxmlformats-officedocument.oleObject"/>
  <Override PartName="/ppt/embeddings/oleObject90.bin" ContentType="application/vnd.openxmlformats-officedocument.oleObject"/>
  <Override PartName="/ppt/embeddings/oleObject91.bin" ContentType="application/vnd.openxmlformats-officedocument.oleObject"/>
  <Override PartName="/ppt/embeddings/oleObject92.bin" ContentType="application/vnd.openxmlformats-officedocument.oleObject"/>
  <Override PartName="/ppt/embeddings/oleObject93.bin" ContentType="application/vnd.openxmlformats-officedocument.oleObject"/>
  <Override PartName="/ppt/embeddings/oleObject94.bin" ContentType="application/vnd.openxmlformats-officedocument.oleObject"/>
  <Override PartName="/ppt/embeddings/oleObject95.bin" ContentType="application/vnd.openxmlformats-officedocument.oleObject"/>
  <Override PartName="/ppt/embeddings/oleObject96.bin" ContentType="application/vnd.openxmlformats-officedocument.oleObject"/>
  <Override PartName="/ppt/embeddings/oleObject97.bin" ContentType="application/vnd.openxmlformats-officedocument.oleObject"/>
  <Override PartName="/ppt/embeddings/oleObject98.bin" ContentType="application/vnd.openxmlformats-officedocument.oleObject"/>
  <Override PartName="/ppt/embeddings/oleObject99.bin" ContentType="application/vnd.openxmlformats-officedocument.oleObject"/>
  <Override PartName="/ppt/embeddings/oleObject100.bin" ContentType="application/vnd.openxmlformats-officedocument.oleObject"/>
  <Override PartName="/ppt/embeddings/oleObject101.bin" ContentType="application/vnd.openxmlformats-officedocument.oleObject"/>
  <Override PartName="/ppt/embeddings/oleObject102.bin" ContentType="application/vnd.openxmlformats-officedocument.oleObject"/>
  <Override PartName="/ppt/embeddings/oleObject103.bin" ContentType="application/vnd.openxmlformats-officedocument.oleObject"/>
  <Override PartName="/ppt/embeddings/oleObject104.bin" ContentType="application/vnd.openxmlformats-officedocument.oleObject"/>
  <Override PartName="/ppt/embeddings/oleObject105.bin" ContentType="application/vnd.openxmlformats-officedocument.oleObject"/>
  <Override PartName="/ppt/embeddings/oleObject106.bin" ContentType="application/vnd.openxmlformats-officedocument.oleObject"/>
  <Override PartName="/ppt/embeddings/oleObject107.bin" ContentType="application/vnd.openxmlformats-officedocument.oleObject"/>
  <Override PartName="/ppt/embeddings/oleObject108.bin" ContentType="application/vnd.openxmlformats-officedocument.oleObject"/>
  <Override PartName="/ppt/embeddings/oleObject109.bin" ContentType="application/vnd.openxmlformats-officedocument.oleObject"/>
  <Override PartName="/ppt/embeddings/oleObject110.bin" ContentType="application/vnd.openxmlformats-officedocument.oleObject"/>
  <Override PartName="/ppt/embeddings/oleObject111.bin" ContentType="application/vnd.openxmlformats-officedocument.oleObject"/>
  <Override PartName="/ppt/embeddings/oleObject112.bin" ContentType="application/vnd.openxmlformats-officedocument.oleObject"/>
  <Override PartName="/ppt/embeddings/oleObject113.bin" ContentType="application/vnd.openxmlformats-officedocument.oleObject"/>
  <Override PartName="/ppt/embeddings/oleObject114.bin" ContentType="application/vnd.openxmlformats-officedocument.oleObject"/>
  <Override PartName="/ppt/embeddings/oleObject115.bin" ContentType="application/vnd.openxmlformats-officedocument.oleObject"/>
  <Override PartName="/ppt/embeddings/oleObject116.bin" ContentType="application/vnd.openxmlformats-officedocument.oleObject"/>
  <Override PartName="/ppt/embeddings/oleObject117.bin" ContentType="application/vnd.openxmlformats-officedocument.oleObject"/>
  <Override PartName="/ppt/embeddings/oleObject118.bin" ContentType="application/vnd.openxmlformats-officedocument.oleObject"/>
  <Override PartName="/ppt/embeddings/oleObject119.bin" ContentType="application/vnd.openxmlformats-officedocument.oleObject"/>
  <Override PartName="/ppt/embeddings/oleObject120.bin" ContentType="application/vnd.openxmlformats-officedocument.oleObject"/>
  <Override PartName="/ppt/embeddings/oleObject121.bin" ContentType="application/vnd.openxmlformats-officedocument.oleObject"/>
  <Override PartName="/ppt/embeddings/oleObject122.bin" ContentType="application/vnd.openxmlformats-officedocument.oleObject"/>
  <Override PartName="/ppt/embeddings/oleObject123.bin" ContentType="application/vnd.openxmlformats-officedocument.oleObject"/>
  <Override PartName="/ppt/embeddings/oleObject124.bin" ContentType="application/vnd.openxmlformats-officedocument.oleObject"/>
  <Override PartName="/ppt/embeddings/oleObject125.bin" ContentType="application/vnd.openxmlformats-officedocument.oleObject"/>
  <Override PartName="/ppt/embeddings/oleObject126.bin" ContentType="application/vnd.openxmlformats-officedocument.oleObject"/>
  <Override PartName="/ppt/embeddings/oleObject127.bin" ContentType="application/vnd.openxmlformats-officedocument.oleObject"/>
  <Override PartName="/ppt/embeddings/oleObject128.bin" ContentType="application/vnd.openxmlformats-officedocument.oleObject"/>
  <Override PartName="/ppt/embeddings/oleObject129.bin" ContentType="application/vnd.openxmlformats-officedocument.oleObject"/>
  <Override PartName="/ppt/embeddings/oleObject130.bin" ContentType="application/vnd.openxmlformats-officedocument.oleObject"/>
  <Override PartName="/ppt/embeddings/oleObject131.bin" ContentType="application/vnd.openxmlformats-officedocument.oleObject"/>
  <Override PartName="/ppt/embeddings/oleObject132.bin" ContentType="application/vnd.openxmlformats-officedocument.oleObject"/>
  <Override PartName="/ppt/embeddings/oleObject133.bin" ContentType="application/vnd.openxmlformats-officedocument.oleObject"/>
  <Override PartName="/ppt/embeddings/oleObject134.bin" ContentType="application/vnd.openxmlformats-officedocument.oleObject"/>
  <Override PartName="/ppt/embeddings/oleObject135.bin" ContentType="application/vnd.openxmlformats-officedocument.oleObject"/>
  <Override PartName="/ppt/embeddings/oleObject136.bin" ContentType="application/vnd.openxmlformats-officedocument.oleObject"/>
  <Override PartName="/ppt/embeddings/oleObject137.bin" ContentType="application/vnd.openxmlformats-officedocument.oleObject"/>
  <Override PartName="/ppt/embeddings/oleObject138.bin" ContentType="application/vnd.openxmlformats-officedocument.oleObject"/>
  <Override PartName="/ppt/embeddings/oleObject139.bin" ContentType="application/vnd.openxmlformats-officedocument.oleObject"/>
  <Override PartName="/ppt/embeddings/oleObject140.bin" ContentType="application/vnd.openxmlformats-officedocument.oleObject"/>
  <Override PartName="/ppt/embeddings/oleObject141.bin" ContentType="application/vnd.openxmlformats-officedocument.oleObject"/>
  <Override PartName="/ppt/embeddings/oleObject142.bin" ContentType="application/vnd.openxmlformats-officedocument.oleObject"/>
  <Override PartName="/ppt/embeddings/oleObject143.bin" ContentType="application/vnd.openxmlformats-officedocument.oleObject"/>
  <Override PartName="/ppt/embeddings/oleObject144.bin" ContentType="application/vnd.openxmlformats-officedocument.oleObject"/>
  <Override PartName="/ppt/embeddings/oleObject145.bin" ContentType="application/vnd.openxmlformats-officedocument.oleObject"/>
  <Override PartName="/ppt/embeddings/oleObject146.bin" ContentType="application/vnd.openxmlformats-officedocument.oleObject"/>
  <Override PartName="/ppt/embeddings/oleObject147.bin" ContentType="application/vnd.openxmlformats-officedocument.oleObject"/>
  <Override PartName="/ppt/embeddings/oleObject148.bin" ContentType="application/vnd.openxmlformats-officedocument.oleObject"/>
  <Override PartName="/ppt/embeddings/oleObject149.bin" ContentType="application/vnd.openxmlformats-officedocument.oleObject"/>
  <Override PartName="/ppt/embeddings/oleObject150.bin" ContentType="application/vnd.openxmlformats-officedocument.oleObject"/>
  <Override PartName="/ppt/embeddings/oleObject151.bin" ContentType="application/vnd.openxmlformats-officedocument.oleObject"/>
  <Override PartName="/ppt/embeddings/oleObject152.bin" ContentType="application/vnd.openxmlformats-officedocument.oleObject"/>
  <Override PartName="/ppt/embeddings/oleObject153.bin" ContentType="application/vnd.openxmlformats-officedocument.oleObject"/>
  <Override PartName="/ppt/embeddings/oleObject154.bin" ContentType="application/vnd.openxmlformats-officedocument.oleObject"/>
  <Override PartName="/ppt/embeddings/oleObject155.bin" ContentType="application/vnd.openxmlformats-officedocument.oleObject"/>
  <Override PartName="/ppt/embeddings/oleObject156.bin" ContentType="application/vnd.openxmlformats-officedocument.oleObject"/>
  <Override PartName="/ppt/embeddings/oleObject157.bin" ContentType="application/vnd.openxmlformats-officedocument.oleObject"/>
  <Override PartName="/ppt/embeddings/oleObject158.bin" ContentType="application/vnd.openxmlformats-officedocument.oleObject"/>
  <Override PartName="/ppt/embeddings/oleObject159.bin" ContentType="application/vnd.openxmlformats-officedocument.oleObject"/>
  <Override PartName="/ppt/embeddings/oleObject160.bin" ContentType="application/vnd.openxmlformats-officedocument.oleObject"/>
  <Override PartName="/ppt/embeddings/oleObject161.bin" ContentType="application/vnd.openxmlformats-officedocument.oleObject"/>
  <Override PartName="/ppt/embeddings/oleObject162.bin" ContentType="application/vnd.openxmlformats-officedocument.oleObject"/>
  <Override PartName="/ppt/embeddings/oleObject163.bin" ContentType="application/vnd.openxmlformats-officedocument.oleObject"/>
  <Override PartName="/ppt/embeddings/oleObject164.bin" ContentType="application/vnd.openxmlformats-officedocument.oleObject"/>
  <Override PartName="/ppt/embeddings/oleObject165.bin" ContentType="application/vnd.openxmlformats-officedocument.oleObject"/>
  <Override PartName="/ppt/embeddings/oleObject166.bin" ContentType="application/vnd.openxmlformats-officedocument.oleObject"/>
  <Override PartName="/ppt/embeddings/oleObject167.bin" ContentType="application/vnd.openxmlformats-officedocument.oleObject"/>
  <Override PartName="/ppt/embeddings/oleObject168.bin" ContentType="application/vnd.openxmlformats-officedocument.oleObject"/>
  <Override PartName="/ppt/embeddings/oleObject169.bin" ContentType="application/vnd.openxmlformats-officedocument.oleObject"/>
  <Override PartName="/ppt/embeddings/oleObject170.bin" ContentType="application/vnd.openxmlformats-officedocument.oleObject"/>
  <Override PartName="/ppt/embeddings/oleObject171.bin" ContentType="application/vnd.openxmlformats-officedocument.oleObject"/>
  <Override PartName="/ppt/embeddings/oleObject172.bin" ContentType="application/vnd.openxmlformats-officedocument.oleObject"/>
  <Override PartName="/ppt/embeddings/oleObject173.bin" ContentType="application/vnd.openxmlformats-officedocument.oleObject"/>
  <Override PartName="/ppt/embeddings/oleObject174.bin" ContentType="application/vnd.openxmlformats-officedocument.oleObject"/>
  <Override PartName="/ppt/embeddings/oleObject175.bin" ContentType="application/vnd.openxmlformats-officedocument.oleObject"/>
  <Override PartName="/ppt/embeddings/oleObject176.bin" ContentType="application/vnd.openxmlformats-officedocument.oleObject"/>
  <Override PartName="/ppt/embeddings/oleObject177.bin" ContentType="application/vnd.openxmlformats-officedocument.oleObject"/>
  <Override PartName="/ppt/embeddings/oleObject178.bin" ContentType="application/vnd.openxmlformats-officedocument.oleObject"/>
  <Override PartName="/ppt/embeddings/oleObject179.bin" ContentType="application/vnd.openxmlformats-officedocument.oleObject"/>
  <Override PartName="/ppt/embeddings/oleObject180.bin" ContentType="application/vnd.openxmlformats-officedocument.oleObject"/>
  <Override PartName="/ppt/embeddings/oleObject181.bin" ContentType="application/vnd.openxmlformats-officedocument.oleObject"/>
  <Override PartName="/ppt/embeddings/oleObject182.bin" ContentType="application/vnd.openxmlformats-officedocument.oleObject"/>
  <Override PartName="/ppt/embeddings/oleObject183.bin" ContentType="application/vnd.openxmlformats-officedocument.oleObject"/>
  <Override PartName="/ppt/embeddings/oleObject184.bin" ContentType="application/vnd.openxmlformats-officedocument.oleObject"/>
  <Override PartName="/ppt/embeddings/oleObject185.bin" ContentType="application/vnd.openxmlformats-officedocument.oleObject"/>
  <Override PartName="/ppt/embeddings/oleObject186.bin" ContentType="application/vnd.openxmlformats-officedocument.oleObject"/>
  <Override PartName="/ppt/embeddings/oleObject187.bin" ContentType="application/vnd.openxmlformats-officedocument.oleObject"/>
  <Override PartName="/ppt/embeddings/oleObject188.bin" ContentType="application/vnd.openxmlformats-officedocument.oleObject"/>
  <Override PartName="/ppt/embeddings/oleObject189.bin" ContentType="application/vnd.openxmlformats-officedocument.oleObject"/>
  <Override PartName="/ppt/embeddings/oleObject190.bin" ContentType="application/vnd.openxmlformats-officedocument.oleObject"/>
  <Override PartName="/ppt/embeddings/oleObject191.bin" ContentType="application/vnd.openxmlformats-officedocument.oleObject"/>
  <Override PartName="/ppt/embeddings/oleObject192.bin" ContentType="application/vnd.openxmlformats-officedocument.oleObject"/>
  <Override PartName="/ppt/embeddings/oleObject193.bin" ContentType="application/vnd.openxmlformats-officedocument.oleObject"/>
  <Override PartName="/ppt/embeddings/oleObject194.bin" ContentType="application/vnd.openxmlformats-officedocument.oleObject"/>
  <Override PartName="/ppt/embeddings/oleObject195.bin" ContentType="application/vnd.openxmlformats-officedocument.oleObject"/>
  <Override PartName="/ppt/embeddings/oleObject196.bin" ContentType="application/vnd.openxmlformats-officedocument.oleObject"/>
  <Override PartName="/ppt/embeddings/oleObject197.bin" ContentType="application/vnd.openxmlformats-officedocument.oleObject"/>
  <Override PartName="/ppt/embeddings/oleObject198.bin" ContentType="application/vnd.openxmlformats-officedocument.oleObject"/>
  <Override PartName="/ppt/embeddings/oleObject199.bin" ContentType="application/vnd.openxmlformats-officedocument.oleObject"/>
  <Override PartName="/ppt/embeddings/oleObject200.bin" ContentType="application/vnd.openxmlformats-officedocument.oleObject"/>
  <Override PartName="/ppt/embeddings/oleObject201.bin" ContentType="application/vnd.openxmlformats-officedocument.oleObject"/>
  <Override PartName="/ppt/embeddings/oleObject202.bin" ContentType="application/vnd.openxmlformats-officedocument.oleObject"/>
  <Override PartName="/ppt/embeddings/oleObject203.bin" ContentType="application/vnd.openxmlformats-officedocument.oleObject"/>
  <Override PartName="/ppt/embeddings/oleObject204.bin" ContentType="application/vnd.openxmlformats-officedocument.oleObject"/>
  <Override PartName="/ppt/embeddings/oleObject205.bin" ContentType="application/vnd.openxmlformats-officedocument.oleObject"/>
  <Override PartName="/ppt/embeddings/oleObject206.bin" ContentType="application/vnd.openxmlformats-officedocument.oleObject"/>
  <Override PartName="/ppt/embeddings/oleObject207.bin" ContentType="application/vnd.openxmlformats-officedocument.oleObject"/>
  <Override PartName="/ppt/embeddings/oleObject208.bin" ContentType="application/vnd.openxmlformats-officedocument.oleObject"/>
  <Override PartName="/ppt/embeddings/oleObject209.bin" ContentType="application/vnd.openxmlformats-officedocument.oleObject"/>
  <Override PartName="/ppt/embeddings/oleObject210.bin" ContentType="application/vnd.openxmlformats-officedocument.oleObject"/>
  <Override PartName="/ppt/embeddings/oleObject211.bin" ContentType="application/vnd.openxmlformats-officedocument.oleObject"/>
  <Override PartName="/ppt/embeddings/oleObject212.bin" ContentType="application/vnd.openxmlformats-officedocument.oleObject"/>
  <Override PartName="/ppt/embeddings/oleObject213.bin" ContentType="application/vnd.openxmlformats-officedocument.oleObject"/>
  <Override PartName="/ppt/notesSlides/notesSlide2.xml" ContentType="application/vnd.openxmlformats-officedocument.presentationml.notesSlide+xml"/>
  <Override PartName="/ppt/embeddings/oleObject214.bin" ContentType="application/vnd.openxmlformats-officedocument.oleObject"/>
  <Override PartName="/ppt/embeddings/oleObject215.bin" ContentType="application/vnd.openxmlformats-officedocument.oleObject"/>
  <Override PartName="/ppt/embeddings/oleObject216.bin" ContentType="application/vnd.openxmlformats-officedocument.oleObject"/>
  <Override PartName="/ppt/embeddings/oleObject217.bin" ContentType="application/vnd.openxmlformats-officedocument.oleObject"/>
  <Override PartName="/ppt/embeddings/oleObject218.bin" ContentType="application/vnd.openxmlformats-officedocument.oleObject"/>
  <Override PartName="/ppt/embeddings/oleObject219.bin" ContentType="application/vnd.openxmlformats-officedocument.oleObject"/>
  <Override PartName="/ppt/embeddings/oleObject220.bin" ContentType="application/vnd.openxmlformats-officedocument.oleObject"/>
  <Override PartName="/ppt/embeddings/oleObject221.bin" ContentType="application/vnd.openxmlformats-officedocument.oleObject"/>
  <Override PartName="/ppt/embeddings/oleObject222.bin" ContentType="application/vnd.openxmlformats-officedocument.oleObject"/>
  <Override PartName="/ppt/embeddings/oleObject223.bin" ContentType="application/vnd.openxmlformats-officedocument.oleObject"/>
  <Override PartName="/ppt/embeddings/oleObject224.bin" ContentType="application/vnd.openxmlformats-officedocument.oleObject"/>
  <Override PartName="/ppt/embeddings/oleObject225.bin" ContentType="application/vnd.openxmlformats-officedocument.oleObject"/>
  <Override PartName="/ppt/embeddings/oleObject226.bin" ContentType="application/vnd.openxmlformats-officedocument.oleObject"/>
  <Override PartName="/ppt/embeddings/oleObject227.bin" ContentType="application/vnd.openxmlformats-officedocument.oleObject"/>
  <Override PartName="/ppt/embeddings/oleObject228.bin" ContentType="application/vnd.openxmlformats-officedocument.oleObject"/>
  <Override PartName="/ppt/embeddings/oleObject229.bin" ContentType="application/vnd.openxmlformats-officedocument.oleObject"/>
  <Override PartName="/ppt/embeddings/oleObject230.bin" ContentType="application/vnd.openxmlformats-officedocument.oleObject"/>
  <Override PartName="/ppt/embeddings/oleObject231.bin" ContentType="application/vnd.openxmlformats-officedocument.oleObject"/>
  <Override PartName="/ppt/embeddings/oleObject232.bin" ContentType="application/vnd.openxmlformats-officedocument.oleObject"/>
  <Override PartName="/ppt/embeddings/oleObject233.bin" ContentType="application/vnd.openxmlformats-officedocument.oleObject"/>
  <Override PartName="/ppt/embeddings/oleObject234.bin" ContentType="application/vnd.openxmlformats-officedocument.oleObject"/>
  <Override PartName="/ppt/embeddings/oleObject235.bin" ContentType="application/vnd.openxmlformats-officedocument.oleObject"/>
  <Override PartName="/ppt/embeddings/oleObject236.bin" ContentType="application/vnd.openxmlformats-officedocument.oleObject"/>
  <Override PartName="/ppt/embeddings/oleObject237.bin" ContentType="application/vnd.openxmlformats-officedocument.oleObject"/>
  <Override PartName="/ppt/embeddings/oleObject238.bin" ContentType="application/vnd.openxmlformats-officedocument.oleObject"/>
  <Override PartName="/ppt/embeddings/oleObject239.bin" ContentType="application/vnd.openxmlformats-officedocument.oleObject"/>
  <Override PartName="/ppt/embeddings/oleObject240.bin" ContentType="application/vnd.openxmlformats-officedocument.oleObject"/>
  <Override PartName="/ppt/embeddings/oleObject241.bin" ContentType="application/vnd.openxmlformats-officedocument.oleObject"/>
  <Override PartName="/ppt/embeddings/oleObject242.bin" ContentType="application/vnd.openxmlformats-officedocument.oleObject"/>
  <Override PartName="/ppt/embeddings/oleObject243.bin" ContentType="application/vnd.openxmlformats-officedocument.oleObject"/>
  <Override PartName="/ppt/embeddings/oleObject244.bin" ContentType="application/vnd.openxmlformats-officedocument.oleObject"/>
  <Override PartName="/ppt/embeddings/oleObject245.bin" ContentType="application/vnd.openxmlformats-officedocument.oleObject"/>
  <Override PartName="/ppt/embeddings/oleObject246.bin" ContentType="application/vnd.openxmlformats-officedocument.oleObject"/>
  <Override PartName="/ppt/embeddings/oleObject247.bin" ContentType="application/vnd.openxmlformats-officedocument.oleObject"/>
  <Override PartName="/ppt/embeddings/oleObject248.bin" ContentType="application/vnd.openxmlformats-officedocument.oleObject"/>
  <Override PartName="/ppt/embeddings/oleObject249.bin" ContentType="application/vnd.openxmlformats-officedocument.oleObject"/>
  <Override PartName="/ppt/embeddings/oleObject250.bin" ContentType="application/vnd.openxmlformats-officedocument.oleObject"/>
  <Override PartName="/ppt/embeddings/oleObject251.bin" ContentType="application/vnd.openxmlformats-officedocument.oleObject"/>
  <Override PartName="/ppt/embeddings/oleObject25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8" r:id="rId1"/>
    <p:sldMasterId id="2147483660" r:id="rId2"/>
  </p:sldMasterIdLst>
  <p:notesMasterIdLst>
    <p:notesMasterId r:id="rId79"/>
  </p:notesMasterIdLst>
  <p:handoutMasterIdLst>
    <p:handoutMasterId r:id="rId80"/>
  </p:handoutMasterIdLst>
  <p:sldIdLst>
    <p:sldId id="1018" r:id="rId3"/>
    <p:sldId id="1142" r:id="rId4"/>
    <p:sldId id="1103" r:id="rId5"/>
    <p:sldId id="1106" r:id="rId6"/>
    <p:sldId id="1107" r:id="rId7"/>
    <p:sldId id="1143" r:id="rId8"/>
    <p:sldId id="1177" r:id="rId9"/>
    <p:sldId id="1105" r:id="rId10"/>
    <p:sldId id="1178" r:id="rId11"/>
    <p:sldId id="1065" r:id="rId12"/>
    <p:sldId id="1066" r:id="rId13"/>
    <p:sldId id="1068" r:id="rId14"/>
    <p:sldId id="1144" r:id="rId15"/>
    <p:sldId id="1218" r:id="rId16"/>
    <p:sldId id="1009" r:id="rId17"/>
    <p:sldId id="1104" r:id="rId18"/>
    <p:sldId id="1108" r:id="rId19"/>
    <p:sldId id="1100" r:id="rId20"/>
    <p:sldId id="1121" r:id="rId21"/>
    <p:sldId id="1116" r:id="rId22"/>
    <p:sldId id="1117" r:id="rId23"/>
    <p:sldId id="1118" r:id="rId24"/>
    <p:sldId id="1115" r:id="rId25"/>
    <p:sldId id="1119" r:id="rId26"/>
    <p:sldId id="1120" r:id="rId27"/>
    <p:sldId id="1109" r:id="rId28"/>
    <p:sldId id="1110" r:id="rId29"/>
    <p:sldId id="1111" r:id="rId30"/>
    <p:sldId id="1112" r:id="rId31"/>
    <p:sldId id="1126" r:id="rId32"/>
    <p:sldId id="1127" r:id="rId33"/>
    <p:sldId id="1128" r:id="rId34"/>
    <p:sldId id="1134" r:id="rId35"/>
    <p:sldId id="1179" r:id="rId36"/>
    <p:sldId id="1171" r:id="rId37"/>
    <p:sldId id="1172" r:id="rId38"/>
    <p:sldId id="1173" r:id="rId39"/>
    <p:sldId id="1174" r:id="rId40"/>
    <p:sldId id="1175" r:id="rId41"/>
    <p:sldId id="1010" r:id="rId42"/>
    <p:sldId id="1150" r:id="rId43"/>
    <p:sldId id="1125" r:id="rId44"/>
    <p:sldId id="1129" r:id="rId45"/>
    <p:sldId id="1132" r:id="rId46"/>
    <p:sldId id="1196" r:id="rId47"/>
    <p:sldId id="1184" r:id="rId48"/>
    <p:sldId id="1131" r:id="rId49"/>
    <p:sldId id="1133" r:id="rId50"/>
    <p:sldId id="1209" r:id="rId51"/>
    <p:sldId id="1210" r:id="rId52"/>
    <p:sldId id="1181" r:id="rId53"/>
    <p:sldId id="1194" r:id="rId54"/>
    <p:sldId id="1060" r:id="rId55"/>
    <p:sldId id="1199" r:id="rId56"/>
    <p:sldId id="1197" r:id="rId57"/>
    <p:sldId id="886" r:id="rId58"/>
    <p:sldId id="887" r:id="rId59"/>
    <p:sldId id="1198" r:id="rId60"/>
    <p:sldId id="1200" r:id="rId61"/>
    <p:sldId id="1203" r:id="rId62"/>
    <p:sldId id="1202" r:id="rId63"/>
    <p:sldId id="1011" r:id="rId64"/>
    <p:sldId id="1070" r:id="rId65"/>
    <p:sldId id="1204" r:id="rId66"/>
    <p:sldId id="1205" r:id="rId67"/>
    <p:sldId id="1190" r:id="rId68"/>
    <p:sldId id="1191" r:id="rId69"/>
    <p:sldId id="1207" r:id="rId70"/>
    <p:sldId id="1208" r:id="rId71"/>
    <p:sldId id="1214" r:id="rId72"/>
    <p:sldId id="1195" r:id="rId73"/>
    <p:sldId id="1212" r:id="rId74"/>
    <p:sldId id="1211" r:id="rId75"/>
    <p:sldId id="1216" r:id="rId76"/>
    <p:sldId id="1213" r:id="rId77"/>
    <p:sldId id="1217" r:id="rId7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CE00"/>
    <a:srgbClr val="00D700"/>
    <a:srgbClr val="B237F9"/>
    <a:srgbClr val="B32C94"/>
    <a:srgbClr val="FFE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521" autoAdjust="0"/>
  </p:normalViewPr>
  <p:slideViewPr>
    <p:cSldViewPr snapToGrid="0">
      <p:cViewPr>
        <p:scale>
          <a:sx n="100" d="100"/>
          <a:sy n="100" d="100"/>
        </p:scale>
        <p:origin x="-1184" y="128"/>
      </p:cViewPr>
      <p:guideLst>
        <p:guide orient="horz" pos="1776"/>
        <p:guide pos="2832"/>
      </p:guideLst>
    </p:cSldViewPr>
  </p:slideViewPr>
  <p:outlineViewPr>
    <p:cViewPr>
      <p:scale>
        <a:sx n="33" d="100"/>
        <a:sy n="33" d="100"/>
      </p:scale>
      <p:origin x="0" y="138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6416"/>
    </p:cViewPr>
  </p:sorterViewPr>
  <p:notesViewPr>
    <p:cSldViewPr snapToObjects="1">
      <p:cViewPr varScale="1">
        <p:scale>
          <a:sx n="85" d="100"/>
          <a:sy n="85" d="100"/>
        </p:scale>
        <p:origin x="-286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handoutMaster" Target="handoutMasters/handoutMaster1.xml"/><Relationship Id="rId81" Type="http://schemas.openxmlformats.org/officeDocument/2006/relationships/printerSettings" Target="printerSettings/printerSettings1.bin"/><Relationship Id="rId82" Type="http://schemas.openxmlformats.org/officeDocument/2006/relationships/presProps" Target="presProps.xml"/><Relationship Id="rId83" Type="http://schemas.openxmlformats.org/officeDocument/2006/relationships/viewProps" Target="viewProps.xml"/><Relationship Id="rId84" Type="http://schemas.openxmlformats.org/officeDocument/2006/relationships/theme" Target="theme/theme1.xml"/><Relationship Id="rId85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0.emf"/><Relationship Id="rId2" Type="http://schemas.openxmlformats.org/officeDocument/2006/relationships/image" Target="../media/image91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4" Type="http://schemas.openxmlformats.org/officeDocument/2006/relationships/image" Target="../media/image96.emf"/><Relationship Id="rId1" Type="http://schemas.openxmlformats.org/officeDocument/2006/relationships/image" Target="../media/image93.emf"/><Relationship Id="rId2" Type="http://schemas.openxmlformats.org/officeDocument/2006/relationships/image" Target="../media/image9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emf"/><Relationship Id="rId2" Type="http://schemas.openxmlformats.org/officeDocument/2006/relationships/image" Target="../media/image10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3.emf"/><Relationship Id="rId2" Type="http://schemas.openxmlformats.org/officeDocument/2006/relationships/image" Target="../media/image114.emf"/><Relationship Id="rId3" Type="http://schemas.openxmlformats.org/officeDocument/2006/relationships/image" Target="../media/image11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4" Type="http://schemas.openxmlformats.org/officeDocument/2006/relationships/image" Target="../media/image121.emf"/><Relationship Id="rId5" Type="http://schemas.openxmlformats.org/officeDocument/2006/relationships/image" Target="../media/image122.emf"/><Relationship Id="rId6" Type="http://schemas.openxmlformats.org/officeDocument/2006/relationships/image" Target="../media/image123.emf"/><Relationship Id="rId7" Type="http://schemas.openxmlformats.org/officeDocument/2006/relationships/image" Target="../media/image124.emf"/><Relationship Id="rId1" Type="http://schemas.openxmlformats.org/officeDocument/2006/relationships/image" Target="../media/image118.emf"/><Relationship Id="rId2" Type="http://schemas.openxmlformats.org/officeDocument/2006/relationships/image" Target="../media/image11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emf"/><Relationship Id="rId4" Type="http://schemas.openxmlformats.org/officeDocument/2006/relationships/image" Target="../media/image128.emf"/><Relationship Id="rId1" Type="http://schemas.openxmlformats.org/officeDocument/2006/relationships/image" Target="../media/image125.emf"/><Relationship Id="rId2" Type="http://schemas.openxmlformats.org/officeDocument/2006/relationships/image" Target="../media/image12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emf"/><Relationship Id="rId4" Type="http://schemas.openxmlformats.org/officeDocument/2006/relationships/image" Target="../media/image132.emf"/><Relationship Id="rId5" Type="http://schemas.openxmlformats.org/officeDocument/2006/relationships/image" Target="../media/image133.emf"/><Relationship Id="rId6" Type="http://schemas.openxmlformats.org/officeDocument/2006/relationships/image" Target="../media/image134.emf"/><Relationship Id="rId1" Type="http://schemas.openxmlformats.org/officeDocument/2006/relationships/image" Target="../media/image129.emf"/><Relationship Id="rId2" Type="http://schemas.openxmlformats.org/officeDocument/2006/relationships/image" Target="../media/image130.emf"/></Relationships>
</file>

<file path=ppt/drawings/_rels/vmlDrawing2.vml.rels><?xml version="1.0" encoding="UTF-8" standalone="yes"?>
<Relationships xmlns="http://schemas.openxmlformats.org/package/2006/relationships"><Relationship Id="rId9" Type="http://schemas.openxmlformats.org/officeDocument/2006/relationships/image" Target="../media/image18.emf"/><Relationship Id="rId20" Type="http://schemas.openxmlformats.org/officeDocument/2006/relationships/image" Target="../media/image29.emf"/><Relationship Id="rId21" Type="http://schemas.openxmlformats.org/officeDocument/2006/relationships/image" Target="../media/image30.emf"/><Relationship Id="rId22" Type="http://schemas.openxmlformats.org/officeDocument/2006/relationships/image" Target="../media/image31.emf"/><Relationship Id="rId23" Type="http://schemas.openxmlformats.org/officeDocument/2006/relationships/image" Target="../media/image32.emf"/><Relationship Id="rId24" Type="http://schemas.openxmlformats.org/officeDocument/2006/relationships/image" Target="../media/image33.emf"/><Relationship Id="rId25" Type="http://schemas.openxmlformats.org/officeDocument/2006/relationships/image" Target="../media/image34.emf"/><Relationship Id="rId26" Type="http://schemas.openxmlformats.org/officeDocument/2006/relationships/image" Target="../media/image35.emf"/><Relationship Id="rId27" Type="http://schemas.openxmlformats.org/officeDocument/2006/relationships/image" Target="../media/image36.emf"/><Relationship Id="rId28" Type="http://schemas.openxmlformats.org/officeDocument/2006/relationships/image" Target="../media/image37.emf"/><Relationship Id="rId29" Type="http://schemas.openxmlformats.org/officeDocument/2006/relationships/image" Target="../media/image38.emf"/><Relationship Id="rId10" Type="http://schemas.openxmlformats.org/officeDocument/2006/relationships/image" Target="../media/image19.emf"/><Relationship Id="rId11" Type="http://schemas.openxmlformats.org/officeDocument/2006/relationships/image" Target="../media/image20.emf"/><Relationship Id="rId12" Type="http://schemas.openxmlformats.org/officeDocument/2006/relationships/image" Target="../media/image21.emf"/><Relationship Id="rId13" Type="http://schemas.openxmlformats.org/officeDocument/2006/relationships/image" Target="../media/image22.emf"/><Relationship Id="rId14" Type="http://schemas.openxmlformats.org/officeDocument/2006/relationships/image" Target="../media/image23.emf"/><Relationship Id="rId15" Type="http://schemas.openxmlformats.org/officeDocument/2006/relationships/image" Target="../media/image24.emf"/><Relationship Id="rId16" Type="http://schemas.openxmlformats.org/officeDocument/2006/relationships/image" Target="../media/image25.emf"/><Relationship Id="rId17" Type="http://schemas.openxmlformats.org/officeDocument/2006/relationships/image" Target="../media/image26.emf"/><Relationship Id="rId18" Type="http://schemas.openxmlformats.org/officeDocument/2006/relationships/image" Target="../media/image27.emf"/><Relationship Id="rId19" Type="http://schemas.openxmlformats.org/officeDocument/2006/relationships/image" Target="../media/image28.emf"/><Relationship Id="rId1" Type="http://schemas.openxmlformats.org/officeDocument/2006/relationships/image" Target="../media/image10.emf"/><Relationship Id="rId2" Type="http://schemas.openxmlformats.org/officeDocument/2006/relationships/image" Target="../media/image11.emf"/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16.emf"/><Relationship Id="rId8" Type="http://schemas.openxmlformats.org/officeDocument/2006/relationships/image" Target="../media/image17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5.emf"/><Relationship Id="rId2" Type="http://schemas.openxmlformats.org/officeDocument/2006/relationships/image" Target="../media/image136.emf"/><Relationship Id="rId3" Type="http://schemas.openxmlformats.org/officeDocument/2006/relationships/image" Target="../media/image1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emf"/><Relationship Id="rId4" Type="http://schemas.openxmlformats.org/officeDocument/2006/relationships/image" Target="../media/image141.emf"/><Relationship Id="rId1" Type="http://schemas.openxmlformats.org/officeDocument/2006/relationships/image" Target="../media/image138.emf"/><Relationship Id="rId2" Type="http://schemas.openxmlformats.org/officeDocument/2006/relationships/image" Target="../media/image1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3.emf"/><Relationship Id="rId2" Type="http://schemas.openxmlformats.org/officeDocument/2006/relationships/image" Target="../media/image14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emf"/><Relationship Id="rId2" Type="http://schemas.openxmlformats.org/officeDocument/2006/relationships/image" Target="../media/image15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Relationship Id="rId2" Type="http://schemas.openxmlformats.org/officeDocument/2006/relationships/image" Target="../media/image154.emf"/></Relationships>
</file>

<file path=ppt/drawings/_rels/vmlDrawing2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67.emf"/><Relationship Id="rId12" Type="http://schemas.openxmlformats.org/officeDocument/2006/relationships/image" Target="../media/image168.emf"/><Relationship Id="rId13" Type="http://schemas.openxmlformats.org/officeDocument/2006/relationships/image" Target="../media/image169.emf"/><Relationship Id="rId1" Type="http://schemas.openxmlformats.org/officeDocument/2006/relationships/image" Target="../media/image157.emf"/><Relationship Id="rId2" Type="http://schemas.openxmlformats.org/officeDocument/2006/relationships/image" Target="../media/image158.emf"/><Relationship Id="rId3" Type="http://schemas.openxmlformats.org/officeDocument/2006/relationships/image" Target="../media/image159.emf"/><Relationship Id="rId4" Type="http://schemas.openxmlformats.org/officeDocument/2006/relationships/image" Target="../media/image160.emf"/><Relationship Id="rId5" Type="http://schemas.openxmlformats.org/officeDocument/2006/relationships/image" Target="../media/image161.emf"/><Relationship Id="rId6" Type="http://schemas.openxmlformats.org/officeDocument/2006/relationships/image" Target="../media/image162.emf"/><Relationship Id="rId7" Type="http://schemas.openxmlformats.org/officeDocument/2006/relationships/image" Target="../media/image163.emf"/><Relationship Id="rId8" Type="http://schemas.openxmlformats.org/officeDocument/2006/relationships/image" Target="../media/image164.emf"/><Relationship Id="rId9" Type="http://schemas.openxmlformats.org/officeDocument/2006/relationships/image" Target="../media/image165.emf"/><Relationship Id="rId10" Type="http://schemas.openxmlformats.org/officeDocument/2006/relationships/image" Target="../media/image166.emf"/></Relationships>
</file>

<file path=ppt/drawings/_rels/vmlDrawing2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81.emf"/><Relationship Id="rId12" Type="http://schemas.openxmlformats.org/officeDocument/2006/relationships/image" Target="../media/image182.emf"/><Relationship Id="rId13" Type="http://schemas.openxmlformats.org/officeDocument/2006/relationships/image" Target="../media/image183.emf"/><Relationship Id="rId1" Type="http://schemas.openxmlformats.org/officeDocument/2006/relationships/image" Target="../media/image171.emf"/><Relationship Id="rId2" Type="http://schemas.openxmlformats.org/officeDocument/2006/relationships/image" Target="../media/image172.emf"/><Relationship Id="rId3" Type="http://schemas.openxmlformats.org/officeDocument/2006/relationships/image" Target="../media/image173.emf"/><Relationship Id="rId4" Type="http://schemas.openxmlformats.org/officeDocument/2006/relationships/image" Target="../media/image174.emf"/><Relationship Id="rId5" Type="http://schemas.openxmlformats.org/officeDocument/2006/relationships/image" Target="../media/image175.emf"/><Relationship Id="rId6" Type="http://schemas.openxmlformats.org/officeDocument/2006/relationships/image" Target="../media/image176.emf"/><Relationship Id="rId7" Type="http://schemas.openxmlformats.org/officeDocument/2006/relationships/image" Target="../media/image177.emf"/><Relationship Id="rId8" Type="http://schemas.openxmlformats.org/officeDocument/2006/relationships/image" Target="../media/image178.emf"/><Relationship Id="rId9" Type="http://schemas.openxmlformats.org/officeDocument/2006/relationships/image" Target="../media/image179.emf"/><Relationship Id="rId10" Type="http://schemas.openxmlformats.org/officeDocument/2006/relationships/image" Target="../media/image180.emf"/></Relationships>
</file>

<file path=ppt/drawings/_rels/vmlDrawing2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197.emf"/><Relationship Id="rId12" Type="http://schemas.openxmlformats.org/officeDocument/2006/relationships/image" Target="../media/image198.emf"/><Relationship Id="rId13" Type="http://schemas.openxmlformats.org/officeDocument/2006/relationships/image" Target="../media/image199.emf"/><Relationship Id="rId14" Type="http://schemas.openxmlformats.org/officeDocument/2006/relationships/image" Target="../media/image200.emf"/><Relationship Id="rId1" Type="http://schemas.openxmlformats.org/officeDocument/2006/relationships/image" Target="../media/image187.emf"/><Relationship Id="rId2" Type="http://schemas.openxmlformats.org/officeDocument/2006/relationships/image" Target="../media/image188.emf"/><Relationship Id="rId3" Type="http://schemas.openxmlformats.org/officeDocument/2006/relationships/image" Target="../media/image189.emf"/><Relationship Id="rId4" Type="http://schemas.openxmlformats.org/officeDocument/2006/relationships/image" Target="../media/image190.emf"/><Relationship Id="rId5" Type="http://schemas.openxmlformats.org/officeDocument/2006/relationships/image" Target="../media/image191.emf"/><Relationship Id="rId6" Type="http://schemas.openxmlformats.org/officeDocument/2006/relationships/image" Target="../media/image192.emf"/><Relationship Id="rId7" Type="http://schemas.openxmlformats.org/officeDocument/2006/relationships/image" Target="../media/image193.emf"/><Relationship Id="rId8" Type="http://schemas.openxmlformats.org/officeDocument/2006/relationships/image" Target="../media/image194.emf"/><Relationship Id="rId9" Type="http://schemas.openxmlformats.org/officeDocument/2006/relationships/image" Target="../media/image195.emf"/><Relationship Id="rId10" Type="http://schemas.openxmlformats.org/officeDocument/2006/relationships/image" Target="../media/image196.emf"/></Relationships>
</file>

<file path=ppt/drawings/_rels/vmlDrawing2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11.emf"/><Relationship Id="rId12" Type="http://schemas.openxmlformats.org/officeDocument/2006/relationships/image" Target="../media/image212.emf"/><Relationship Id="rId13" Type="http://schemas.openxmlformats.org/officeDocument/2006/relationships/image" Target="../media/image213.emf"/><Relationship Id="rId14" Type="http://schemas.openxmlformats.org/officeDocument/2006/relationships/image" Target="../media/image214.emf"/><Relationship Id="rId1" Type="http://schemas.openxmlformats.org/officeDocument/2006/relationships/image" Target="../media/image201.emf"/><Relationship Id="rId2" Type="http://schemas.openxmlformats.org/officeDocument/2006/relationships/image" Target="../media/image202.emf"/><Relationship Id="rId3" Type="http://schemas.openxmlformats.org/officeDocument/2006/relationships/image" Target="../media/image203.emf"/><Relationship Id="rId4" Type="http://schemas.openxmlformats.org/officeDocument/2006/relationships/image" Target="../media/image204.emf"/><Relationship Id="rId5" Type="http://schemas.openxmlformats.org/officeDocument/2006/relationships/image" Target="../media/image205.emf"/><Relationship Id="rId6" Type="http://schemas.openxmlformats.org/officeDocument/2006/relationships/image" Target="../media/image206.emf"/><Relationship Id="rId7" Type="http://schemas.openxmlformats.org/officeDocument/2006/relationships/image" Target="../media/image207.emf"/><Relationship Id="rId8" Type="http://schemas.openxmlformats.org/officeDocument/2006/relationships/image" Target="../media/image208.emf"/><Relationship Id="rId9" Type="http://schemas.openxmlformats.org/officeDocument/2006/relationships/image" Target="../media/image209.emf"/><Relationship Id="rId10" Type="http://schemas.openxmlformats.org/officeDocument/2006/relationships/image" Target="../media/image2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6.emf"/><Relationship Id="rId2" Type="http://schemas.openxmlformats.org/officeDocument/2006/relationships/image" Target="../media/image21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9.emf"/><Relationship Id="rId2" Type="http://schemas.openxmlformats.org/officeDocument/2006/relationships/image" Target="../media/image220.emf"/></Relationships>
</file>

<file path=ppt/drawings/_rels/vmlDrawing32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32.emf"/><Relationship Id="rId12" Type="http://schemas.openxmlformats.org/officeDocument/2006/relationships/image" Target="../media/image233.emf"/><Relationship Id="rId1" Type="http://schemas.openxmlformats.org/officeDocument/2006/relationships/image" Target="../media/image222.emf"/><Relationship Id="rId2" Type="http://schemas.openxmlformats.org/officeDocument/2006/relationships/image" Target="../media/image223.emf"/><Relationship Id="rId3" Type="http://schemas.openxmlformats.org/officeDocument/2006/relationships/image" Target="../media/image224.emf"/><Relationship Id="rId4" Type="http://schemas.openxmlformats.org/officeDocument/2006/relationships/image" Target="../media/image225.emf"/><Relationship Id="rId5" Type="http://schemas.openxmlformats.org/officeDocument/2006/relationships/image" Target="../media/image226.emf"/><Relationship Id="rId6" Type="http://schemas.openxmlformats.org/officeDocument/2006/relationships/image" Target="../media/image227.emf"/><Relationship Id="rId7" Type="http://schemas.openxmlformats.org/officeDocument/2006/relationships/image" Target="../media/image228.emf"/><Relationship Id="rId8" Type="http://schemas.openxmlformats.org/officeDocument/2006/relationships/image" Target="../media/image229.emf"/><Relationship Id="rId9" Type="http://schemas.openxmlformats.org/officeDocument/2006/relationships/image" Target="../media/image230.emf"/><Relationship Id="rId10" Type="http://schemas.openxmlformats.org/officeDocument/2006/relationships/image" Target="../media/image231.emf"/></Relationships>
</file>

<file path=ppt/drawings/_rels/vmlDrawing33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45.emf"/><Relationship Id="rId12" Type="http://schemas.openxmlformats.org/officeDocument/2006/relationships/image" Target="../media/image246.emf"/><Relationship Id="rId13" Type="http://schemas.openxmlformats.org/officeDocument/2006/relationships/image" Target="../media/image247.emf"/><Relationship Id="rId14" Type="http://schemas.openxmlformats.org/officeDocument/2006/relationships/image" Target="../media/image248.emf"/><Relationship Id="rId1" Type="http://schemas.openxmlformats.org/officeDocument/2006/relationships/image" Target="../media/image235.emf"/><Relationship Id="rId2" Type="http://schemas.openxmlformats.org/officeDocument/2006/relationships/image" Target="../media/image236.emf"/><Relationship Id="rId3" Type="http://schemas.openxmlformats.org/officeDocument/2006/relationships/image" Target="../media/image237.emf"/><Relationship Id="rId4" Type="http://schemas.openxmlformats.org/officeDocument/2006/relationships/image" Target="../media/image238.emf"/><Relationship Id="rId5" Type="http://schemas.openxmlformats.org/officeDocument/2006/relationships/image" Target="../media/image239.emf"/><Relationship Id="rId6" Type="http://schemas.openxmlformats.org/officeDocument/2006/relationships/image" Target="../media/image240.emf"/><Relationship Id="rId7" Type="http://schemas.openxmlformats.org/officeDocument/2006/relationships/image" Target="../media/image241.emf"/><Relationship Id="rId8" Type="http://schemas.openxmlformats.org/officeDocument/2006/relationships/image" Target="../media/image242.emf"/><Relationship Id="rId9" Type="http://schemas.openxmlformats.org/officeDocument/2006/relationships/image" Target="../media/image243.emf"/><Relationship Id="rId10" Type="http://schemas.openxmlformats.org/officeDocument/2006/relationships/image" Target="../media/image24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emf"/><Relationship Id="rId2" Type="http://schemas.openxmlformats.org/officeDocument/2006/relationships/image" Target="../media/image256.emf"/><Relationship Id="rId3" Type="http://schemas.openxmlformats.org/officeDocument/2006/relationships/image" Target="../media/image257.emf"/></Relationships>
</file>

<file path=ppt/drawings/_rels/vmlDrawing3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69.emf"/><Relationship Id="rId12" Type="http://schemas.openxmlformats.org/officeDocument/2006/relationships/image" Target="../media/image270.emf"/><Relationship Id="rId1" Type="http://schemas.openxmlformats.org/officeDocument/2006/relationships/image" Target="../media/image259.emf"/><Relationship Id="rId2" Type="http://schemas.openxmlformats.org/officeDocument/2006/relationships/image" Target="../media/image260.emf"/><Relationship Id="rId3" Type="http://schemas.openxmlformats.org/officeDocument/2006/relationships/image" Target="../media/image261.emf"/><Relationship Id="rId4" Type="http://schemas.openxmlformats.org/officeDocument/2006/relationships/image" Target="../media/image262.emf"/><Relationship Id="rId5" Type="http://schemas.openxmlformats.org/officeDocument/2006/relationships/image" Target="../media/image263.emf"/><Relationship Id="rId6" Type="http://schemas.openxmlformats.org/officeDocument/2006/relationships/image" Target="../media/image264.emf"/><Relationship Id="rId7" Type="http://schemas.openxmlformats.org/officeDocument/2006/relationships/image" Target="../media/image265.emf"/><Relationship Id="rId8" Type="http://schemas.openxmlformats.org/officeDocument/2006/relationships/image" Target="../media/image266.emf"/><Relationship Id="rId9" Type="http://schemas.openxmlformats.org/officeDocument/2006/relationships/image" Target="../media/image267.emf"/><Relationship Id="rId10" Type="http://schemas.openxmlformats.org/officeDocument/2006/relationships/image" Target="../media/image268.emf"/></Relationships>
</file>

<file path=ppt/drawings/_rels/vmlDrawing3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81.emf"/><Relationship Id="rId12" Type="http://schemas.openxmlformats.org/officeDocument/2006/relationships/image" Target="../media/image282.emf"/><Relationship Id="rId1" Type="http://schemas.openxmlformats.org/officeDocument/2006/relationships/image" Target="../media/image271.emf"/><Relationship Id="rId2" Type="http://schemas.openxmlformats.org/officeDocument/2006/relationships/image" Target="../media/image272.emf"/><Relationship Id="rId3" Type="http://schemas.openxmlformats.org/officeDocument/2006/relationships/image" Target="../media/image273.emf"/><Relationship Id="rId4" Type="http://schemas.openxmlformats.org/officeDocument/2006/relationships/image" Target="../media/image274.emf"/><Relationship Id="rId5" Type="http://schemas.openxmlformats.org/officeDocument/2006/relationships/image" Target="../media/image275.emf"/><Relationship Id="rId6" Type="http://schemas.openxmlformats.org/officeDocument/2006/relationships/image" Target="../media/image276.emf"/><Relationship Id="rId7" Type="http://schemas.openxmlformats.org/officeDocument/2006/relationships/image" Target="../media/image277.emf"/><Relationship Id="rId8" Type="http://schemas.openxmlformats.org/officeDocument/2006/relationships/image" Target="../media/image278.emf"/><Relationship Id="rId9" Type="http://schemas.openxmlformats.org/officeDocument/2006/relationships/image" Target="../media/image279.emf"/><Relationship Id="rId10" Type="http://schemas.openxmlformats.org/officeDocument/2006/relationships/image" Target="../media/image280.emf"/></Relationships>
</file>

<file path=ppt/drawings/_rels/vmlDrawing3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294.emf"/><Relationship Id="rId12" Type="http://schemas.openxmlformats.org/officeDocument/2006/relationships/image" Target="../media/image295.emf"/><Relationship Id="rId13" Type="http://schemas.openxmlformats.org/officeDocument/2006/relationships/image" Target="../media/image296.emf"/><Relationship Id="rId1" Type="http://schemas.openxmlformats.org/officeDocument/2006/relationships/image" Target="../media/image284.emf"/><Relationship Id="rId2" Type="http://schemas.openxmlformats.org/officeDocument/2006/relationships/image" Target="../media/image285.emf"/><Relationship Id="rId3" Type="http://schemas.openxmlformats.org/officeDocument/2006/relationships/image" Target="../media/image286.emf"/><Relationship Id="rId4" Type="http://schemas.openxmlformats.org/officeDocument/2006/relationships/image" Target="../media/image287.emf"/><Relationship Id="rId5" Type="http://schemas.openxmlformats.org/officeDocument/2006/relationships/image" Target="../media/image288.emf"/><Relationship Id="rId6" Type="http://schemas.openxmlformats.org/officeDocument/2006/relationships/image" Target="../media/image289.emf"/><Relationship Id="rId7" Type="http://schemas.openxmlformats.org/officeDocument/2006/relationships/image" Target="../media/image290.emf"/><Relationship Id="rId8" Type="http://schemas.openxmlformats.org/officeDocument/2006/relationships/image" Target="../media/image291.emf"/><Relationship Id="rId9" Type="http://schemas.openxmlformats.org/officeDocument/2006/relationships/image" Target="../media/image292.emf"/><Relationship Id="rId10" Type="http://schemas.openxmlformats.org/officeDocument/2006/relationships/image" Target="../media/image293.emf"/></Relationships>
</file>

<file path=ppt/drawings/_rels/vmlDrawing39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07.emf"/><Relationship Id="rId12" Type="http://schemas.openxmlformats.org/officeDocument/2006/relationships/image" Target="../media/image308.emf"/><Relationship Id="rId13" Type="http://schemas.openxmlformats.org/officeDocument/2006/relationships/image" Target="../media/image309.emf"/><Relationship Id="rId14" Type="http://schemas.openxmlformats.org/officeDocument/2006/relationships/image" Target="../media/image310.emf"/><Relationship Id="rId1" Type="http://schemas.openxmlformats.org/officeDocument/2006/relationships/image" Target="../media/image297.emf"/><Relationship Id="rId2" Type="http://schemas.openxmlformats.org/officeDocument/2006/relationships/image" Target="../media/image298.emf"/><Relationship Id="rId3" Type="http://schemas.openxmlformats.org/officeDocument/2006/relationships/image" Target="../media/image299.emf"/><Relationship Id="rId4" Type="http://schemas.openxmlformats.org/officeDocument/2006/relationships/image" Target="../media/image300.emf"/><Relationship Id="rId5" Type="http://schemas.openxmlformats.org/officeDocument/2006/relationships/image" Target="../media/image301.emf"/><Relationship Id="rId6" Type="http://schemas.openxmlformats.org/officeDocument/2006/relationships/image" Target="../media/image302.emf"/><Relationship Id="rId7" Type="http://schemas.openxmlformats.org/officeDocument/2006/relationships/image" Target="../media/image303.emf"/><Relationship Id="rId8" Type="http://schemas.openxmlformats.org/officeDocument/2006/relationships/image" Target="../media/image304.emf"/><Relationship Id="rId9" Type="http://schemas.openxmlformats.org/officeDocument/2006/relationships/image" Target="../media/image305.emf"/><Relationship Id="rId10" Type="http://schemas.openxmlformats.org/officeDocument/2006/relationships/image" Target="../media/image30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7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emf"/><Relationship Id="rId12" Type="http://schemas.openxmlformats.org/officeDocument/2006/relationships/image" Target="../media/image81.emf"/><Relationship Id="rId13" Type="http://schemas.openxmlformats.org/officeDocument/2006/relationships/image" Target="../media/image82.emf"/><Relationship Id="rId14" Type="http://schemas.openxmlformats.org/officeDocument/2006/relationships/image" Target="../media/image83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79.emf"/></Relationships>
</file>

<file path=ppt/drawings/_rels/vmlDrawing8.vml.rels><?xml version="1.0" encoding="UTF-8" standalone="yes"?>
<Relationships xmlns="http://schemas.openxmlformats.org/package/2006/relationships"><Relationship Id="rId11" Type="http://schemas.openxmlformats.org/officeDocument/2006/relationships/image" Target="../media/image80.emf"/><Relationship Id="rId12" Type="http://schemas.openxmlformats.org/officeDocument/2006/relationships/image" Target="../media/image81.emf"/><Relationship Id="rId13" Type="http://schemas.openxmlformats.org/officeDocument/2006/relationships/image" Target="../media/image82.emf"/><Relationship Id="rId14" Type="http://schemas.openxmlformats.org/officeDocument/2006/relationships/image" Target="../media/image83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5" Type="http://schemas.openxmlformats.org/officeDocument/2006/relationships/image" Target="../media/image74.emf"/><Relationship Id="rId6" Type="http://schemas.openxmlformats.org/officeDocument/2006/relationships/image" Target="../media/image75.emf"/><Relationship Id="rId7" Type="http://schemas.openxmlformats.org/officeDocument/2006/relationships/image" Target="../media/image76.emf"/><Relationship Id="rId8" Type="http://schemas.openxmlformats.org/officeDocument/2006/relationships/image" Target="../media/image77.emf"/><Relationship Id="rId9" Type="http://schemas.openxmlformats.org/officeDocument/2006/relationships/image" Target="../media/image78.emf"/><Relationship Id="rId10" Type="http://schemas.openxmlformats.org/officeDocument/2006/relationships/image" Target="../media/image8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Relationship Id="rId2" Type="http://schemas.openxmlformats.org/officeDocument/2006/relationships/image" Target="../media/image8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DCDF0451-BA6C-8747-AC36-A8DB10277A5A}" type="datetime1">
              <a:rPr lang="en-US"/>
              <a:pPr>
                <a:defRPr/>
              </a:pPr>
              <a:t>4/5/13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417BD916-7BA3-FE44-A8F0-50FDDD360E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00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6D53CDA3-1C0D-2F4C-86AF-31715F5334B8}" type="datetime1">
              <a:rPr lang="en-US"/>
              <a:pPr>
                <a:defRPr/>
              </a:pPr>
              <a:t>4/5/13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fld id="{5219DB26-69A5-1D45-901E-BF1E9A19E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49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19DB26-69A5-1D45-901E-BF1E9A19E7E7}" type="slidenum">
              <a:rPr lang="en-US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219DB26-69A5-1D45-901E-BF1E9A19E7E7}" type="slidenum">
              <a:rPr lang="en-US"/>
              <a:pPr>
                <a:defRPr/>
              </a:pPr>
              <a:t>65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8116-047F-AC4E-B344-C542D0F1BBA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768A-D062-2747-A940-452820C6AD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78116-047F-AC4E-B344-C542D0F1BBAC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2768A-D062-2747-A940-452820C6AD8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4267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267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8600"/>
            <a:ext cx="6781800" cy="736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04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       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2050"/>
            <a:ext cx="82296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AC2FB2-EBEF-9548-89DE-B4EE463A32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6563DD-3F76-6641-A695-F9D3DA913A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rgbClr val="00009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4788"/>
            <a:ext cx="8229600" cy="8048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       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62050"/>
            <a:ext cx="82296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5AC2FB2-EBEF-9548-89DE-B4EE463A3241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4/5/13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6563DD-3F76-6641-A695-F9D3DA913A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5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0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0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3200" kern="1200">
          <a:solidFill>
            <a:srgbClr val="00009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8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•"/>
        <a:defRPr sz="24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–"/>
        <a:defRPr sz="20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65" charset="0"/>
        <a:buChar char="»"/>
        <a:defRPr sz="2000" kern="1200">
          <a:solidFill>
            <a:srgbClr val="00009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3.bin"/><Relationship Id="rId12" Type="http://schemas.openxmlformats.org/officeDocument/2006/relationships/image" Target="../media/image43.emf"/><Relationship Id="rId13" Type="http://schemas.openxmlformats.org/officeDocument/2006/relationships/oleObject" Target="../embeddings/oleObject34.bin"/><Relationship Id="rId14" Type="http://schemas.openxmlformats.org/officeDocument/2006/relationships/image" Target="../media/image44.emf"/><Relationship Id="rId15" Type="http://schemas.openxmlformats.org/officeDocument/2006/relationships/image" Target="../media/image55.png"/><Relationship Id="rId16" Type="http://schemas.openxmlformats.org/officeDocument/2006/relationships/oleObject" Target="../embeddings/oleObject35.bin"/><Relationship Id="rId17" Type="http://schemas.openxmlformats.org/officeDocument/2006/relationships/image" Target="../media/image45.emf"/><Relationship Id="rId18" Type="http://schemas.openxmlformats.org/officeDocument/2006/relationships/oleObject" Target="../embeddings/oleObject36.bin"/><Relationship Id="rId19" Type="http://schemas.openxmlformats.org/officeDocument/2006/relationships/image" Target="../media/image4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5" Type="http://schemas.openxmlformats.org/officeDocument/2006/relationships/image" Target="../media/image49.emf"/><Relationship Id="rId6" Type="http://schemas.openxmlformats.org/officeDocument/2006/relationships/image" Target="../media/image50.emf"/><Relationship Id="rId7" Type="http://schemas.openxmlformats.org/officeDocument/2006/relationships/image" Target="../media/image51.emf"/><Relationship Id="rId8" Type="http://schemas.openxmlformats.org/officeDocument/2006/relationships/image" Target="../media/image52.emf"/><Relationship Id="rId9" Type="http://schemas.openxmlformats.org/officeDocument/2006/relationships/image" Target="../media/image53.emf"/><Relationship Id="rId10" Type="http://schemas.openxmlformats.org/officeDocument/2006/relationships/image" Target="../media/image54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oleObject" Target="../embeddings/oleObject37.bin"/><Relationship Id="rId15" Type="http://schemas.openxmlformats.org/officeDocument/2006/relationships/image" Target="../media/image5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9" Type="http://schemas.openxmlformats.org/officeDocument/2006/relationships/image" Target="../media/image63.emf"/><Relationship Id="rId10" Type="http://schemas.openxmlformats.org/officeDocument/2006/relationships/image" Target="../media/image6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oleObject" Target="../embeddings/oleObject38.bin"/><Relationship Id="rId5" Type="http://schemas.openxmlformats.org/officeDocument/2006/relationships/image" Target="../media/image6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emf"/><Relationship Id="rId20" Type="http://schemas.openxmlformats.org/officeDocument/2006/relationships/oleObject" Target="../embeddings/oleObject47.bin"/><Relationship Id="rId21" Type="http://schemas.openxmlformats.org/officeDocument/2006/relationships/image" Target="../media/image78.emf"/><Relationship Id="rId22" Type="http://schemas.openxmlformats.org/officeDocument/2006/relationships/oleObject" Target="../embeddings/oleObject48.bin"/><Relationship Id="rId23" Type="http://schemas.openxmlformats.org/officeDocument/2006/relationships/image" Target="../media/image79.emf"/><Relationship Id="rId24" Type="http://schemas.openxmlformats.org/officeDocument/2006/relationships/oleObject" Target="../embeddings/oleObject49.bin"/><Relationship Id="rId25" Type="http://schemas.openxmlformats.org/officeDocument/2006/relationships/image" Target="../media/image80.emf"/><Relationship Id="rId26" Type="http://schemas.openxmlformats.org/officeDocument/2006/relationships/oleObject" Target="../embeddings/oleObject50.bin"/><Relationship Id="rId27" Type="http://schemas.openxmlformats.org/officeDocument/2006/relationships/image" Target="../media/image81.emf"/><Relationship Id="rId28" Type="http://schemas.openxmlformats.org/officeDocument/2006/relationships/oleObject" Target="../embeddings/oleObject51.bin"/><Relationship Id="rId29" Type="http://schemas.openxmlformats.org/officeDocument/2006/relationships/image" Target="../media/image82.emf"/><Relationship Id="rId30" Type="http://schemas.openxmlformats.org/officeDocument/2006/relationships/oleObject" Target="../embeddings/oleObject52.bin"/><Relationship Id="rId31" Type="http://schemas.openxmlformats.org/officeDocument/2006/relationships/image" Target="../media/image83.emf"/><Relationship Id="rId10" Type="http://schemas.openxmlformats.org/officeDocument/2006/relationships/oleObject" Target="../embeddings/oleObject42.bin"/><Relationship Id="rId11" Type="http://schemas.openxmlformats.org/officeDocument/2006/relationships/image" Target="../media/image73.emf"/><Relationship Id="rId12" Type="http://schemas.openxmlformats.org/officeDocument/2006/relationships/oleObject" Target="../embeddings/oleObject43.bin"/><Relationship Id="rId13" Type="http://schemas.openxmlformats.org/officeDocument/2006/relationships/image" Target="../media/image74.emf"/><Relationship Id="rId14" Type="http://schemas.openxmlformats.org/officeDocument/2006/relationships/oleObject" Target="../embeddings/oleObject44.bin"/><Relationship Id="rId15" Type="http://schemas.openxmlformats.org/officeDocument/2006/relationships/image" Target="../media/image75.emf"/><Relationship Id="rId16" Type="http://schemas.openxmlformats.org/officeDocument/2006/relationships/oleObject" Target="../embeddings/oleObject45.bin"/><Relationship Id="rId17" Type="http://schemas.openxmlformats.org/officeDocument/2006/relationships/image" Target="../media/image76.emf"/><Relationship Id="rId18" Type="http://schemas.openxmlformats.org/officeDocument/2006/relationships/oleObject" Target="../embeddings/oleObject46.bin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4.png"/><Relationship Id="rId4" Type="http://schemas.openxmlformats.org/officeDocument/2006/relationships/oleObject" Target="../embeddings/oleObject39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40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41.bin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image" Target="../media/image72.emf"/><Relationship Id="rId20" Type="http://schemas.openxmlformats.org/officeDocument/2006/relationships/oleObject" Target="../embeddings/oleObject61.bin"/><Relationship Id="rId21" Type="http://schemas.openxmlformats.org/officeDocument/2006/relationships/image" Target="../media/image78.emf"/><Relationship Id="rId22" Type="http://schemas.openxmlformats.org/officeDocument/2006/relationships/oleObject" Target="../embeddings/oleObject62.bin"/><Relationship Id="rId23" Type="http://schemas.openxmlformats.org/officeDocument/2006/relationships/image" Target="../media/image85.emf"/><Relationship Id="rId24" Type="http://schemas.openxmlformats.org/officeDocument/2006/relationships/oleObject" Target="../embeddings/oleObject63.bin"/><Relationship Id="rId25" Type="http://schemas.openxmlformats.org/officeDocument/2006/relationships/image" Target="../media/image80.emf"/><Relationship Id="rId26" Type="http://schemas.openxmlformats.org/officeDocument/2006/relationships/oleObject" Target="../embeddings/oleObject64.bin"/><Relationship Id="rId27" Type="http://schemas.openxmlformats.org/officeDocument/2006/relationships/image" Target="../media/image81.emf"/><Relationship Id="rId28" Type="http://schemas.openxmlformats.org/officeDocument/2006/relationships/oleObject" Target="../embeddings/oleObject65.bin"/><Relationship Id="rId29" Type="http://schemas.openxmlformats.org/officeDocument/2006/relationships/image" Target="../media/image82.emf"/><Relationship Id="rId30" Type="http://schemas.openxmlformats.org/officeDocument/2006/relationships/oleObject" Target="../embeddings/oleObject66.bin"/><Relationship Id="rId31" Type="http://schemas.openxmlformats.org/officeDocument/2006/relationships/image" Target="../media/image83.emf"/><Relationship Id="rId10" Type="http://schemas.openxmlformats.org/officeDocument/2006/relationships/oleObject" Target="../embeddings/oleObject56.bin"/><Relationship Id="rId11" Type="http://schemas.openxmlformats.org/officeDocument/2006/relationships/image" Target="../media/image73.emf"/><Relationship Id="rId12" Type="http://schemas.openxmlformats.org/officeDocument/2006/relationships/oleObject" Target="../embeddings/oleObject57.bin"/><Relationship Id="rId13" Type="http://schemas.openxmlformats.org/officeDocument/2006/relationships/image" Target="../media/image74.emf"/><Relationship Id="rId14" Type="http://schemas.openxmlformats.org/officeDocument/2006/relationships/oleObject" Target="../embeddings/oleObject58.bin"/><Relationship Id="rId15" Type="http://schemas.openxmlformats.org/officeDocument/2006/relationships/image" Target="../media/image75.emf"/><Relationship Id="rId16" Type="http://schemas.openxmlformats.org/officeDocument/2006/relationships/oleObject" Target="../embeddings/oleObject59.bin"/><Relationship Id="rId17" Type="http://schemas.openxmlformats.org/officeDocument/2006/relationships/image" Target="../media/image76.emf"/><Relationship Id="rId18" Type="http://schemas.openxmlformats.org/officeDocument/2006/relationships/oleObject" Target="../embeddings/oleObject60.bin"/><Relationship Id="rId19" Type="http://schemas.openxmlformats.org/officeDocument/2006/relationships/image" Target="../media/image7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6.png"/><Relationship Id="rId4" Type="http://schemas.openxmlformats.org/officeDocument/2006/relationships/oleObject" Target="../embeddings/oleObject53.bin"/><Relationship Id="rId5" Type="http://schemas.openxmlformats.org/officeDocument/2006/relationships/image" Target="../media/image70.emf"/><Relationship Id="rId6" Type="http://schemas.openxmlformats.org/officeDocument/2006/relationships/oleObject" Target="../embeddings/oleObject54.bin"/><Relationship Id="rId7" Type="http://schemas.openxmlformats.org/officeDocument/2006/relationships/image" Target="../media/image71.emf"/><Relationship Id="rId8" Type="http://schemas.openxmlformats.org/officeDocument/2006/relationships/oleObject" Target="../embeddings/oleObject5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89.png"/><Relationship Id="rId5" Type="http://schemas.openxmlformats.org/officeDocument/2006/relationships/oleObject" Target="../embeddings/oleObject67.bin"/><Relationship Id="rId6" Type="http://schemas.openxmlformats.org/officeDocument/2006/relationships/image" Target="../media/image87.emf"/><Relationship Id="rId7" Type="http://schemas.openxmlformats.org/officeDocument/2006/relationships/oleObject" Target="../embeddings/oleObject68.bin"/><Relationship Id="rId8" Type="http://schemas.openxmlformats.org/officeDocument/2006/relationships/image" Target="../media/image88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oleObject" Target="../embeddings/oleObject69.bin"/><Relationship Id="rId5" Type="http://schemas.openxmlformats.org/officeDocument/2006/relationships/image" Target="../media/image90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9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oleObject" Target="../embeddings/oleObject71.bin"/><Relationship Id="rId5" Type="http://schemas.openxmlformats.org/officeDocument/2006/relationships/image" Target="../media/image93.emf"/><Relationship Id="rId6" Type="http://schemas.openxmlformats.org/officeDocument/2006/relationships/oleObject" Target="../embeddings/oleObject72.bin"/><Relationship Id="rId7" Type="http://schemas.openxmlformats.org/officeDocument/2006/relationships/image" Target="../media/image94.emf"/><Relationship Id="rId8" Type="http://schemas.openxmlformats.org/officeDocument/2006/relationships/oleObject" Target="../embeddings/oleObject73.bin"/><Relationship Id="rId9" Type="http://schemas.openxmlformats.org/officeDocument/2006/relationships/image" Target="../media/image95.emf"/><Relationship Id="rId10" Type="http://schemas.openxmlformats.org/officeDocument/2006/relationships/oleObject" Target="../embeddings/oleObject74.bin"/><Relationship Id="rId11" Type="http://schemas.openxmlformats.org/officeDocument/2006/relationships/image" Target="../media/image96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4" Type="http://schemas.openxmlformats.org/officeDocument/2006/relationships/oleObject" Target="../embeddings/oleObject76.bin"/><Relationship Id="rId5" Type="http://schemas.openxmlformats.org/officeDocument/2006/relationships/image" Target="../media/image100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4" Type="http://schemas.openxmlformats.org/officeDocument/2006/relationships/image" Target="../media/image103.emf"/><Relationship Id="rId5" Type="http://schemas.openxmlformats.org/officeDocument/2006/relationships/image" Target="../media/image10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4" Type="http://schemas.openxmlformats.org/officeDocument/2006/relationships/oleObject" Target="../embeddings/oleObject78.bin"/><Relationship Id="rId5" Type="http://schemas.openxmlformats.org/officeDocument/2006/relationships/image" Target="../media/image105.emf"/><Relationship Id="rId6" Type="http://schemas.openxmlformats.org/officeDocument/2006/relationships/oleObject" Target="../embeddings/oleObject79.bin"/><Relationship Id="rId7" Type="http://schemas.openxmlformats.org/officeDocument/2006/relationships/image" Target="../media/image106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rxiv.org/abs/1105.2838" TargetMode="External"/><Relationship Id="rId3" Type="http://schemas.openxmlformats.org/officeDocument/2006/relationships/image" Target="../media/image10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4" Type="http://schemas.openxmlformats.org/officeDocument/2006/relationships/image" Target="../media/image111.png"/><Relationship Id="rId5" Type="http://schemas.openxmlformats.org/officeDocument/2006/relationships/image" Target="../media/image112.emf"/><Relationship Id="rId6" Type="http://schemas.openxmlformats.org/officeDocument/2006/relationships/hyperlink" Target="http://cdsweb.cern.ch/record/1445580" TargetMode="External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emf"/><Relationship Id="rId4" Type="http://schemas.openxmlformats.org/officeDocument/2006/relationships/image" Target="../media/image117.png"/><Relationship Id="rId5" Type="http://schemas.openxmlformats.org/officeDocument/2006/relationships/oleObject" Target="../embeddings/oleObject80.bin"/><Relationship Id="rId6" Type="http://schemas.openxmlformats.org/officeDocument/2006/relationships/image" Target="../media/image113.emf"/><Relationship Id="rId7" Type="http://schemas.openxmlformats.org/officeDocument/2006/relationships/oleObject" Target="../embeddings/oleObject81.bin"/><Relationship Id="rId8" Type="http://schemas.openxmlformats.org/officeDocument/2006/relationships/image" Target="../media/image114.emf"/><Relationship Id="rId9" Type="http://schemas.openxmlformats.org/officeDocument/2006/relationships/oleObject" Target="../embeddings/oleObject82.bin"/><Relationship Id="rId10" Type="http://schemas.openxmlformats.org/officeDocument/2006/relationships/image" Target="../media/image115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emf"/></Relationships>
</file>

<file path=ppt/slides/_rels/slide3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1.emf"/><Relationship Id="rId12" Type="http://schemas.openxmlformats.org/officeDocument/2006/relationships/oleObject" Target="../embeddings/oleObject87.bin"/><Relationship Id="rId13" Type="http://schemas.openxmlformats.org/officeDocument/2006/relationships/image" Target="../media/image122.emf"/><Relationship Id="rId14" Type="http://schemas.openxmlformats.org/officeDocument/2006/relationships/oleObject" Target="../embeddings/oleObject88.bin"/><Relationship Id="rId15" Type="http://schemas.openxmlformats.org/officeDocument/2006/relationships/image" Target="../media/image123.emf"/><Relationship Id="rId16" Type="http://schemas.openxmlformats.org/officeDocument/2006/relationships/oleObject" Target="../embeddings/oleObject89.bin"/><Relationship Id="rId17" Type="http://schemas.openxmlformats.org/officeDocument/2006/relationships/image" Target="../media/image124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2.emf"/><Relationship Id="rId4" Type="http://schemas.openxmlformats.org/officeDocument/2006/relationships/oleObject" Target="../embeddings/oleObject83.bin"/><Relationship Id="rId5" Type="http://schemas.openxmlformats.org/officeDocument/2006/relationships/image" Target="../media/image118.emf"/><Relationship Id="rId6" Type="http://schemas.openxmlformats.org/officeDocument/2006/relationships/oleObject" Target="../embeddings/oleObject84.bin"/><Relationship Id="rId7" Type="http://schemas.openxmlformats.org/officeDocument/2006/relationships/image" Target="../media/image119.emf"/><Relationship Id="rId8" Type="http://schemas.openxmlformats.org/officeDocument/2006/relationships/oleObject" Target="../embeddings/oleObject85.bin"/><Relationship Id="rId9" Type="http://schemas.openxmlformats.org/officeDocument/2006/relationships/image" Target="../media/image120.emf"/><Relationship Id="rId10" Type="http://schemas.openxmlformats.org/officeDocument/2006/relationships/oleObject" Target="../embeddings/oleObject8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oleObject" Target="../embeddings/oleObject90.bin"/><Relationship Id="rId5" Type="http://schemas.openxmlformats.org/officeDocument/2006/relationships/image" Target="../media/image125.emf"/><Relationship Id="rId6" Type="http://schemas.openxmlformats.org/officeDocument/2006/relationships/oleObject" Target="../embeddings/oleObject91.bin"/><Relationship Id="rId7" Type="http://schemas.openxmlformats.org/officeDocument/2006/relationships/image" Target="../media/image126.emf"/><Relationship Id="rId8" Type="http://schemas.openxmlformats.org/officeDocument/2006/relationships/oleObject" Target="../embeddings/oleObject92.bin"/><Relationship Id="rId9" Type="http://schemas.openxmlformats.org/officeDocument/2006/relationships/image" Target="../media/image127.emf"/><Relationship Id="rId10" Type="http://schemas.openxmlformats.org/officeDocument/2006/relationships/oleObject" Target="../embeddings/oleObject93.bin"/><Relationship Id="rId11" Type="http://schemas.openxmlformats.org/officeDocument/2006/relationships/image" Target="../media/image128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2.emf"/><Relationship Id="rId12" Type="http://schemas.openxmlformats.org/officeDocument/2006/relationships/oleObject" Target="../embeddings/oleObject98.bin"/><Relationship Id="rId13" Type="http://schemas.openxmlformats.org/officeDocument/2006/relationships/image" Target="../media/image133.emf"/><Relationship Id="rId14" Type="http://schemas.openxmlformats.org/officeDocument/2006/relationships/oleObject" Target="../embeddings/oleObject99.bin"/><Relationship Id="rId15" Type="http://schemas.openxmlformats.org/officeDocument/2006/relationships/image" Target="../media/image134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92.emf"/><Relationship Id="rId4" Type="http://schemas.openxmlformats.org/officeDocument/2006/relationships/oleObject" Target="../embeddings/oleObject94.bin"/><Relationship Id="rId5" Type="http://schemas.openxmlformats.org/officeDocument/2006/relationships/image" Target="../media/image129.emf"/><Relationship Id="rId6" Type="http://schemas.openxmlformats.org/officeDocument/2006/relationships/oleObject" Target="../embeddings/oleObject95.bin"/><Relationship Id="rId7" Type="http://schemas.openxmlformats.org/officeDocument/2006/relationships/image" Target="../media/image130.emf"/><Relationship Id="rId8" Type="http://schemas.openxmlformats.org/officeDocument/2006/relationships/oleObject" Target="../embeddings/oleObject96.bin"/><Relationship Id="rId9" Type="http://schemas.openxmlformats.org/officeDocument/2006/relationships/image" Target="../media/image131.emf"/><Relationship Id="rId10" Type="http://schemas.openxmlformats.org/officeDocument/2006/relationships/oleObject" Target="../embeddings/oleObject97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4" Type="http://schemas.openxmlformats.org/officeDocument/2006/relationships/oleObject" Target="../embeddings/oleObject100.bin"/><Relationship Id="rId5" Type="http://schemas.openxmlformats.org/officeDocument/2006/relationships/image" Target="../media/image135.emf"/><Relationship Id="rId6" Type="http://schemas.openxmlformats.org/officeDocument/2006/relationships/oleObject" Target="../embeddings/oleObject101.bin"/><Relationship Id="rId7" Type="http://schemas.openxmlformats.org/officeDocument/2006/relationships/image" Target="../media/image136.emf"/><Relationship Id="rId8" Type="http://schemas.openxmlformats.org/officeDocument/2006/relationships/oleObject" Target="../embeddings/oleObject102.bin"/><Relationship Id="rId9" Type="http://schemas.openxmlformats.org/officeDocument/2006/relationships/image" Target="../media/image13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4" Type="http://schemas.openxmlformats.org/officeDocument/2006/relationships/oleObject" Target="../embeddings/oleObject103.bin"/><Relationship Id="rId5" Type="http://schemas.openxmlformats.org/officeDocument/2006/relationships/image" Target="../media/image138.emf"/><Relationship Id="rId6" Type="http://schemas.openxmlformats.org/officeDocument/2006/relationships/oleObject" Target="../embeddings/oleObject104.bin"/><Relationship Id="rId7" Type="http://schemas.openxmlformats.org/officeDocument/2006/relationships/image" Target="../media/image139.emf"/><Relationship Id="rId8" Type="http://schemas.openxmlformats.org/officeDocument/2006/relationships/oleObject" Target="../embeddings/oleObject105.bin"/><Relationship Id="rId9" Type="http://schemas.openxmlformats.org/officeDocument/2006/relationships/image" Target="../media/image140.emf"/><Relationship Id="rId10" Type="http://schemas.openxmlformats.org/officeDocument/2006/relationships/oleObject" Target="../embeddings/oleObject106.bin"/><Relationship Id="rId11" Type="http://schemas.openxmlformats.org/officeDocument/2006/relationships/image" Target="../media/image14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4" Type="http://schemas.openxmlformats.org/officeDocument/2006/relationships/oleObject" Target="../embeddings/oleObject107.bin"/><Relationship Id="rId5" Type="http://schemas.openxmlformats.org/officeDocument/2006/relationships/image" Target="../media/image143.emf"/><Relationship Id="rId6" Type="http://schemas.openxmlformats.org/officeDocument/2006/relationships/oleObject" Target="../embeddings/oleObject108.bin"/><Relationship Id="rId7" Type="http://schemas.openxmlformats.org/officeDocument/2006/relationships/image" Target="../media/image144.emf"/><Relationship Id="rId8" Type="http://schemas.openxmlformats.org/officeDocument/2006/relationships/image" Target="../media/image146.png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4" Type="http://schemas.openxmlformats.org/officeDocument/2006/relationships/image" Target="../media/image147.emf"/><Relationship Id="rId5" Type="http://schemas.openxmlformats.org/officeDocument/2006/relationships/hyperlink" Target="file://localhost/ATLAS,%20%20http/::atlas.web.cern.ch:Atlas:GROUPS:PHYSICS:CONFNOTES:ATLAS-CONF-2012-104:%20%20ATLAS,%20%20http/::atlas.web.cern.ch:Atlas:GROUPS:PHYSICS:CONFNOTES:ATLAS-CONF-2012-104:" TargetMode="External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4" Type="http://schemas.openxmlformats.org/officeDocument/2006/relationships/oleObject" Target="../embeddings/oleObject110.bin"/><Relationship Id="rId5" Type="http://schemas.openxmlformats.org/officeDocument/2006/relationships/image" Target="../media/image150.emf"/><Relationship Id="rId6" Type="http://schemas.openxmlformats.org/officeDocument/2006/relationships/oleObject" Target="../embeddings/oleObject111.bin"/><Relationship Id="rId7" Type="http://schemas.openxmlformats.org/officeDocument/2006/relationships/image" Target="../media/image151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4" Type="http://schemas.openxmlformats.org/officeDocument/2006/relationships/oleObject" Target="../embeddings/oleObject112.bin"/><Relationship Id="rId5" Type="http://schemas.openxmlformats.org/officeDocument/2006/relationships/image" Target="../media/image153.emf"/><Relationship Id="rId6" Type="http://schemas.openxmlformats.org/officeDocument/2006/relationships/oleObject" Target="../embeddings/oleObject113.bin"/><Relationship Id="rId7" Type="http://schemas.openxmlformats.org/officeDocument/2006/relationships/image" Target="../media/image154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6.png"/></Relationships>
</file>

<file path=ppt/slides/_rels/slide49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9.emf"/><Relationship Id="rId20" Type="http://schemas.openxmlformats.org/officeDocument/2006/relationships/oleObject" Target="../embeddings/oleObject122.bin"/><Relationship Id="rId21" Type="http://schemas.openxmlformats.org/officeDocument/2006/relationships/image" Target="../media/image165.emf"/><Relationship Id="rId22" Type="http://schemas.openxmlformats.org/officeDocument/2006/relationships/oleObject" Target="../embeddings/oleObject123.bin"/><Relationship Id="rId23" Type="http://schemas.openxmlformats.org/officeDocument/2006/relationships/image" Target="../media/image166.emf"/><Relationship Id="rId24" Type="http://schemas.openxmlformats.org/officeDocument/2006/relationships/oleObject" Target="../embeddings/oleObject124.bin"/><Relationship Id="rId25" Type="http://schemas.openxmlformats.org/officeDocument/2006/relationships/image" Target="../media/image167.emf"/><Relationship Id="rId26" Type="http://schemas.openxmlformats.org/officeDocument/2006/relationships/oleObject" Target="../embeddings/oleObject125.bin"/><Relationship Id="rId27" Type="http://schemas.openxmlformats.org/officeDocument/2006/relationships/image" Target="../media/image168.emf"/><Relationship Id="rId28" Type="http://schemas.openxmlformats.org/officeDocument/2006/relationships/oleObject" Target="../embeddings/oleObject126.bin"/><Relationship Id="rId29" Type="http://schemas.openxmlformats.org/officeDocument/2006/relationships/image" Target="../media/image169.emf"/><Relationship Id="rId10" Type="http://schemas.openxmlformats.org/officeDocument/2006/relationships/oleObject" Target="../embeddings/oleObject117.bin"/><Relationship Id="rId11" Type="http://schemas.openxmlformats.org/officeDocument/2006/relationships/image" Target="../media/image160.emf"/><Relationship Id="rId12" Type="http://schemas.openxmlformats.org/officeDocument/2006/relationships/oleObject" Target="../embeddings/oleObject118.bin"/><Relationship Id="rId13" Type="http://schemas.openxmlformats.org/officeDocument/2006/relationships/image" Target="../media/image161.emf"/><Relationship Id="rId14" Type="http://schemas.openxmlformats.org/officeDocument/2006/relationships/oleObject" Target="../embeddings/oleObject119.bin"/><Relationship Id="rId15" Type="http://schemas.openxmlformats.org/officeDocument/2006/relationships/image" Target="../media/image162.emf"/><Relationship Id="rId16" Type="http://schemas.openxmlformats.org/officeDocument/2006/relationships/oleObject" Target="../embeddings/oleObject120.bin"/><Relationship Id="rId17" Type="http://schemas.openxmlformats.org/officeDocument/2006/relationships/image" Target="../media/image163.emf"/><Relationship Id="rId18" Type="http://schemas.openxmlformats.org/officeDocument/2006/relationships/oleObject" Target="../embeddings/oleObject121.bin"/><Relationship Id="rId19" Type="http://schemas.openxmlformats.org/officeDocument/2006/relationships/image" Target="../media/image164.emf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0.png"/><Relationship Id="rId4" Type="http://schemas.openxmlformats.org/officeDocument/2006/relationships/oleObject" Target="../embeddings/oleObject114.bin"/><Relationship Id="rId5" Type="http://schemas.openxmlformats.org/officeDocument/2006/relationships/image" Target="../media/image157.emf"/><Relationship Id="rId6" Type="http://schemas.openxmlformats.org/officeDocument/2006/relationships/oleObject" Target="../embeddings/oleObject115.bin"/><Relationship Id="rId7" Type="http://schemas.openxmlformats.org/officeDocument/2006/relationships/image" Target="../media/image158.emf"/><Relationship Id="rId8" Type="http://schemas.openxmlformats.org/officeDocument/2006/relationships/oleObject" Target="../embeddings/oleObject116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5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3.emf"/><Relationship Id="rId20" Type="http://schemas.openxmlformats.org/officeDocument/2006/relationships/oleObject" Target="../embeddings/oleObject135.bin"/><Relationship Id="rId21" Type="http://schemas.openxmlformats.org/officeDocument/2006/relationships/image" Target="../media/image179.emf"/><Relationship Id="rId22" Type="http://schemas.openxmlformats.org/officeDocument/2006/relationships/oleObject" Target="../embeddings/oleObject136.bin"/><Relationship Id="rId23" Type="http://schemas.openxmlformats.org/officeDocument/2006/relationships/image" Target="../media/image180.emf"/><Relationship Id="rId24" Type="http://schemas.openxmlformats.org/officeDocument/2006/relationships/oleObject" Target="../embeddings/oleObject137.bin"/><Relationship Id="rId25" Type="http://schemas.openxmlformats.org/officeDocument/2006/relationships/image" Target="../media/image181.emf"/><Relationship Id="rId26" Type="http://schemas.openxmlformats.org/officeDocument/2006/relationships/oleObject" Target="../embeddings/oleObject138.bin"/><Relationship Id="rId27" Type="http://schemas.openxmlformats.org/officeDocument/2006/relationships/image" Target="../media/image182.emf"/><Relationship Id="rId28" Type="http://schemas.openxmlformats.org/officeDocument/2006/relationships/oleObject" Target="../embeddings/oleObject139.bin"/><Relationship Id="rId29" Type="http://schemas.openxmlformats.org/officeDocument/2006/relationships/image" Target="../media/image183.emf"/><Relationship Id="rId10" Type="http://schemas.openxmlformats.org/officeDocument/2006/relationships/oleObject" Target="../embeddings/oleObject130.bin"/><Relationship Id="rId11" Type="http://schemas.openxmlformats.org/officeDocument/2006/relationships/image" Target="../media/image174.emf"/><Relationship Id="rId12" Type="http://schemas.openxmlformats.org/officeDocument/2006/relationships/oleObject" Target="../embeddings/oleObject131.bin"/><Relationship Id="rId13" Type="http://schemas.openxmlformats.org/officeDocument/2006/relationships/image" Target="../media/image175.emf"/><Relationship Id="rId14" Type="http://schemas.openxmlformats.org/officeDocument/2006/relationships/oleObject" Target="../embeddings/oleObject132.bin"/><Relationship Id="rId15" Type="http://schemas.openxmlformats.org/officeDocument/2006/relationships/image" Target="../media/image176.emf"/><Relationship Id="rId16" Type="http://schemas.openxmlformats.org/officeDocument/2006/relationships/oleObject" Target="../embeddings/oleObject133.bin"/><Relationship Id="rId17" Type="http://schemas.openxmlformats.org/officeDocument/2006/relationships/image" Target="../media/image177.emf"/><Relationship Id="rId18" Type="http://schemas.openxmlformats.org/officeDocument/2006/relationships/oleObject" Target="../embeddings/oleObject134.bin"/><Relationship Id="rId19" Type="http://schemas.openxmlformats.org/officeDocument/2006/relationships/image" Target="../media/image17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170.png"/><Relationship Id="rId4" Type="http://schemas.openxmlformats.org/officeDocument/2006/relationships/oleObject" Target="../embeddings/oleObject127.bin"/><Relationship Id="rId5" Type="http://schemas.openxmlformats.org/officeDocument/2006/relationships/image" Target="../media/image171.emf"/><Relationship Id="rId6" Type="http://schemas.openxmlformats.org/officeDocument/2006/relationships/oleObject" Target="../embeddings/oleObject128.bin"/><Relationship Id="rId7" Type="http://schemas.openxmlformats.org/officeDocument/2006/relationships/image" Target="../media/image172.emf"/><Relationship Id="rId8" Type="http://schemas.openxmlformats.org/officeDocument/2006/relationships/oleObject" Target="../embeddings/oleObject129.bin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arxiv.org/abs/1110.6926" TargetMode="External"/><Relationship Id="rId3" Type="http://schemas.openxmlformats.org/officeDocument/2006/relationships/image" Target="../media/image18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5.png"/><Relationship Id="rId4" Type="http://schemas.openxmlformats.org/officeDocument/2006/relationships/hyperlink" Target="http://arxiv.org/abs/1205.580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110.6926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6.png"/></Relationships>
</file>

<file path=ppt/slides/_rels/slide5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9.emf"/><Relationship Id="rId20" Type="http://schemas.openxmlformats.org/officeDocument/2006/relationships/oleObject" Target="../embeddings/oleObject148.bin"/><Relationship Id="rId21" Type="http://schemas.openxmlformats.org/officeDocument/2006/relationships/image" Target="../media/image195.emf"/><Relationship Id="rId22" Type="http://schemas.openxmlformats.org/officeDocument/2006/relationships/oleObject" Target="../embeddings/oleObject149.bin"/><Relationship Id="rId23" Type="http://schemas.openxmlformats.org/officeDocument/2006/relationships/image" Target="../media/image196.emf"/><Relationship Id="rId24" Type="http://schemas.openxmlformats.org/officeDocument/2006/relationships/oleObject" Target="../embeddings/oleObject150.bin"/><Relationship Id="rId25" Type="http://schemas.openxmlformats.org/officeDocument/2006/relationships/image" Target="../media/image197.emf"/><Relationship Id="rId26" Type="http://schemas.openxmlformats.org/officeDocument/2006/relationships/oleObject" Target="../embeddings/oleObject151.bin"/><Relationship Id="rId27" Type="http://schemas.openxmlformats.org/officeDocument/2006/relationships/image" Target="../media/image198.emf"/><Relationship Id="rId28" Type="http://schemas.openxmlformats.org/officeDocument/2006/relationships/oleObject" Target="../embeddings/oleObject152.bin"/><Relationship Id="rId29" Type="http://schemas.openxmlformats.org/officeDocument/2006/relationships/image" Target="../media/image199.emf"/><Relationship Id="rId30" Type="http://schemas.openxmlformats.org/officeDocument/2006/relationships/oleObject" Target="../embeddings/oleObject153.bin"/><Relationship Id="rId31" Type="http://schemas.openxmlformats.org/officeDocument/2006/relationships/image" Target="../media/image200.emf"/><Relationship Id="rId10" Type="http://schemas.openxmlformats.org/officeDocument/2006/relationships/oleObject" Target="../embeddings/oleObject143.bin"/><Relationship Id="rId11" Type="http://schemas.openxmlformats.org/officeDocument/2006/relationships/image" Target="../media/image190.emf"/><Relationship Id="rId12" Type="http://schemas.openxmlformats.org/officeDocument/2006/relationships/oleObject" Target="../embeddings/oleObject144.bin"/><Relationship Id="rId13" Type="http://schemas.openxmlformats.org/officeDocument/2006/relationships/image" Target="../media/image191.emf"/><Relationship Id="rId14" Type="http://schemas.openxmlformats.org/officeDocument/2006/relationships/oleObject" Target="../embeddings/oleObject145.bin"/><Relationship Id="rId15" Type="http://schemas.openxmlformats.org/officeDocument/2006/relationships/image" Target="../media/image192.emf"/><Relationship Id="rId16" Type="http://schemas.openxmlformats.org/officeDocument/2006/relationships/oleObject" Target="../embeddings/oleObject146.bin"/><Relationship Id="rId17" Type="http://schemas.openxmlformats.org/officeDocument/2006/relationships/image" Target="../media/image193.emf"/><Relationship Id="rId18" Type="http://schemas.openxmlformats.org/officeDocument/2006/relationships/oleObject" Target="../embeddings/oleObject147.bin"/><Relationship Id="rId19" Type="http://schemas.openxmlformats.org/officeDocument/2006/relationships/image" Target="../media/image194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4.xml"/><Relationship Id="rId3" Type="http://schemas.openxmlformats.org/officeDocument/2006/relationships/image" Target="../media/image84.png"/><Relationship Id="rId4" Type="http://schemas.openxmlformats.org/officeDocument/2006/relationships/oleObject" Target="../embeddings/oleObject140.bin"/><Relationship Id="rId5" Type="http://schemas.openxmlformats.org/officeDocument/2006/relationships/image" Target="../media/image187.emf"/><Relationship Id="rId6" Type="http://schemas.openxmlformats.org/officeDocument/2006/relationships/oleObject" Target="../embeddings/oleObject141.bin"/><Relationship Id="rId7" Type="http://schemas.openxmlformats.org/officeDocument/2006/relationships/image" Target="../media/image188.emf"/><Relationship Id="rId8" Type="http://schemas.openxmlformats.org/officeDocument/2006/relationships/oleObject" Target="../embeddings/oleObject142.bin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03.emf"/><Relationship Id="rId20" Type="http://schemas.openxmlformats.org/officeDocument/2006/relationships/oleObject" Target="../embeddings/oleObject162.bin"/><Relationship Id="rId21" Type="http://schemas.openxmlformats.org/officeDocument/2006/relationships/image" Target="../media/image209.emf"/><Relationship Id="rId22" Type="http://schemas.openxmlformats.org/officeDocument/2006/relationships/oleObject" Target="../embeddings/oleObject163.bin"/><Relationship Id="rId23" Type="http://schemas.openxmlformats.org/officeDocument/2006/relationships/image" Target="../media/image210.emf"/><Relationship Id="rId24" Type="http://schemas.openxmlformats.org/officeDocument/2006/relationships/oleObject" Target="../embeddings/oleObject164.bin"/><Relationship Id="rId25" Type="http://schemas.openxmlformats.org/officeDocument/2006/relationships/image" Target="../media/image211.emf"/><Relationship Id="rId26" Type="http://schemas.openxmlformats.org/officeDocument/2006/relationships/oleObject" Target="../embeddings/oleObject165.bin"/><Relationship Id="rId27" Type="http://schemas.openxmlformats.org/officeDocument/2006/relationships/image" Target="../media/image212.emf"/><Relationship Id="rId28" Type="http://schemas.openxmlformats.org/officeDocument/2006/relationships/oleObject" Target="../embeddings/oleObject166.bin"/><Relationship Id="rId29" Type="http://schemas.openxmlformats.org/officeDocument/2006/relationships/image" Target="../media/image213.emf"/><Relationship Id="rId30" Type="http://schemas.openxmlformats.org/officeDocument/2006/relationships/oleObject" Target="../embeddings/oleObject167.bin"/><Relationship Id="rId31" Type="http://schemas.openxmlformats.org/officeDocument/2006/relationships/image" Target="../media/image214.emf"/><Relationship Id="rId10" Type="http://schemas.openxmlformats.org/officeDocument/2006/relationships/oleObject" Target="../embeddings/oleObject157.bin"/><Relationship Id="rId11" Type="http://schemas.openxmlformats.org/officeDocument/2006/relationships/image" Target="../media/image204.emf"/><Relationship Id="rId12" Type="http://schemas.openxmlformats.org/officeDocument/2006/relationships/oleObject" Target="../embeddings/oleObject158.bin"/><Relationship Id="rId13" Type="http://schemas.openxmlformats.org/officeDocument/2006/relationships/image" Target="../media/image205.emf"/><Relationship Id="rId14" Type="http://schemas.openxmlformats.org/officeDocument/2006/relationships/oleObject" Target="../embeddings/oleObject159.bin"/><Relationship Id="rId15" Type="http://schemas.openxmlformats.org/officeDocument/2006/relationships/image" Target="../media/image206.emf"/><Relationship Id="rId16" Type="http://schemas.openxmlformats.org/officeDocument/2006/relationships/oleObject" Target="../embeddings/oleObject160.bin"/><Relationship Id="rId17" Type="http://schemas.openxmlformats.org/officeDocument/2006/relationships/image" Target="../media/image207.emf"/><Relationship Id="rId18" Type="http://schemas.openxmlformats.org/officeDocument/2006/relationships/oleObject" Target="../embeddings/oleObject161.bin"/><Relationship Id="rId19" Type="http://schemas.openxmlformats.org/officeDocument/2006/relationships/image" Target="../media/image208.emf"/><Relationship Id="rId1" Type="http://schemas.openxmlformats.org/officeDocument/2006/relationships/vmlDrawing" Target="../drawings/vmlDrawing29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15.png"/><Relationship Id="rId4" Type="http://schemas.openxmlformats.org/officeDocument/2006/relationships/oleObject" Target="../embeddings/oleObject154.bin"/><Relationship Id="rId5" Type="http://schemas.openxmlformats.org/officeDocument/2006/relationships/image" Target="../media/image201.emf"/><Relationship Id="rId6" Type="http://schemas.openxmlformats.org/officeDocument/2006/relationships/oleObject" Target="../embeddings/oleObject155.bin"/><Relationship Id="rId7" Type="http://schemas.openxmlformats.org/officeDocument/2006/relationships/image" Target="../media/image202.emf"/><Relationship Id="rId8" Type="http://schemas.openxmlformats.org/officeDocument/2006/relationships/oleObject" Target="../embeddings/oleObject15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emf"/><Relationship Id="rId4" Type="http://schemas.openxmlformats.org/officeDocument/2006/relationships/oleObject" Target="../embeddings/oleObject168.bin"/><Relationship Id="rId5" Type="http://schemas.openxmlformats.org/officeDocument/2006/relationships/image" Target="../media/image216.emf"/><Relationship Id="rId6" Type="http://schemas.openxmlformats.org/officeDocument/2006/relationships/oleObject" Target="../embeddings/oleObject169.bin"/><Relationship Id="rId7" Type="http://schemas.openxmlformats.org/officeDocument/2006/relationships/image" Target="../media/image217.emf"/><Relationship Id="rId1" Type="http://schemas.openxmlformats.org/officeDocument/2006/relationships/vmlDrawing" Target="../drawings/vmlDrawing30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emf"/><Relationship Id="rId4" Type="http://schemas.openxmlformats.org/officeDocument/2006/relationships/oleObject" Target="../embeddings/oleObject170.bin"/><Relationship Id="rId5" Type="http://schemas.openxmlformats.org/officeDocument/2006/relationships/image" Target="../media/image219.emf"/><Relationship Id="rId6" Type="http://schemas.openxmlformats.org/officeDocument/2006/relationships/oleObject" Target="../embeddings/oleObject171.bin"/><Relationship Id="rId7" Type="http://schemas.openxmlformats.org/officeDocument/2006/relationships/image" Target="../media/image220.emf"/><Relationship Id="rId1" Type="http://schemas.openxmlformats.org/officeDocument/2006/relationships/vmlDrawing" Target="../drawings/vmlDrawing31.vml"/><Relationship Id="rId2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4.emf"/><Relationship Id="rId20" Type="http://schemas.openxmlformats.org/officeDocument/2006/relationships/oleObject" Target="../embeddings/oleObject180.bin"/><Relationship Id="rId21" Type="http://schemas.openxmlformats.org/officeDocument/2006/relationships/image" Target="../media/image230.emf"/><Relationship Id="rId22" Type="http://schemas.openxmlformats.org/officeDocument/2006/relationships/oleObject" Target="../embeddings/oleObject181.bin"/><Relationship Id="rId23" Type="http://schemas.openxmlformats.org/officeDocument/2006/relationships/image" Target="../media/image231.emf"/><Relationship Id="rId24" Type="http://schemas.openxmlformats.org/officeDocument/2006/relationships/oleObject" Target="../embeddings/oleObject182.bin"/><Relationship Id="rId25" Type="http://schemas.openxmlformats.org/officeDocument/2006/relationships/image" Target="../media/image232.emf"/><Relationship Id="rId26" Type="http://schemas.openxmlformats.org/officeDocument/2006/relationships/oleObject" Target="../embeddings/oleObject183.bin"/><Relationship Id="rId27" Type="http://schemas.openxmlformats.org/officeDocument/2006/relationships/image" Target="../media/image233.emf"/><Relationship Id="rId10" Type="http://schemas.openxmlformats.org/officeDocument/2006/relationships/oleObject" Target="../embeddings/oleObject175.bin"/><Relationship Id="rId11" Type="http://schemas.openxmlformats.org/officeDocument/2006/relationships/image" Target="../media/image225.emf"/><Relationship Id="rId12" Type="http://schemas.openxmlformats.org/officeDocument/2006/relationships/oleObject" Target="../embeddings/oleObject176.bin"/><Relationship Id="rId13" Type="http://schemas.openxmlformats.org/officeDocument/2006/relationships/image" Target="../media/image226.emf"/><Relationship Id="rId14" Type="http://schemas.openxmlformats.org/officeDocument/2006/relationships/oleObject" Target="../embeddings/oleObject177.bin"/><Relationship Id="rId15" Type="http://schemas.openxmlformats.org/officeDocument/2006/relationships/image" Target="../media/image227.emf"/><Relationship Id="rId16" Type="http://schemas.openxmlformats.org/officeDocument/2006/relationships/oleObject" Target="../embeddings/oleObject178.bin"/><Relationship Id="rId17" Type="http://schemas.openxmlformats.org/officeDocument/2006/relationships/image" Target="../media/image228.emf"/><Relationship Id="rId18" Type="http://schemas.openxmlformats.org/officeDocument/2006/relationships/oleObject" Target="../embeddings/oleObject179.bin"/><Relationship Id="rId19" Type="http://schemas.openxmlformats.org/officeDocument/2006/relationships/image" Target="../media/image229.emf"/><Relationship Id="rId1" Type="http://schemas.openxmlformats.org/officeDocument/2006/relationships/vmlDrawing" Target="../drawings/vmlDrawing3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4.png"/><Relationship Id="rId4" Type="http://schemas.openxmlformats.org/officeDocument/2006/relationships/oleObject" Target="../embeddings/oleObject172.bin"/><Relationship Id="rId5" Type="http://schemas.openxmlformats.org/officeDocument/2006/relationships/image" Target="../media/image222.emf"/><Relationship Id="rId6" Type="http://schemas.openxmlformats.org/officeDocument/2006/relationships/oleObject" Target="../embeddings/oleObject173.bin"/><Relationship Id="rId7" Type="http://schemas.openxmlformats.org/officeDocument/2006/relationships/image" Target="../media/image223.emf"/><Relationship Id="rId8" Type="http://schemas.openxmlformats.org/officeDocument/2006/relationships/oleObject" Target="../embeddings/oleObject174.bin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hyperlink" Target="http://arxiv.org/abs/1206.6888v1" TargetMode="External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87.bin"/><Relationship Id="rId20" Type="http://schemas.openxmlformats.org/officeDocument/2006/relationships/image" Target="../media/image243.emf"/><Relationship Id="rId21" Type="http://schemas.openxmlformats.org/officeDocument/2006/relationships/oleObject" Target="../embeddings/oleObject193.bin"/><Relationship Id="rId22" Type="http://schemas.openxmlformats.org/officeDocument/2006/relationships/image" Target="../media/image244.emf"/><Relationship Id="rId23" Type="http://schemas.openxmlformats.org/officeDocument/2006/relationships/oleObject" Target="../embeddings/oleObject194.bin"/><Relationship Id="rId24" Type="http://schemas.openxmlformats.org/officeDocument/2006/relationships/image" Target="../media/image245.emf"/><Relationship Id="rId25" Type="http://schemas.openxmlformats.org/officeDocument/2006/relationships/oleObject" Target="../embeddings/oleObject195.bin"/><Relationship Id="rId26" Type="http://schemas.openxmlformats.org/officeDocument/2006/relationships/image" Target="../media/image246.emf"/><Relationship Id="rId27" Type="http://schemas.openxmlformats.org/officeDocument/2006/relationships/oleObject" Target="../embeddings/oleObject196.bin"/><Relationship Id="rId28" Type="http://schemas.openxmlformats.org/officeDocument/2006/relationships/image" Target="../media/image247.emf"/><Relationship Id="rId29" Type="http://schemas.openxmlformats.org/officeDocument/2006/relationships/oleObject" Target="../embeddings/oleObject197.bin"/><Relationship Id="rId30" Type="http://schemas.openxmlformats.org/officeDocument/2006/relationships/image" Target="../media/image248.emf"/><Relationship Id="rId10" Type="http://schemas.openxmlformats.org/officeDocument/2006/relationships/image" Target="../media/image238.emf"/><Relationship Id="rId11" Type="http://schemas.openxmlformats.org/officeDocument/2006/relationships/oleObject" Target="../embeddings/oleObject188.bin"/><Relationship Id="rId12" Type="http://schemas.openxmlformats.org/officeDocument/2006/relationships/image" Target="../media/image239.emf"/><Relationship Id="rId13" Type="http://schemas.openxmlformats.org/officeDocument/2006/relationships/oleObject" Target="../embeddings/oleObject189.bin"/><Relationship Id="rId14" Type="http://schemas.openxmlformats.org/officeDocument/2006/relationships/image" Target="../media/image240.emf"/><Relationship Id="rId15" Type="http://schemas.openxmlformats.org/officeDocument/2006/relationships/oleObject" Target="../embeddings/oleObject190.bin"/><Relationship Id="rId16" Type="http://schemas.openxmlformats.org/officeDocument/2006/relationships/image" Target="../media/image241.emf"/><Relationship Id="rId17" Type="http://schemas.openxmlformats.org/officeDocument/2006/relationships/oleObject" Target="../embeddings/oleObject191.bin"/><Relationship Id="rId18" Type="http://schemas.openxmlformats.org/officeDocument/2006/relationships/image" Target="../media/image242.emf"/><Relationship Id="rId19" Type="http://schemas.openxmlformats.org/officeDocument/2006/relationships/oleObject" Target="../embeddings/oleObject192.bin"/><Relationship Id="rId1" Type="http://schemas.openxmlformats.org/officeDocument/2006/relationships/vmlDrawing" Target="../drawings/vmlDrawing33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84.bin"/><Relationship Id="rId4" Type="http://schemas.openxmlformats.org/officeDocument/2006/relationships/image" Target="../media/image235.emf"/><Relationship Id="rId5" Type="http://schemas.openxmlformats.org/officeDocument/2006/relationships/oleObject" Target="../embeddings/oleObject185.bin"/><Relationship Id="rId6" Type="http://schemas.openxmlformats.org/officeDocument/2006/relationships/image" Target="../media/image236.emf"/><Relationship Id="rId7" Type="http://schemas.openxmlformats.org/officeDocument/2006/relationships/oleObject" Target="../embeddings/oleObject186.bin"/><Relationship Id="rId8" Type="http://schemas.openxmlformats.org/officeDocument/2006/relationships/image" Target="../media/image237.em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49.png"/><Relationship Id="rId3" Type="http://schemas.openxmlformats.org/officeDocument/2006/relationships/image" Target="../media/image2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2.png"/><Relationship Id="rId4" Type="http://schemas.openxmlformats.org/officeDocument/2006/relationships/image" Target="../media/image253.png"/><Relationship Id="rId5" Type="http://schemas.openxmlformats.org/officeDocument/2006/relationships/image" Target="../media/image254.png"/><Relationship Id="rId6" Type="http://schemas.openxmlformats.org/officeDocument/2006/relationships/oleObject" Target="../embeddings/oleObject198.bin"/><Relationship Id="rId7" Type="http://schemas.openxmlformats.org/officeDocument/2006/relationships/image" Target="../media/image251.emf"/><Relationship Id="rId1" Type="http://schemas.openxmlformats.org/officeDocument/2006/relationships/vmlDrawing" Target="../drawings/vmlDrawing34.vml"/><Relationship Id="rId2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8.png"/><Relationship Id="rId4" Type="http://schemas.openxmlformats.org/officeDocument/2006/relationships/oleObject" Target="../embeddings/oleObject199.bin"/><Relationship Id="rId5" Type="http://schemas.openxmlformats.org/officeDocument/2006/relationships/image" Target="../media/image255.emf"/><Relationship Id="rId6" Type="http://schemas.openxmlformats.org/officeDocument/2006/relationships/oleObject" Target="../embeddings/oleObject200.bin"/><Relationship Id="rId7" Type="http://schemas.openxmlformats.org/officeDocument/2006/relationships/image" Target="../media/image256.emf"/><Relationship Id="rId8" Type="http://schemas.openxmlformats.org/officeDocument/2006/relationships/oleObject" Target="../embeddings/oleObject201.bin"/><Relationship Id="rId9" Type="http://schemas.openxmlformats.org/officeDocument/2006/relationships/image" Target="../media/image257.emf"/><Relationship Id="rId1" Type="http://schemas.openxmlformats.org/officeDocument/2006/relationships/vmlDrawing" Target="../drawings/vmlDrawing35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9" Type="http://schemas.openxmlformats.org/officeDocument/2006/relationships/image" Target="../media/image261.emf"/><Relationship Id="rId20" Type="http://schemas.openxmlformats.org/officeDocument/2006/relationships/oleObject" Target="../embeddings/oleObject210.bin"/><Relationship Id="rId21" Type="http://schemas.openxmlformats.org/officeDocument/2006/relationships/image" Target="../media/image267.emf"/><Relationship Id="rId22" Type="http://schemas.openxmlformats.org/officeDocument/2006/relationships/oleObject" Target="../embeddings/oleObject211.bin"/><Relationship Id="rId23" Type="http://schemas.openxmlformats.org/officeDocument/2006/relationships/image" Target="../media/image268.emf"/><Relationship Id="rId24" Type="http://schemas.openxmlformats.org/officeDocument/2006/relationships/oleObject" Target="../embeddings/oleObject212.bin"/><Relationship Id="rId25" Type="http://schemas.openxmlformats.org/officeDocument/2006/relationships/image" Target="../media/image269.emf"/><Relationship Id="rId26" Type="http://schemas.openxmlformats.org/officeDocument/2006/relationships/oleObject" Target="../embeddings/oleObject213.bin"/><Relationship Id="rId27" Type="http://schemas.openxmlformats.org/officeDocument/2006/relationships/image" Target="../media/image270.emf"/><Relationship Id="rId10" Type="http://schemas.openxmlformats.org/officeDocument/2006/relationships/oleObject" Target="../embeddings/oleObject205.bin"/><Relationship Id="rId11" Type="http://schemas.openxmlformats.org/officeDocument/2006/relationships/image" Target="../media/image262.emf"/><Relationship Id="rId12" Type="http://schemas.openxmlformats.org/officeDocument/2006/relationships/oleObject" Target="../embeddings/oleObject206.bin"/><Relationship Id="rId13" Type="http://schemas.openxmlformats.org/officeDocument/2006/relationships/image" Target="../media/image263.emf"/><Relationship Id="rId14" Type="http://schemas.openxmlformats.org/officeDocument/2006/relationships/oleObject" Target="../embeddings/oleObject207.bin"/><Relationship Id="rId15" Type="http://schemas.openxmlformats.org/officeDocument/2006/relationships/image" Target="../media/image264.emf"/><Relationship Id="rId16" Type="http://schemas.openxmlformats.org/officeDocument/2006/relationships/oleObject" Target="../embeddings/oleObject208.bin"/><Relationship Id="rId17" Type="http://schemas.openxmlformats.org/officeDocument/2006/relationships/image" Target="../media/image265.emf"/><Relationship Id="rId18" Type="http://schemas.openxmlformats.org/officeDocument/2006/relationships/oleObject" Target="../embeddings/oleObject209.bin"/><Relationship Id="rId19" Type="http://schemas.openxmlformats.org/officeDocument/2006/relationships/image" Target="../media/image266.emf"/><Relationship Id="rId1" Type="http://schemas.openxmlformats.org/officeDocument/2006/relationships/vmlDrawing" Target="../drawings/vmlDrawing36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34.png"/><Relationship Id="rId4" Type="http://schemas.openxmlformats.org/officeDocument/2006/relationships/oleObject" Target="../embeddings/oleObject202.bin"/><Relationship Id="rId5" Type="http://schemas.openxmlformats.org/officeDocument/2006/relationships/image" Target="../media/image259.emf"/><Relationship Id="rId6" Type="http://schemas.openxmlformats.org/officeDocument/2006/relationships/oleObject" Target="../embeddings/oleObject203.bin"/><Relationship Id="rId7" Type="http://schemas.openxmlformats.org/officeDocument/2006/relationships/image" Target="../media/image260.emf"/><Relationship Id="rId8" Type="http://schemas.openxmlformats.org/officeDocument/2006/relationships/oleObject" Target="../embeddings/oleObject204.bin"/></Relationships>
</file>

<file path=ppt/slides/_rels/slide6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16.bin"/><Relationship Id="rId20" Type="http://schemas.openxmlformats.org/officeDocument/2006/relationships/image" Target="../media/image278.emf"/><Relationship Id="rId21" Type="http://schemas.openxmlformats.org/officeDocument/2006/relationships/oleObject" Target="../embeddings/oleObject222.bin"/><Relationship Id="rId22" Type="http://schemas.openxmlformats.org/officeDocument/2006/relationships/image" Target="../media/image279.emf"/><Relationship Id="rId23" Type="http://schemas.openxmlformats.org/officeDocument/2006/relationships/oleObject" Target="../embeddings/oleObject223.bin"/><Relationship Id="rId24" Type="http://schemas.openxmlformats.org/officeDocument/2006/relationships/image" Target="../media/image280.emf"/><Relationship Id="rId25" Type="http://schemas.openxmlformats.org/officeDocument/2006/relationships/oleObject" Target="../embeddings/oleObject224.bin"/><Relationship Id="rId26" Type="http://schemas.openxmlformats.org/officeDocument/2006/relationships/image" Target="../media/image281.emf"/><Relationship Id="rId27" Type="http://schemas.openxmlformats.org/officeDocument/2006/relationships/oleObject" Target="../embeddings/oleObject225.bin"/><Relationship Id="rId28" Type="http://schemas.openxmlformats.org/officeDocument/2006/relationships/image" Target="../media/image282.emf"/><Relationship Id="rId10" Type="http://schemas.openxmlformats.org/officeDocument/2006/relationships/image" Target="../media/image273.emf"/><Relationship Id="rId11" Type="http://schemas.openxmlformats.org/officeDocument/2006/relationships/oleObject" Target="../embeddings/oleObject217.bin"/><Relationship Id="rId12" Type="http://schemas.openxmlformats.org/officeDocument/2006/relationships/image" Target="../media/image274.emf"/><Relationship Id="rId13" Type="http://schemas.openxmlformats.org/officeDocument/2006/relationships/oleObject" Target="../embeddings/oleObject218.bin"/><Relationship Id="rId14" Type="http://schemas.openxmlformats.org/officeDocument/2006/relationships/image" Target="../media/image275.emf"/><Relationship Id="rId15" Type="http://schemas.openxmlformats.org/officeDocument/2006/relationships/oleObject" Target="../embeddings/oleObject219.bin"/><Relationship Id="rId16" Type="http://schemas.openxmlformats.org/officeDocument/2006/relationships/image" Target="../media/image276.emf"/><Relationship Id="rId17" Type="http://schemas.openxmlformats.org/officeDocument/2006/relationships/oleObject" Target="../embeddings/oleObject220.bin"/><Relationship Id="rId18" Type="http://schemas.openxmlformats.org/officeDocument/2006/relationships/image" Target="../media/image277.emf"/><Relationship Id="rId19" Type="http://schemas.openxmlformats.org/officeDocument/2006/relationships/oleObject" Target="../embeddings/oleObject221.bin"/><Relationship Id="rId1" Type="http://schemas.openxmlformats.org/officeDocument/2006/relationships/vmlDrawing" Target="../drawings/vmlDrawing37.vml"/><Relationship Id="rId2" Type="http://schemas.openxmlformats.org/officeDocument/2006/relationships/slideLayout" Target="../slideLayouts/slideLayout4.xml"/><Relationship Id="rId3" Type="http://schemas.openxmlformats.org/officeDocument/2006/relationships/notesSlide" Target="../notesSlides/notesSlide2.xml"/><Relationship Id="rId4" Type="http://schemas.openxmlformats.org/officeDocument/2006/relationships/image" Target="../media/image283.png"/><Relationship Id="rId5" Type="http://schemas.openxmlformats.org/officeDocument/2006/relationships/oleObject" Target="../embeddings/oleObject214.bin"/><Relationship Id="rId6" Type="http://schemas.openxmlformats.org/officeDocument/2006/relationships/image" Target="../media/image271.emf"/><Relationship Id="rId7" Type="http://schemas.openxmlformats.org/officeDocument/2006/relationships/oleObject" Target="../embeddings/oleObject215.bin"/><Relationship Id="rId8" Type="http://schemas.openxmlformats.org/officeDocument/2006/relationships/image" Target="../media/image272.emf"/></Relationships>
</file>

<file path=ppt/slides/_rels/slide66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29.bin"/><Relationship Id="rId20" Type="http://schemas.openxmlformats.org/officeDocument/2006/relationships/image" Target="../media/image292.emf"/><Relationship Id="rId21" Type="http://schemas.openxmlformats.org/officeDocument/2006/relationships/oleObject" Target="../embeddings/oleObject235.bin"/><Relationship Id="rId22" Type="http://schemas.openxmlformats.org/officeDocument/2006/relationships/image" Target="../media/image293.emf"/><Relationship Id="rId23" Type="http://schemas.openxmlformats.org/officeDocument/2006/relationships/oleObject" Target="../embeddings/oleObject236.bin"/><Relationship Id="rId24" Type="http://schemas.openxmlformats.org/officeDocument/2006/relationships/image" Target="../media/image294.emf"/><Relationship Id="rId25" Type="http://schemas.openxmlformats.org/officeDocument/2006/relationships/oleObject" Target="../embeddings/oleObject237.bin"/><Relationship Id="rId26" Type="http://schemas.openxmlformats.org/officeDocument/2006/relationships/image" Target="../media/image295.emf"/><Relationship Id="rId27" Type="http://schemas.openxmlformats.org/officeDocument/2006/relationships/oleObject" Target="../embeddings/oleObject238.bin"/><Relationship Id="rId28" Type="http://schemas.openxmlformats.org/officeDocument/2006/relationships/image" Target="../media/image296.emf"/><Relationship Id="rId10" Type="http://schemas.openxmlformats.org/officeDocument/2006/relationships/image" Target="../media/image287.emf"/><Relationship Id="rId11" Type="http://schemas.openxmlformats.org/officeDocument/2006/relationships/oleObject" Target="../embeddings/oleObject230.bin"/><Relationship Id="rId12" Type="http://schemas.openxmlformats.org/officeDocument/2006/relationships/image" Target="../media/image288.emf"/><Relationship Id="rId13" Type="http://schemas.openxmlformats.org/officeDocument/2006/relationships/oleObject" Target="../embeddings/oleObject231.bin"/><Relationship Id="rId14" Type="http://schemas.openxmlformats.org/officeDocument/2006/relationships/image" Target="../media/image289.emf"/><Relationship Id="rId15" Type="http://schemas.openxmlformats.org/officeDocument/2006/relationships/oleObject" Target="../embeddings/oleObject232.bin"/><Relationship Id="rId16" Type="http://schemas.openxmlformats.org/officeDocument/2006/relationships/image" Target="../media/image290.emf"/><Relationship Id="rId17" Type="http://schemas.openxmlformats.org/officeDocument/2006/relationships/oleObject" Target="../embeddings/oleObject233.bin"/><Relationship Id="rId18" Type="http://schemas.openxmlformats.org/officeDocument/2006/relationships/image" Target="../media/image291.emf"/><Relationship Id="rId19" Type="http://schemas.openxmlformats.org/officeDocument/2006/relationships/oleObject" Target="../embeddings/oleObject234.bin"/><Relationship Id="rId1" Type="http://schemas.openxmlformats.org/officeDocument/2006/relationships/vmlDrawing" Target="../drawings/vmlDrawing38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26.bin"/><Relationship Id="rId4" Type="http://schemas.openxmlformats.org/officeDocument/2006/relationships/image" Target="../media/image284.emf"/><Relationship Id="rId5" Type="http://schemas.openxmlformats.org/officeDocument/2006/relationships/oleObject" Target="../embeddings/oleObject227.bin"/><Relationship Id="rId6" Type="http://schemas.openxmlformats.org/officeDocument/2006/relationships/image" Target="../media/image285.emf"/><Relationship Id="rId7" Type="http://schemas.openxmlformats.org/officeDocument/2006/relationships/oleObject" Target="../embeddings/oleObject228.bin"/><Relationship Id="rId8" Type="http://schemas.openxmlformats.org/officeDocument/2006/relationships/image" Target="../media/image286.emf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242.bin"/><Relationship Id="rId20" Type="http://schemas.openxmlformats.org/officeDocument/2006/relationships/image" Target="../media/image305.emf"/><Relationship Id="rId21" Type="http://schemas.openxmlformats.org/officeDocument/2006/relationships/oleObject" Target="../embeddings/oleObject248.bin"/><Relationship Id="rId22" Type="http://schemas.openxmlformats.org/officeDocument/2006/relationships/image" Target="../media/image306.emf"/><Relationship Id="rId23" Type="http://schemas.openxmlformats.org/officeDocument/2006/relationships/oleObject" Target="../embeddings/oleObject249.bin"/><Relationship Id="rId24" Type="http://schemas.openxmlformats.org/officeDocument/2006/relationships/image" Target="../media/image307.emf"/><Relationship Id="rId25" Type="http://schemas.openxmlformats.org/officeDocument/2006/relationships/oleObject" Target="../embeddings/oleObject250.bin"/><Relationship Id="rId26" Type="http://schemas.openxmlformats.org/officeDocument/2006/relationships/image" Target="../media/image308.emf"/><Relationship Id="rId27" Type="http://schemas.openxmlformats.org/officeDocument/2006/relationships/oleObject" Target="../embeddings/oleObject251.bin"/><Relationship Id="rId28" Type="http://schemas.openxmlformats.org/officeDocument/2006/relationships/image" Target="../media/image309.emf"/><Relationship Id="rId29" Type="http://schemas.openxmlformats.org/officeDocument/2006/relationships/oleObject" Target="../embeddings/oleObject252.bin"/><Relationship Id="rId30" Type="http://schemas.openxmlformats.org/officeDocument/2006/relationships/image" Target="../media/image310.emf"/><Relationship Id="rId10" Type="http://schemas.openxmlformats.org/officeDocument/2006/relationships/image" Target="../media/image300.emf"/><Relationship Id="rId11" Type="http://schemas.openxmlformats.org/officeDocument/2006/relationships/oleObject" Target="../embeddings/oleObject243.bin"/><Relationship Id="rId12" Type="http://schemas.openxmlformats.org/officeDocument/2006/relationships/image" Target="../media/image301.emf"/><Relationship Id="rId13" Type="http://schemas.openxmlformats.org/officeDocument/2006/relationships/oleObject" Target="../embeddings/oleObject244.bin"/><Relationship Id="rId14" Type="http://schemas.openxmlformats.org/officeDocument/2006/relationships/image" Target="../media/image302.emf"/><Relationship Id="rId15" Type="http://schemas.openxmlformats.org/officeDocument/2006/relationships/oleObject" Target="../embeddings/oleObject245.bin"/><Relationship Id="rId16" Type="http://schemas.openxmlformats.org/officeDocument/2006/relationships/image" Target="../media/image303.emf"/><Relationship Id="rId17" Type="http://schemas.openxmlformats.org/officeDocument/2006/relationships/oleObject" Target="../embeddings/oleObject246.bin"/><Relationship Id="rId18" Type="http://schemas.openxmlformats.org/officeDocument/2006/relationships/image" Target="../media/image304.emf"/><Relationship Id="rId19" Type="http://schemas.openxmlformats.org/officeDocument/2006/relationships/oleObject" Target="../embeddings/oleObject247.bin"/><Relationship Id="rId1" Type="http://schemas.openxmlformats.org/officeDocument/2006/relationships/vmlDrawing" Target="../drawings/vmlDrawing39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239.bin"/><Relationship Id="rId4" Type="http://schemas.openxmlformats.org/officeDocument/2006/relationships/image" Target="../media/image297.emf"/><Relationship Id="rId5" Type="http://schemas.openxmlformats.org/officeDocument/2006/relationships/oleObject" Target="../embeddings/oleObject240.bin"/><Relationship Id="rId6" Type="http://schemas.openxmlformats.org/officeDocument/2006/relationships/image" Target="../media/image298.emf"/><Relationship Id="rId7" Type="http://schemas.openxmlformats.org/officeDocument/2006/relationships/oleObject" Target="../embeddings/oleObject241.bin"/><Relationship Id="rId8" Type="http://schemas.openxmlformats.org/officeDocument/2006/relationships/image" Target="../media/image299.em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2.emf"/><Relationship Id="rId4" Type="http://schemas.openxmlformats.org/officeDocument/2006/relationships/hyperlink" Target="http://cdsweb.cern.ch/record/1459811" TargetMode="External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1.e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png"/><Relationship Id="rId4" Type="http://schemas.openxmlformats.org/officeDocument/2006/relationships/image" Target="../media/image315.png"/><Relationship Id="rId5" Type="http://schemas.openxmlformats.org/officeDocument/2006/relationships/image" Target="../media/image31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7.emf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8.png"/><Relationship Id="rId3" Type="http://schemas.openxmlformats.org/officeDocument/2006/relationships/hyperlink" Target="http://arxiv.org/abs/1110.6926" TargetMode="Externa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9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0.e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.bin"/><Relationship Id="rId14" Type="http://schemas.openxmlformats.org/officeDocument/2006/relationships/image" Target="../media/image14.emf"/><Relationship Id="rId15" Type="http://schemas.openxmlformats.org/officeDocument/2006/relationships/oleObject" Target="../embeddings/oleObject8.bin"/><Relationship Id="rId16" Type="http://schemas.openxmlformats.org/officeDocument/2006/relationships/image" Target="../media/image15.emf"/><Relationship Id="rId17" Type="http://schemas.openxmlformats.org/officeDocument/2006/relationships/oleObject" Target="../embeddings/oleObject9.bin"/><Relationship Id="rId18" Type="http://schemas.openxmlformats.org/officeDocument/2006/relationships/image" Target="../media/image16.emf"/><Relationship Id="rId19" Type="http://schemas.openxmlformats.org/officeDocument/2006/relationships/oleObject" Target="../embeddings/oleObject10.bin"/><Relationship Id="rId50" Type="http://schemas.openxmlformats.org/officeDocument/2006/relationships/image" Target="../media/image32.emf"/><Relationship Id="rId51" Type="http://schemas.openxmlformats.org/officeDocument/2006/relationships/oleObject" Target="../embeddings/oleObject26.bin"/><Relationship Id="rId52" Type="http://schemas.openxmlformats.org/officeDocument/2006/relationships/image" Target="../media/image33.emf"/><Relationship Id="rId53" Type="http://schemas.openxmlformats.org/officeDocument/2006/relationships/oleObject" Target="../embeddings/oleObject27.bin"/><Relationship Id="rId54" Type="http://schemas.openxmlformats.org/officeDocument/2006/relationships/image" Target="../media/image34.emf"/><Relationship Id="rId55" Type="http://schemas.openxmlformats.org/officeDocument/2006/relationships/oleObject" Target="../embeddings/oleObject28.bin"/><Relationship Id="rId56" Type="http://schemas.openxmlformats.org/officeDocument/2006/relationships/image" Target="../media/image35.emf"/><Relationship Id="rId57" Type="http://schemas.openxmlformats.org/officeDocument/2006/relationships/oleObject" Target="../embeddings/oleObject29.bin"/><Relationship Id="rId58" Type="http://schemas.openxmlformats.org/officeDocument/2006/relationships/image" Target="../media/image36.emf"/><Relationship Id="rId59" Type="http://schemas.openxmlformats.org/officeDocument/2006/relationships/oleObject" Target="../embeddings/oleObject30.bin"/><Relationship Id="rId40" Type="http://schemas.openxmlformats.org/officeDocument/2006/relationships/image" Target="../media/image27.emf"/><Relationship Id="rId41" Type="http://schemas.openxmlformats.org/officeDocument/2006/relationships/oleObject" Target="../embeddings/oleObject21.bin"/><Relationship Id="rId42" Type="http://schemas.openxmlformats.org/officeDocument/2006/relationships/image" Target="../media/image28.emf"/><Relationship Id="rId43" Type="http://schemas.openxmlformats.org/officeDocument/2006/relationships/oleObject" Target="../embeddings/oleObject22.bin"/><Relationship Id="rId44" Type="http://schemas.openxmlformats.org/officeDocument/2006/relationships/image" Target="../media/image29.emf"/><Relationship Id="rId45" Type="http://schemas.openxmlformats.org/officeDocument/2006/relationships/oleObject" Target="../embeddings/oleObject23.bin"/><Relationship Id="rId46" Type="http://schemas.openxmlformats.org/officeDocument/2006/relationships/image" Target="../media/image30.emf"/><Relationship Id="rId47" Type="http://schemas.openxmlformats.org/officeDocument/2006/relationships/oleObject" Target="../embeddings/oleObject24.bin"/><Relationship Id="rId48" Type="http://schemas.openxmlformats.org/officeDocument/2006/relationships/image" Target="../media/image31.emf"/><Relationship Id="rId49" Type="http://schemas.openxmlformats.org/officeDocument/2006/relationships/oleObject" Target="../embeddings/oleObject25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5.bin"/><Relationship Id="rId30" Type="http://schemas.openxmlformats.org/officeDocument/2006/relationships/image" Target="../media/image22.emf"/><Relationship Id="rId31" Type="http://schemas.openxmlformats.org/officeDocument/2006/relationships/oleObject" Target="../embeddings/oleObject16.bin"/><Relationship Id="rId32" Type="http://schemas.openxmlformats.org/officeDocument/2006/relationships/image" Target="../media/image23.emf"/><Relationship Id="rId33" Type="http://schemas.openxmlformats.org/officeDocument/2006/relationships/oleObject" Target="../embeddings/oleObject17.bin"/><Relationship Id="rId34" Type="http://schemas.openxmlformats.org/officeDocument/2006/relationships/image" Target="../media/image24.emf"/><Relationship Id="rId35" Type="http://schemas.openxmlformats.org/officeDocument/2006/relationships/oleObject" Target="../embeddings/oleObject18.bin"/><Relationship Id="rId36" Type="http://schemas.openxmlformats.org/officeDocument/2006/relationships/image" Target="../media/image25.emf"/><Relationship Id="rId37" Type="http://schemas.openxmlformats.org/officeDocument/2006/relationships/oleObject" Target="../embeddings/oleObject19.bin"/><Relationship Id="rId38" Type="http://schemas.openxmlformats.org/officeDocument/2006/relationships/image" Target="../media/image26.emf"/><Relationship Id="rId39" Type="http://schemas.openxmlformats.org/officeDocument/2006/relationships/oleObject" Target="../embeddings/oleObject20.bin"/><Relationship Id="rId20" Type="http://schemas.openxmlformats.org/officeDocument/2006/relationships/image" Target="../media/image17.emf"/><Relationship Id="rId21" Type="http://schemas.openxmlformats.org/officeDocument/2006/relationships/oleObject" Target="../embeddings/oleObject11.bin"/><Relationship Id="rId22" Type="http://schemas.openxmlformats.org/officeDocument/2006/relationships/image" Target="../media/image18.emf"/><Relationship Id="rId23" Type="http://schemas.openxmlformats.org/officeDocument/2006/relationships/oleObject" Target="../embeddings/oleObject12.bin"/><Relationship Id="rId24" Type="http://schemas.openxmlformats.org/officeDocument/2006/relationships/image" Target="../media/image19.emf"/><Relationship Id="rId25" Type="http://schemas.openxmlformats.org/officeDocument/2006/relationships/oleObject" Target="../embeddings/oleObject13.bin"/><Relationship Id="rId26" Type="http://schemas.openxmlformats.org/officeDocument/2006/relationships/image" Target="../media/image20.emf"/><Relationship Id="rId27" Type="http://schemas.openxmlformats.org/officeDocument/2006/relationships/oleObject" Target="../embeddings/oleObject14.bin"/><Relationship Id="rId28" Type="http://schemas.openxmlformats.org/officeDocument/2006/relationships/image" Target="../media/image21.emf"/><Relationship Id="rId29" Type="http://schemas.openxmlformats.org/officeDocument/2006/relationships/oleObject" Target="../embeddings/oleObject15.bin"/><Relationship Id="rId60" Type="http://schemas.openxmlformats.org/officeDocument/2006/relationships/image" Target="../media/image37.emf"/><Relationship Id="rId61" Type="http://schemas.openxmlformats.org/officeDocument/2006/relationships/oleObject" Target="../embeddings/oleObject31.bin"/><Relationship Id="rId62" Type="http://schemas.openxmlformats.org/officeDocument/2006/relationships/image" Target="../media/image38.emf"/><Relationship Id="rId10" Type="http://schemas.openxmlformats.org/officeDocument/2006/relationships/image" Target="../media/image12.emf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hyperlink" Target="http://arXiv/abs/1206.2892" TargetMode="External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205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71" name="Title 1"/>
          <p:cNvSpPr>
            <a:spLocks noGrp="1"/>
          </p:cNvSpPr>
          <p:nvPr>
            <p:ph type="title"/>
          </p:nvPr>
        </p:nvSpPr>
        <p:spPr bwMode="auto">
          <a:xfrm>
            <a:off x="685800" y="88181"/>
            <a:ext cx="7772400" cy="1435819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sz="4000">
                <a:ea typeface="ＭＳ Ｐゴシック" pitchFamily="-65" charset="-128"/>
                <a:cs typeface="ＭＳ Ｐゴシック" pitchFamily="-65" charset="-128"/>
              </a:rPr>
              <a:t>Searches for New Physics at </a:t>
            </a:r>
            <a:br>
              <a:rPr lang="en-US" sz="4000">
                <a:ea typeface="ＭＳ Ｐゴシック" pitchFamily="-65" charset="-128"/>
                <a:cs typeface="ＭＳ Ｐゴシック" pitchFamily="-65" charset="-128"/>
              </a:rPr>
            </a:br>
            <a:r>
              <a:rPr lang="en-US" sz="4000">
                <a:ea typeface="ＭＳ Ｐゴシック" pitchFamily="-65" charset="-128"/>
                <a:cs typeface="ＭＳ Ｐゴシック" pitchFamily="-65" charset="-128"/>
              </a:rPr>
              <a:t>the Large Hadron Collider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101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i="1">
                <a:solidFill>
                  <a:srgbClr val="00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Jeffrey D. Richman</a:t>
            </a:r>
          </a:p>
          <a:p>
            <a:pPr algn="ctr">
              <a:defRPr/>
            </a:pPr>
            <a:r>
              <a:rPr lang="en-US" sz="2000" i="1">
                <a:solidFill>
                  <a:srgbClr val="00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Department of Physics</a:t>
            </a:r>
          </a:p>
          <a:p>
            <a:pPr algn="ctr">
              <a:defRPr/>
            </a:pPr>
            <a:r>
              <a:rPr lang="en-US" sz="2000" i="1">
                <a:solidFill>
                  <a:srgbClr val="000090"/>
                </a:solidFill>
                <a:latin typeface="Arial" charset="0"/>
                <a:ea typeface="ＭＳ Ｐゴシック" charset="-128"/>
                <a:cs typeface="ＭＳ Ｐゴシック" charset="-128"/>
              </a:rPr>
              <a:t>University of California, Santa Barbara</a:t>
            </a:r>
          </a:p>
        </p:txBody>
      </p:sp>
      <p:pic>
        <p:nvPicPr>
          <p:cNvPr id="6" name="Picture 5" descr="UCSB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2340" y="5949688"/>
            <a:ext cx="1828715" cy="88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" y="5915780"/>
            <a:ext cx="934026" cy="94221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0606" y="4953000"/>
            <a:ext cx="8588594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0090"/>
                </a:solidFill>
              </a:rPr>
              <a:t>Scottish Universities Summer School in Physics, St. Andrews, </a:t>
            </a:r>
            <a:r>
              <a:rPr lang="en-US" sz="2000" i="1">
                <a:solidFill>
                  <a:srgbClr val="000090"/>
                </a:solidFill>
              </a:rPr>
              <a:t>19 August – 1 September 2012</a:t>
            </a:r>
            <a:endParaRPr lang="en-US" sz="2400" i="1">
              <a:solidFill>
                <a:srgbClr val="000090"/>
              </a:solidFill>
            </a:endParaRPr>
          </a:p>
        </p:txBody>
      </p:sp>
      <p:pic>
        <p:nvPicPr>
          <p:cNvPr id="10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5064" y="5939744"/>
            <a:ext cx="894975" cy="889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358900" y="2832100"/>
            <a:ext cx="632460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i="1">
                <a:solidFill>
                  <a:srgbClr val="000090"/>
                </a:solidFill>
              </a:rPr>
              <a:t>Lecture 2: The Search for Supersymmetry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Gluinos: fundamental vertices with squarks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495550"/>
          </a:xfrm>
        </p:spPr>
        <p:txBody>
          <a:bodyPr/>
          <a:lstStyle/>
          <a:p>
            <a:r>
              <a:rPr lang="en-US" sz="2800"/>
              <a:t>SUSY preserves the gauge symmetries, so the SUSY partners of the gluons must also transform according to the 8-dimensional representation of SU(3)</a:t>
            </a:r>
            <a:r>
              <a:rPr lang="en-US" sz="2800" baseline="-25000"/>
              <a:t>C</a:t>
            </a:r>
            <a:r>
              <a:rPr lang="en-US" sz="2800"/>
              <a:t>.</a:t>
            </a:r>
          </a:p>
          <a:p>
            <a:r>
              <a:rPr lang="en-US" sz="2800"/>
              <a:t>Fundamental vertex</a:t>
            </a:r>
            <a:r>
              <a:rPr lang="en-US" sz="2800" i="1"/>
              <a:t> </a:t>
            </a:r>
            <a:r>
              <a:rPr lang="en-US" sz="2800"/>
              <a:t>for                          has same coupling strength as that for                    </a:t>
            </a:r>
            <a:r>
              <a:rPr lang="en-US" sz="2800">
                <a:sym typeface="Wingdings"/>
              </a:rPr>
              <a:t>.</a:t>
            </a:r>
            <a:r>
              <a:rPr lang="en-US" sz="2800"/>
              <a:t> </a:t>
            </a:r>
          </a:p>
          <a:p>
            <a:endParaRPr lang="en-US" sz="2800"/>
          </a:p>
        </p:txBody>
      </p:sp>
      <p:pic>
        <p:nvPicPr>
          <p:cNvPr id="129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79850"/>
            <a:ext cx="368300" cy="479425"/>
          </a:xfrm>
          <a:prstGeom prst="rect">
            <a:avLst/>
          </a:prstGeom>
          <a:noFill/>
        </p:spPr>
      </p:pic>
      <p:pic>
        <p:nvPicPr>
          <p:cNvPr id="12943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22700" y="3803650"/>
            <a:ext cx="368300" cy="590550"/>
          </a:xfrm>
          <a:prstGeom prst="rect">
            <a:avLst/>
          </a:prstGeom>
          <a:noFill/>
        </p:spPr>
      </p:pic>
      <p:pic>
        <p:nvPicPr>
          <p:cNvPr id="12943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8300" y="3803650"/>
            <a:ext cx="368300" cy="590550"/>
          </a:xfrm>
          <a:prstGeom prst="rect">
            <a:avLst/>
          </a:prstGeom>
          <a:noFill/>
        </p:spPr>
      </p:pic>
      <p:pic>
        <p:nvPicPr>
          <p:cNvPr id="1294341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3581400"/>
            <a:ext cx="368300" cy="368300"/>
          </a:xfrm>
          <a:prstGeom prst="rect">
            <a:avLst/>
          </a:prstGeom>
          <a:noFill/>
        </p:spPr>
      </p:pic>
      <p:pic>
        <p:nvPicPr>
          <p:cNvPr id="1294344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14550" y="5157788"/>
            <a:ext cx="406400" cy="444500"/>
          </a:xfrm>
          <a:prstGeom prst="rect">
            <a:avLst/>
          </a:prstGeom>
          <a:noFill/>
        </p:spPr>
      </p:pic>
      <p:pic>
        <p:nvPicPr>
          <p:cNvPr id="1294345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56600" y="3479800"/>
            <a:ext cx="404813" cy="442913"/>
          </a:xfrm>
          <a:prstGeom prst="rect">
            <a:avLst/>
          </a:prstGeom>
          <a:noFill/>
        </p:spPr>
      </p:pic>
      <p:pic>
        <p:nvPicPr>
          <p:cNvPr id="1294348" name="Picture 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81600" y="3594100"/>
            <a:ext cx="368300" cy="368300"/>
          </a:xfrm>
          <a:prstGeom prst="rect">
            <a:avLst/>
          </a:prstGeom>
          <a:noFill/>
        </p:spPr>
      </p:pic>
      <p:pic>
        <p:nvPicPr>
          <p:cNvPr id="1294349" name="Picture 1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9150" y="5905500"/>
            <a:ext cx="5365750" cy="571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</p:pic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4351338" y="2500313"/>
          <a:ext cx="1909762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033" name="Equation" r:id="rId11" imgW="825500" imgH="215900" progId="Equation.DSMT4">
                  <p:embed/>
                </p:oleObj>
              </mc:Choice>
              <mc:Fallback>
                <p:oleObj name="Equation" r:id="rId11" imgW="8255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1338" y="2500313"/>
                        <a:ext cx="1909762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8019" name="Object 3"/>
          <p:cNvGraphicFramePr>
            <a:graphicFrameLocks noChangeAspect="1"/>
          </p:cNvGraphicFramePr>
          <p:nvPr/>
        </p:nvGraphicFramePr>
        <p:xfrm>
          <a:off x="5073650" y="2960688"/>
          <a:ext cx="1557338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034" name="Equation" r:id="rId13" imgW="673100" imgH="190500" progId="Equation.DSMT4">
                  <p:embed/>
                </p:oleObj>
              </mc:Choice>
              <mc:Fallback>
                <p:oleObj name="Equation" r:id="rId13" imgW="673100" imgH="1905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2960688"/>
                        <a:ext cx="1557338" cy="441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3086100" y="3441700"/>
            <a:ext cx="5905500" cy="325120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GluonGluinoComparison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0500" y="3676650"/>
            <a:ext cx="8763000" cy="1663700"/>
          </a:xfrm>
          <a:prstGeom prst="rect">
            <a:avLst/>
          </a:prstGeom>
        </p:spPr>
      </p:pic>
      <p:graphicFrame>
        <p:nvGraphicFramePr>
          <p:cNvPr id="19" name="Object 18"/>
          <p:cNvGraphicFramePr>
            <a:graphicFrameLocks noChangeAspect="1"/>
          </p:cNvGraphicFramePr>
          <p:nvPr/>
        </p:nvGraphicFramePr>
        <p:xfrm>
          <a:off x="4445000" y="4970463"/>
          <a:ext cx="116046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035" name="Equation" r:id="rId16" imgW="431800" imgH="228600" progId="Equation.DSMT4">
                  <p:embed/>
                </p:oleObj>
              </mc:Choice>
              <mc:Fallback>
                <p:oleObj name="Equation" r:id="rId16" imgW="4318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4970463"/>
                        <a:ext cx="1160463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18023" name="Object 7"/>
          <p:cNvGraphicFramePr>
            <a:graphicFrameLocks noChangeAspect="1"/>
          </p:cNvGraphicFramePr>
          <p:nvPr/>
        </p:nvGraphicFramePr>
        <p:xfrm>
          <a:off x="7620000" y="5092700"/>
          <a:ext cx="1160463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8036" name="Equation" r:id="rId18" imgW="431800" imgH="203200" progId="Equation.DSMT4">
                  <p:embed/>
                </p:oleObj>
              </mc:Choice>
              <mc:Fallback>
                <p:oleObj name="Equation" r:id="rId18" imgW="431800" imgH="203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5092700"/>
                        <a:ext cx="1160463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60700" y="3403600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Gluino_3body_Deca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00" y="3048000"/>
            <a:ext cx="3708400" cy="2489200"/>
          </a:xfrm>
          <a:prstGeom prst="rect">
            <a:avLst/>
          </a:prstGeom>
        </p:spPr>
      </p:pic>
      <p:pic>
        <p:nvPicPr>
          <p:cNvPr id="14" name="Picture 13" descr="GluonGluinoComparison.jpg"/>
          <p:cNvPicPr>
            <a:picLocks noChangeAspect="1"/>
          </p:cNvPicPr>
          <p:nvPr/>
        </p:nvPicPr>
        <p:blipFill>
          <a:blip r:embed="rId4"/>
          <a:srcRect l="32996" r="32127"/>
          <a:stretch>
            <a:fillRect/>
          </a:stretch>
        </p:blipFill>
        <p:spPr>
          <a:xfrm>
            <a:off x="762000" y="3101975"/>
            <a:ext cx="3060700" cy="166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53988"/>
            <a:ext cx="8407400" cy="804862"/>
          </a:xfrm>
        </p:spPr>
        <p:txBody>
          <a:bodyPr/>
          <a:lstStyle/>
          <a:p>
            <a:r>
              <a:rPr lang="en-US"/>
              <a:t>Gluino decays to lighter and heavier squarks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050"/>
            <a:ext cx="8229600" cy="1428750"/>
          </a:xfrm>
        </p:spPr>
        <p:txBody>
          <a:bodyPr/>
          <a:lstStyle/>
          <a:p>
            <a:r>
              <a:rPr lang="en-US" sz="2800"/>
              <a:t>Two cases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pPr>
              <a:buNone/>
            </a:pPr>
            <a:endParaRPr lang="en-US" sz="2800"/>
          </a:p>
          <a:p>
            <a:endParaRPr lang="en-US" sz="2800"/>
          </a:p>
          <a:p>
            <a:pPr>
              <a:buNone/>
            </a:pPr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</p:txBody>
      </p:sp>
      <p:pic>
        <p:nvPicPr>
          <p:cNvPr id="129536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6700" y="3248025"/>
            <a:ext cx="368300" cy="590550"/>
          </a:xfrm>
          <a:prstGeom prst="rect">
            <a:avLst/>
          </a:prstGeom>
          <a:noFill/>
        </p:spPr>
      </p:pic>
      <p:pic>
        <p:nvPicPr>
          <p:cNvPr id="129536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62250" y="4340225"/>
            <a:ext cx="514350" cy="590550"/>
          </a:xfrm>
          <a:prstGeom prst="rect">
            <a:avLst/>
          </a:prstGeom>
          <a:noFill/>
        </p:spPr>
      </p:pic>
      <p:pic>
        <p:nvPicPr>
          <p:cNvPr id="1295370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76550" y="3001963"/>
            <a:ext cx="406400" cy="441325"/>
          </a:xfrm>
          <a:prstGeom prst="rect">
            <a:avLst/>
          </a:prstGeom>
          <a:noFill/>
        </p:spPr>
      </p:pic>
      <p:pic>
        <p:nvPicPr>
          <p:cNvPr id="1295373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5963" y="1549400"/>
            <a:ext cx="8199437" cy="1066800"/>
          </a:xfrm>
          <a:prstGeom prst="rect">
            <a:avLst/>
          </a:prstGeom>
          <a:noFill/>
        </p:spPr>
      </p:pic>
      <p:pic>
        <p:nvPicPr>
          <p:cNvPr id="1295375" name="Picture 1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13300" y="3200400"/>
            <a:ext cx="368300" cy="590550"/>
          </a:xfrm>
          <a:prstGeom prst="rect">
            <a:avLst/>
          </a:prstGeom>
          <a:noFill/>
        </p:spPr>
      </p:pic>
      <p:pic>
        <p:nvPicPr>
          <p:cNvPr id="1295376" name="Picture 16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30938" y="2947988"/>
            <a:ext cx="404812" cy="441325"/>
          </a:xfrm>
          <a:prstGeom prst="rect">
            <a:avLst/>
          </a:prstGeom>
          <a:noFill/>
        </p:spPr>
      </p:pic>
      <p:pic>
        <p:nvPicPr>
          <p:cNvPr id="1295377" name="Picture 17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094413" y="4318000"/>
            <a:ext cx="515937" cy="665163"/>
          </a:xfrm>
          <a:prstGeom prst="rect">
            <a:avLst/>
          </a:prstGeom>
          <a:noFill/>
        </p:spPr>
      </p:pic>
      <p:pic>
        <p:nvPicPr>
          <p:cNvPr id="1295378" name="Picture 18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001000" y="5410200"/>
            <a:ext cx="368300" cy="368300"/>
          </a:xfrm>
          <a:prstGeom prst="rect">
            <a:avLst/>
          </a:prstGeom>
          <a:noFill/>
        </p:spPr>
      </p:pic>
      <p:pic>
        <p:nvPicPr>
          <p:cNvPr id="1295379" name="Picture 1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950200" y="3429000"/>
            <a:ext cx="736600" cy="6985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965200" y="4127500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2-body decay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305300" y="4076700"/>
            <a:ext cx="1570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3-body decay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4419600"/>
            <a:ext cx="153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(suppressed)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1200" y="2806700"/>
            <a:ext cx="7950200" cy="3098800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11200" y="5943600"/>
            <a:ext cx="795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3-body decay is analogous to weak decay of low mass fermions, e.g., b </a:t>
            </a:r>
            <a:r>
              <a:rPr lang="en-US" sz="2400">
                <a:solidFill>
                  <a:srgbClr val="000090"/>
                </a:solidFill>
                <a:sym typeface="Wingdings"/>
              </a:rPr>
              <a:t> c l ν via a virtual W. </a:t>
            </a:r>
            <a:endParaRPr lang="en-US" sz="2400">
              <a:solidFill>
                <a:srgbClr val="000090"/>
              </a:solidFill>
            </a:endParaRPr>
          </a:p>
        </p:txBody>
      </p:sp>
      <p:graphicFrame>
        <p:nvGraphicFramePr>
          <p:cNvPr id="2722818" name="Object 2"/>
          <p:cNvGraphicFramePr>
            <a:graphicFrameLocks noChangeAspect="1"/>
          </p:cNvGraphicFramePr>
          <p:nvPr/>
        </p:nvGraphicFramePr>
        <p:xfrm>
          <a:off x="2484438" y="5270500"/>
          <a:ext cx="40941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2822" name="Equation" r:id="rId14" imgW="1841500" imgH="228600" progId="Equation.DSMT4">
                  <p:embed/>
                </p:oleObj>
              </mc:Choice>
              <mc:Fallback>
                <p:oleObj name="Equation" r:id="rId14" imgW="18415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5270500"/>
                        <a:ext cx="4094162" cy="5080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Decay table for gluinos in LM6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700" y="1488588"/>
            <a:ext cx="7950200" cy="53313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054100"/>
            <a:ext cx="82907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Number decay modes = 4x(5 flavors) + 2 = 22   That’s a lot!</a:t>
            </a:r>
          </a:p>
        </p:txBody>
      </p:sp>
      <p:sp>
        <p:nvSpPr>
          <p:cNvPr id="5" name="Rectangle 4"/>
          <p:cNvSpPr/>
          <p:nvPr/>
        </p:nvSpPr>
        <p:spPr>
          <a:xfrm>
            <a:off x="1117600" y="2057400"/>
            <a:ext cx="7277100" cy="8763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17600" y="2933700"/>
            <a:ext cx="727710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17600" y="3759200"/>
            <a:ext cx="7277100" cy="81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17600" y="4572000"/>
            <a:ext cx="7277100" cy="7620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117600" y="5334000"/>
            <a:ext cx="7277100" cy="825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17600" y="6159500"/>
            <a:ext cx="7277100" cy="444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3638550" y="6375400"/>
            <a:ext cx="1849120" cy="406400"/>
            <a:chOff x="4222750" y="6451600"/>
            <a:chExt cx="1849120" cy="406400"/>
          </a:xfrm>
        </p:grpSpPr>
        <p:graphicFrame>
          <p:nvGraphicFramePr>
            <p:cNvPr id="13" name="Object 12"/>
            <p:cNvGraphicFramePr>
              <a:graphicFrameLocks noChangeAspect="1"/>
            </p:cNvGraphicFramePr>
            <p:nvPr/>
          </p:nvGraphicFramePr>
          <p:xfrm>
            <a:off x="4222750" y="6451600"/>
            <a:ext cx="184912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24870" name="Equation" r:id="rId4" imgW="1155700" imgH="254000" progId="Equation.DSMT4">
                    <p:embed/>
                  </p:oleObj>
                </mc:Choice>
                <mc:Fallback>
                  <p:oleObj name="Equation" r:id="rId4" imgW="1155700" imgH="2540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2750" y="6451600"/>
                          <a:ext cx="1849120" cy="406400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5" name="Straight Connector 14"/>
            <p:cNvCxnSpPr/>
            <p:nvPr/>
          </p:nvCxnSpPr>
          <p:spPr>
            <a:xfrm rot="5400000">
              <a:off x="4419600" y="6629400"/>
              <a:ext cx="165100" cy="139700"/>
            </a:xfrm>
            <a:prstGeom prst="line">
              <a:avLst/>
            </a:prstGeom>
            <a:ln>
              <a:solidFill>
                <a:srgbClr val="00009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52400"/>
            <a:ext cx="6781800" cy="736600"/>
          </a:xfrm>
        </p:spPr>
        <p:txBody>
          <a:bodyPr/>
          <a:lstStyle/>
          <a:p>
            <a:r>
              <a:rPr lang="en-US"/>
              <a:t>Squark decay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12750" y="1079500"/>
            <a:ext cx="8248650" cy="5499100"/>
            <a:chOff x="273050" y="528638"/>
            <a:chExt cx="8597900" cy="6088062"/>
          </a:xfrm>
        </p:grpSpPr>
        <p:pic>
          <p:nvPicPr>
            <p:cNvPr id="27" name="Picture 26" descr="SquarkDeca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050" y="939800"/>
              <a:ext cx="8597900" cy="5384800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287338" y="1503363"/>
            <a:ext cx="479425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3" name="Equation" r:id="rId4" imgW="177800" imgH="228600" progId="Equation.DSMT4">
                    <p:embed/>
                  </p:oleObj>
                </mc:Choice>
                <mc:Fallback>
                  <p:oleObj name="Equation" r:id="rId4" imgW="177800" imgH="2286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338" y="1503363"/>
                          <a:ext cx="479425" cy="617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19" name="Object 3"/>
            <p:cNvGraphicFramePr>
              <a:graphicFrameLocks noChangeAspect="1"/>
            </p:cNvGraphicFramePr>
            <p:nvPr/>
          </p:nvGraphicFramePr>
          <p:xfrm>
            <a:off x="2730500" y="1143000"/>
            <a:ext cx="342900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4" name="Equation" r:id="rId6" imgW="127000" imgH="165100" progId="Equation.DSMT4">
                    <p:embed/>
                  </p:oleObj>
                </mc:Choice>
                <mc:Fallback>
                  <p:oleObj name="Equation" r:id="rId6" imgW="127000" imgH="1651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30500" y="1143000"/>
                          <a:ext cx="342900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0" name="Object 4"/>
            <p:cNvGraphicFramePr>
              <a:graphicFrameLocks noChangeAspect="1"/>
            </p:cNvGraphicFramePr>
            <p:nvPr/>
          </p:nvGraphicFramePr>
          <p:xfrm>
            <a:off x="2586038" y="2868613"/>
            <a:ext cx="534987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5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86038" y="2868613"/>
                          <a:ext cx="534987" cy="579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1" name="Object 5"/>
            <p:cNvGraphicFramePr>
              <a:graphicFrameLocks noChangeAspect="1"/>
            </p:cNvGraphicFramePr>
            <p:nvPr/>
          </p:nvGraphicFramePr>
          <p:xfrm>
            <a:off x="4440238" y="1503363"/>
            <a:ext cx="479425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6" name="Equation" r:id="rId10" imgW="177800" imgH="228600" progId="Equation.DSMT4">
                    <p:embed/>
                  </p:oleObj>
                </mc:Choice>
                <mc:Fallback>
                  <p:oleObj name="Equation" r:id="rId10" imgW="177800" imgH="2286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40238" y="1503363"/>
                          <a:ext cx="479425" cy="617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2" name="Object 6"/>
            <p:cNvGraphicFramePr>
              <a:graphicFrameLocks noChangeAspect="1"/>
            </p:cNvGraphicFramePr>
            <p:nvPr/>
          </p:nvGraphicFramePr>
          <p:xfrm>
            <a:off x="6516688" y="1109663"/>
            <a:ext cx="600075" cy="581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7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16688" y="1109663"/>
                          <a:ext cx="600075" cy="581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3" name="Object 7"/>
            <p:cNvGraphicFramePr>
              <a:graphicFrameLocks noChangeAspect="1"/>
            </p:cNvGraphicFramePr>
            <p:nvPr/>
          </p:nvGraphicFramePr>
          <p:xfrm>
            <a:off x="6819900" y="2768600"/>
            <a:ext cx="342900" cy="446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8" name="Equation" r:id="rId14" imgW="127000" imgH="165100" progId="Equation.DSMT4">
                    <p:embed/>
                  </p:oleObj>
                </mc:Choice>
                <mc:Fallback>
                  <p:oleObj name="Equation" r:id="rId14" imgW="127000" imgH="1651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19900" y="2768600"/>
                          <a:ext cx="342900" cy="446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4" name="Object 8"/>
            <p:cNvGraphicFramePr>
              <a:graphicFrameLocks noChangeAspect="1"/>
            </p:cNvGraphicFramePr>
            <p:nvPr/>
          </p:nvGraphicFramePr>
          <p:xfrm>
            <a:off x="8142288" y="528638"/>
            <a:ext cx="341312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39" name="Equation" r:id="rId16" imgW="127000" imgH="215900" progId="Equation.DSMT4">
                    <p:embed/>
                  </p:oleObj>
                </mc:Choice>
                <mc:Fallback>
                  <p:oleObj name="Equation" r:id="rId16" imgW="127000" imgH="2159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2288" y="528638"/>
                          <a:ext cx="341312" cy="582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5" name="Object 9"/>
            <p:cNvGraphicFramePr>
              <a:graphicFrameLocks noChangeAspect="1"/>
            </p:cNvGraphicFramePr>
            <p:nvPr/>
          </p:nvGraphicFramePr>
          <p:xfrm>
            <a:off x="8148638" y="2141538"/>
            <a:ext cx="2746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0" name="Equation" r:id="rId18" imgW="101600" imgH="139700" progId="Equation.DSMT4">
                    <p:embed/>
                  </p:oleObj>
                </mc:Choice>
                <mc:Fallback>
                  <p:oleObj name="Equation" r:id="rId18" imgW="101600" imgH="1397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48638" y="2141538"/>
                          <a:ext cx="274637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274638" y="4595813"/>
            <a:ext cx="481012" cy="6175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1" name="Equation" r:id="rId20" imgW="177800" imgH="228600" progId="Equation.DSMT4">
                    <p:embed/>
                  </p:oleObj>
                </mc:Choice>
                <mc:Fallback>
                  <p:oleObj name="Equation" r:id="rId20" imgW="1778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638" y="4595813"/>
                          <a:ext cx="481012" cy="6175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2714625" y="4232275"/>
            <a:ext cx="273050" cy="3762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2" name="Equation" r:id="rId22" imgW="101600" imgH="139700" progId="Equation.DSMT4">
                    <p:embed/>
                  </p:oleObj>
                </mc:Choice>
                <mc:Fallback>
                  <p:oleObj name="Equation" r:id="rId22" imgW="101600" imgH="1397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4625" y="4232275"/>
                          <a:ext cx="273050" cy="3762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/>
          </p:nvGraphicFramePr>
          <p:xfrm>
            <a:off x="2662238" y="5872163"/>
            <a:ext cx="534987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3" name="Equation" r:id="rId24" imgW="203200" imgH="228600" progId="Equation.DSMT4">
                    <p:embed/>
                  </p:oleObj>
                </mc:Choice>
                <mc:Fallback>
                  <p:oleObj name="Equation" r:id="rId24" imgW="2032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238" y="5872163"/>
                          <a:ext cx="534987" cy="579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/>
            <p:cNvGraphicFramePr>
              <a:graphicFrameLocks noChangeAspect="1"/>
            </p:cNvGraphicFramePr>
            <p:nvPr/>
          </p:nvGraphicFramePr>
          <p:xfrm>
            <a:off x="4427538" y="4557713"/>
            <a:ext cx="479425" cy="615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4" name="Equation" r:id="rId26" imgW="177800" imgH="228600" progId="Equation.DSMT4">
                    <p:embed/>
                  </p:oleObj>
                </mc:Choice>
                <mc:Fallback>
                  <p:oleObj name="Equation" r:id="rId26" imgW="177800" imgH="2286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538" y="4557713"/>
                          <a:ext cx="479425" cy="6159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/>
            <p:cNvGraphicFramePr>
              <a:graphicFrameLocks noChangeAspect="1"/>
            </p:cNvGraphicFramePr>
            <p:nvPr/>
          </p:nvGraphicFramePr>
          <p:xfrm>
            <a:off x="7177088" y="4027488"/>
            <a:ext cx="341312" cy="5826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5" name="Equation" r:id="rId28" imgW="127000" imgH="215900" progId="Equation.DSMT4">
                    <p:embed/>
                  </p:oleObj>
                </mc:Choice>
                <mc:Fallback>
                  <p:oleObj name="Equation" r:id="rId28" imgW="127000" imgH="2159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77088" y="4027488"/>
                          <a:ext cx="341312" cy="58261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7073899" y="6089650"/>
            <a:ext cx="702733" cy="527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9946" name="Equation" r:id="rId30" imgW="254000" imgH="190500" progId="Equation.DSMT4">
                    <p:embed/>
                  </p:oleObj>
                </mc:Choice>
                <mc:Fallback>
                  <p:oleObj name="Equation" r:id="rId30" imgW="254000" imgH="1905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73899" y="6089650"/>
                          <a:ext cx="702733" cy="5270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21"/>
          <p:cNvSpPr txBox="1"/>
          <p:nvPr/>
        </p:nvSpPr>
        <p:spPr>
          <a:xfrm>
            <a:off x="317500" y="1054100"/>
            <a:ext cx="326438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decay to/via neutralino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42900" y="3962400"/>
            <a:ext cx="30932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decay to/via chargino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381500" y="1028700"/>
            <a:ext cx="273404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decay to/via gluino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57700" y="3962400"/>
            <a:ext cx="288732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decay to/via W, Z, h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700" y="567867"/>
            <a:ext cx="8623300" cy="5756733"/>
            <a:chOff x="266700" y="567867"/>
            <a:chExt cx="8623300" cy="5756733"/>
          </a:xfrm>
        </p:grpSpPr>
        <p:pic>
          <p:nvPicPr>
            <p:cNvPr id="4" name="Picture 3" descr="SquarkDecay_DarkLines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" y="711200"/>
              <a:ext cx="8623300" cy="5397500"/>
            </a:xfrm>
            <a:prstGeom prst="rect">
              <a:avLst/>
            </a:prstGeom>
          </p:spPr>
        </p:pic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3345793"/>
                </p:ext>
              </p:extLst>
            </p:nvPr>
          </p:nvGraphicFramePr>
          <p:xfrm>
            <a:off x="299458" y="1947230"/>
            <a:ext cx="459951" cy="5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quation" r:id="rId4" imgW="177800" imgH="228600" progId="Equation.DSMT4">
                    <p:embed/>
                  </p:oleObj>
                </mc:Choice>
                <mc:Fallback>
                  <p:oleObj name="Equation" r:id="rId4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458" y="1947230"/>
                          <a:ext cx="459951" cy="5577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1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955640"/>
                </p:ext>
              </p:extLst>
            </p:nvPr>
          </p:nvGraphicFramePr>
          <p:xfrm>
            <a:off x="2719577" y="872428"/>
            <a:ext cx="328971" cy="402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0" name="Equation" r:id="rId6" imgW="127000" imgH="165100" progId="Equation.DSMT4">
                    <p:embed/>
                  </p:oleObj>
                </mc:Choice>
                <mc:Fallback>
                  <p:oleObj name="Equation" r:id="rId6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577" y="872428"/>
                          <a:ext cx="328971" cy="4029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0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03914450"/>
                </p:ext>
              </p:extLst>
            </p:nvPr>
          </p:nvGraphicFramePr>
          <p:xfrm>
            <a:off x="2644484" y="2659705"/>
            <a:ext cx="513256" cy="523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1" name="Equation" r:id="rId8" imgW="203200" imgH="228600" progId="Equation.DSMT4">
                    <p:embed/>
                  </p:oleObj>
                </mc:Choice>
                <mc:Fallback>
                  <p:oleObj name="Equation" r:id="rId8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44484" y="2659705"/>
                          <a:ext cx="513256" cy="523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53664207"/>
                </p:ext>
              </p:extLst>
            </p:nvPr>
          </p:nvGraphicFramePr>
          <p:xfrm>
            <a:off x="4436065" y="2023430"/>
            <a:ext cx="459951" cy="5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" name="Equation" r:id="rId10" imgW="177800" imgH="228600" progId="Equation.DSMT4">
                    <p:embed/>
                  </p:oleObj>
                </mc:Choice>
                <mc:Fallback>
                  <p:oleObj name="Equation" r:id="rId10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6065" y="2023430"/>
                          <a:ext cx="459951" cy="5577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2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7513609"/>
                </p:ext>
              </p:extLst>
            </p:nvPr>
          </p:nvGraphicFramePr>
          <p:xfrm>
            <a:off x="6567869" y="1045516"/>
            <a:ext cx="575700" cy="5248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" name="Equation" r:id="rId12" imgW="228600" imgH="228600" progId="Equation.DSMT4">
                    <p:embed/>
                  </p:oleObj>
                </mc:Choice>
                <mc:Fallback>
                  <p:oleObj name="Equation" r:id="rId12" imgW="2286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869" y="1045516"/>
                          <a:ext cx="575700" cy="52481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3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30131953"/>
                </p:ext>
              </p:extLst>
            </p:nvPr>
          </p:nvGraphicFramePr>
          <p:xfrm>
            <a:off x="7392164" y="2963067"/>
            <a:ext cx="328971" cy="4029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4" name="Equation" r:id="rId14" imgW="127000" imgH="165100" progId="Equation.DSMT4">
                    <p:embed/>
                  </p:oleObj>
                </mc:Choice>
                <mc:Fallback>
                  <p:oleObj name="Equation" r:id="rId14" imgW="127000" imgH="1651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92164" y="2963067"/>
                          <a:ext cx="328971" cy="40293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89100903"/>
                </p:ext>
              </p:extLst>
            </p:nvPr>
          </p:nvGraphicFramePr>
          <p:xfrm>
            <a:off x="8076637" y="1905000"/>
            <a:ext cx="327448" cy="52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5" name="Equation" r:id="rId16" imgW="127000" imgH="215900" progId="Equation.DSMT4">
                    <p:embed/>
                  </p:oleObj>
                </mc:Choice>
                <mc:Fallback>
                  <p:oleObj name="Equation" r:id="rId16" imgW="1270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76637" y="1905000"/>
                          <a:ext cx="327448" cy="52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8425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2335397"/>
                </p:ext>
              </p:extLst>
            </p:nvPr>
          </p:nvGraphicFramePr>
          <p:xfrm>
            <a:off x="8082729" y="567867"/>
            <a:ext cx="263481" cy="3412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6" name="Equation" r:id="rId18" imgW="101600" imgH="139700" progId="Equation.DSMT4">
                    <p:embed/>
                  </p:oleObj>
                </mc:Choice>
                <mc:Fallback>
                  <p:oleObj name="Equation" r:id="rId18" imgW="101600" imgH="1397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82729" y="567867"/>
                          <a:ext cx="263481" cy="3412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85544632"/>
                </p:ext>
              </p:extLst>
            </p:nvPr>
          </p:nvGraphicFramePr>
          <p:xfrm>
            <a:off x="287273" y="5045315"/>
            <a:ext cx="461473" cy="5577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7" name="Equation" r:id="rId20" imgW="177800" imgH="228600" progId="Equation.DSMT4">
                    <p:embed/>
                  </p:oleObj>
                </mc:Choice>
                <mc:Fallback>
                  <p:oleObj name="Equation" r:id="rId20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273" y="5045315"/>
                          <a:ext cx="461473" cy="5577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52675341"/>
                </p:ext>
              </p:extLst>
            </p:nvPr>
          </p:nvGraphicFramePr>
          <p:xfrm>
            <a:off x="2717800" y="3989388"/>
            <a:ext cx="261938" cy="371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8" name="Equation" r:id="rId22" imgW="101600" imgH="152400" progId="Equation.3">
                    <p:embed/>
                  </p:oleObj>
                </mc:Choice>
                <mc:Fallback>
                  <p:oleObj name="Equation" r:id="rId22" imgW="101600" imgH="152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7800" y="3989388"/>
                          <a:ext cx="261938" cy="3714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54332124"/>
                </p:ext>
              </p:extLst>
            </p:nvPr>
          </p:nvGraphicFramePr>
          <p:xfrm>
            <a:off x="2615988" y="5690190"/>
            <a:ext cx="513256" cy="523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9" name="Equation" r:id="rId24" imgW="203200" imgH="228600" progId="Equation.DSMT4">
                    <p:embed/>
                  </p:oleObj>
                </mc:Choice>
                <mc:Fallback>
                  <p:oleObj name="Equation" r:id="rId24" imgW="2032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5988" y="5690190"/>
                          <a:ext cx="513256" cy="52338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4203271"/>
                </p:ext>
              </p:extLst>
            </p:nvPr>
          </p:nvGraphicFramePr>
          <p:xfrm>
            <a:off x="4487381" y="4998200"/>
            <a:ext cx="459951" cy="556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0" name="Equation" r:id="rId26" imgW="177800" imgH="228600" progId="Equation.DSMT4">
                    <p:embed/>
                  </p:oleObj>
                </mc:Choice>
                <mc:Fallback>
                  <p:oleObj name="Equation" r:id="rId26" imgW="177800" imgH="2286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7381" y="4998200"/>
                          <a:ext cx="459951" cy="5563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8647824"/>
                </p:ext>
              </p:extLst>
            </p:nvPr>
          </p:nvGraphicFramePr>
          <p:xfrm>
            <a:off x="7163343" y="3846170"/>
            <a:ext cx="327448" cy="52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Equation" r:id="rId28" imgW="127000" imgH="215900" progId="Equation.DSMT4">
                    <p:embed/>
                  </p:oleObj>
                </mc:Choice>
                <mc:Fallback>
                  <p:oleObj name="Equation" r:id="rId28" imgW="127000" imgH="2159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63343" y="3846170"/>
                          <a:ext cx="327448" cy="5262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4014412"/>
                </p:ext>
              </p:extLst>
            </p:nvPr>
          </p:nvGraphicFramePr>
          <p:xfrm>
            <a:off x="6988146" y="5848537"/>
            <a:ext cx="674188" cy="4760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Equation" r:id="rId30" imgW="254000" imgH="190500" progId="Equation.DSMT4">
                    <p:embed/>
                  </p:oleObj>
                </mc:Choice>
                <mc:Fallback>
                  <p:oleObj name="Equation" r:id="rId30" imgW="254000" imgH="190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88146" y="5848537"/>
                          <a:ext cx="674188" cy="4760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5101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Decay tables for stop 1,2 in LM6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0" y="1372930"/>
            <a:ext cx="8890000" cy="43230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0100" y="5067300"/>
            <a:ext cx="8013700" cy="431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0" y="2057400"/>
            <a:ext cx="8013700" cy="9144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228600" y="2057400"/>
          <a:ext cx="520700" cy="885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45" name="Equation" r:id="rId5" imgW="127000" imgH="215900" progId="Equation.DSMT4">
                  <p:embed/>
                </p:oleObj>
              </mc:Choice>
              <mc:Fallback>
                <p:oleObj name="Equation" r:id="rId5" imgW="1270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057400"/>
                        <a:ext cx="520700" cy="885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11939" name="Object 3"/>
          <p:cNvGraphicFramePr>
            <a:graphicFrameLocks noChangeAspect="1"/>
          </p:cNvGraphicFramePr>
          <p:nvPr/>
        </p:nvGraphicFramePr>
        <p:xfrm>
          <a:off x="203200" y="4114800"/>
          <a:ext cx="573088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946" name="Equation" r:id="rId7" imgW="139700" imgH="215900" progId="Equation.DSMT4">
                  <p:embed/>
                </p:oleObj>
              </mc:Choice>
              <mc:Fallback>
                <p:oleObj name="Equation" r:id="rId7" imgW="139700" imgH="215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4114800"/>
                        <a:ext cx="573088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800100" y="3784600"/>
            <a:ext cx="8013700" cy="12827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Starting from gluinos...</a:t>
            </a:r>
          </a:p>
        </p:txBody>
      </p:sp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03300"/>
            <a:ext cx="5970201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146800" y="4838700"/>
            <a:ext cx="330200" cy="1816100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53200" y="4927600"/>
            <a:ext cx="2318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Direct</a:t>
            </a:r>
          </a:p>
          <a:p>
            <a:r>
              <a:rPr lang="en-US" sz="2400">
                <a:solidFill>
                  <a:srgbClr val="000090"/>
                </a:solidFill>
              </a:rPr>
              <a:t>production</a:t>
            </a:r>
          </a:p>
          <a:p>
            <a:r>
              <a:rPr lang="en-US" sz="2400">
                <a:solidFill>
                  <a:srgbClr val="000090"/>
                </a:solidFill>
              </a:rPr>
              <a:t>via electroweak</a:t>
            </a:r>
          </a:p>
          <a:p>
            <a:r>
              <a:rPr lang="en-US" sz="2400">
                <a:solidFill>
                  <a:srgbClr val="000090"/>
                </a:solidFill>
              </a:rPr>
              <a:t>processes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6426200" y="1143000"/>
            <a:ext cx="330200" cy="1816100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4500" y="1203236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solidFill>
                  <a:srgbClr val="000090"/>
                </a:solidFill>
              </a:rPr>
              <a:t>Direct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production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via strong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processes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644900" y="1701800"/>
            <a:ext cx="1447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794000" y="2178050"/>
          <a:ext cx="1524374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09" name="Equation" r:id="rId4" imgW="673100" imgH="215900" progId="Equation.DSMT4">
                  <p:embed/>
                </p:oleObj>
              </mc:Choice>
              <mc:Fallback>
                <p:oleObj name="Equation" r:id="rId4" imgW="6731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78050"/>
                        <a:ext cx="1524374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683000" y="15113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83000" y="1511300"/>
            <a:ext cx="9525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048000" y="3886200"/>
            <a:ext cx="2603500" cy="1155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78083" name="Object 3"/>
          <p:cNvGraphicFramePr>
            <a:graphicFrameLocks noChangeAspect="1"/>
          </p:cNvGraphicFramePr>
          <p:nvPr/>
        </p:nvGraphicFramePr>
        <p:xfrm>
          <a:off x="2763838" y="4043363"/>
          <a:ext cx="1611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3610"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043363"/>
                        <a:ext cx="16113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670300" y="1524000"/>
            <a:ext cx="1041400" cy="787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83000" y="1498600"/>
            <a:ext cx="138430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045200" y="3162300"/>
            <a:ext cx="32131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Nobody knows how many</a:t>
            </a:r>
          </a:p>
          <a:p>
            <a:r>
              <a:rPr lang="en-US" sz="2000">
                <a:solidFill>
                  <a:srgbClr val="000090"/>
                </a:solidFill>
              </a:rPr>
              <a:t>squarks would be lighter than the gluino: </a:t>
            </a:r>
          </a:p>
          <a:p>
            <a:r>
              <a:rPr lang="en-US" sz="2000">
                <a:solidFill>
                  <a:srgbClr val="000090"/>
                </a:solidFill>
              </a:rPr>
              <a:t>maybe 0, 1, 2, 3,???</a:t>
            </a:r>
          </a:p>
          <a:p>
            <a:r>
              <a:rPr lang="en-US" sz="2000">
                <a:solidFill>
                  <a:srgbClr val="000090"/>
                </a:solidFill>
              </a:rPr>
              <a:t>e.g., split supersymmetry!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03300"/>
            <a:ext cx="5970201" cy="5791200"/>
          </a:xfrm>
          <a:prstGeom prst="rect">
            <a:avLst/>
          </a:prstGeom>
        </p:spPr>
      </p:pic>
      <p:graphicFrame>
        <p:nvGraphicFramePr>
          <p:cNvPr id="2718725" name="Object 5"/>
          <p:cNvGraphicFramePr>
            <a:graphicFrameLocks noChangeAspect="1"/>
          </p:cNvGraphicFramePr>
          <p:nvPr/>
        </p:nvGraphicFramePr>
        <p:xfrm>
          <a:off x="4710113" y="3902075"/>
          <a:ext cx="178276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35" name="Equation" r:id="rId4" imgW="787400" imgH="241300" progId="Equation.DSMT4">
                  <p:embed/>
                </p:oleObj>
              </mc:Choice>
              <mc:Fallback>
                <p:oleObj name="Equation" r:id="rId4" imgW="7874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0113" y="3902075"/>
                        <a:ext cx="1782762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Things can start to get complicated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  <p:sp>
        <p:nvSpPr>
          <p:cNvPr id="13" name="Right Brace 12"/>
          <p:cNvSpPr/>
          <p:nvPr/>
        </p:nvSpPr>
        <p:spPr>
          <a:xfrm>
            <a:off x="6146800" y="4838700"/>
            <a:ext cx="330200" cy="1816100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53200" y="4927600"/>
            <a:ext cx="231871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Direct</a:t>
            </a:r>
          </a:p>
          <a:p>
            <a:r>
              <a:rPr lang="en-US" sz="2400">
                <a:solidFill>
                  <a:srgbClr val="000090"/>
                </a:solidFill>
              </a:rPr>
              <a:t>production</a:t>
            </a:r>
          </a:p>
          <a:p>
            <a:r>
              <a:rPr lang="en-US" sz="2400">
                <a:solidFill>
                  <a:srgbClr val="000090"/>
                </a:solidFill>
              </a:rPr>
              <a:t>via electroweak</a:t>
            </a:r>
          </a:p>
          <a:p>
            <a:r>
              <a:rPr lang="en-US" sz="2400">
                <a:solidFill>
                  <a:srgbClr val="000090"/>
                </a:solidFill>
              </a:rPr>
              <a:t>processes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6426200" y="1143000"/>
            <a:ext cx="330200" cy="1816100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94500" y="1203236"/>
            <a:ext cx="2286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solidFill>
                  <a:srgbClr val="000090"/>
                </a:solidFill>
              </a:rPr>
              <a:t>Direct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production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via strong</a:t>
            </a:r>
          </a:p>
          <a:p>
            <a:pPr lvl="0"/>
            <a:r>
              <a:rPr lang="en-US" sz="2400">
                <a:solidFill>
                  <a:srgbClr val="000090"/>
                </a:solidFill>
              </a:rPr>
              <a:t>processes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644900" y="1701800"/>
            <a:ext cx="1447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2794000" y="2178050"/>
          <a:ext cx="1524374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36" name="Equation" r:id="rId6" imgW="673100" imgH="215900" progId="Equation.DSMT4">
                  <p:embed/>
                </p:oleObj>
              </mc:Choice>
              <mc:Fallback>
                <p:oleObj name="Equation" r:id="rId6" imgW="6731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4000" y="2178050"/>
                        <a:ext cx="1524374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3683000" y="15113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83000" y="1511300"/>
            <a:ext cx="9525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105150" y="3790950"/>
            <a:ext cx="2667000" cy="1282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78083" name="Object 3"/>
          <p:cNvGraphicFramePr>
            <a:graphicFrameLocks noChangeAspect="1"/>
          </p:cNvGraphicFramePr>
          <p:nvPr/>
        </p:nvGraphicFramePr>
        <p:xfrm>
          <a:off x="4389438" y="4729163"/>
          <a:ext cx="1611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37"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4729163"/>
                        <a:ext cx="1611312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>
            <a:off x="3670300" y="1524000"/>
            <a:ext cx="1041400" cy="787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441700" y="3492500"/>
            <a:ext cx="1879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282950" y="3194050"/>
            <a:ext cx="1841500" cy="147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H="1">
            <a:off x="3257550" y="5340350"/>
            <a:ext cx="609600" cy="266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>
            <a:off x="3403600" y="5372100"/>
            <a:ext cx="774700" cy="381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18724" name="Object 4"/>
          <p:cNvGraphicFramePr>
            <a:graphicFrameLocks noChangeAspect="1"/>
          </p:cNvGraphicFramePr>
          <p:nvPr/>
        </p:nvGraphicFramePr>
        <p:xfrm>
          <a:off x="2078038" y="4094163"/>
          <a:ext cx="1611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8738" name="Equation" r:id="rId10" imgW="711200" imgH="228600" progId="Equation.DSMT4">
                  <p:embed/>
                </p:oleObj>
              </mc:Choice>
              <mc:Fallback>
                <p:oleObj name="Equation" r:id="rId10" imgW="711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4094163"/>
                        <a:ext cx="16113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0800000" flipV="1">
            <a:off x="4025900" y="4419600"/>
            <a:ext cx="1054100" cy="1905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22300" y="6409035"/>
            <a:ext cx="770890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Things can get pretty complicated...and there are many scenarios!</a:t>
            </a:r>
            <a:endParaRPr lang="en-US" sz="2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28600"/>
            <a:ext cx="8940800" cy="876300"/>
          </a:xfrm>
        </p:spPr>
        <p:txBody>
          <a:bodyPr/>
          <a:lstStyle/>
          <a:p>
            <a:r>
              <a:rPr lang="en-US"/>
              <a:t>Strategy for SUSY with complex decay patterns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1257300"/>
            <a:ext cx="9144000" cy="5486400"/>
          </a:xfrm>
        </p:spPr>
        <p:txBody>
          <a:bodyPr/>
          <a:lstStyle/>
          <a:p>
            <a:r>
              <a:rPr lang="en-US"/>
              <a:t>Complex decay patterns, not dominated by any one (or even few) modes, can emerge in many models. </a:t>
            </a:r>
          </a:p>
          <a:p>
            <a:r>
              <a:rPr lang="en-US"/>
              <a:t>Inclusive search strategies, based on simple topological signatures are well suited to such cases. </a:t>
            </a:r>
          </a:p>
          <a:p>
            <a:r>
              <a:rPr lang="en-US"/>
              <a:t>Inclusive searches (can require b jets in all cases)</a:t>
            </a:r>
          </a:p>
          <a:p>
            <a:pPr lvl="1"/>
            <a:r>
              <a:rPr lang="en-US"/>
              <a:t>Jets + MET  (or similar variable)</a:t>
            </a:r>
          </a:p>
          <a:p>
            <a:pPr lvl="1"/>
            <a:r>
              <a:rPr lang="en-US"/>
              <a:t>1 lepton + Jets + MET</a:t>
            </a:r>
          </a:p>
          <a:p>
            <a:pPr lvl="1"/>
            <a:r>
              <a:rPr lang="en-US"/>
              <a:t>Dileptons + Jets + MET (same- or opp-sign dileptons)</a:t>
            </a:r>
          </a:p>
          <a:p>
            <a:pPr lvl="1"/>
            <a:r>
              <a:rPr lang="en-US"/>
              <a:t>Single photon + jets + MET </a:t>
            </a:r>
          </a:p>
          <a:p>
            <a:pPr lvl="1"/>
            <a:r>
              <a:rPr lang="en-US"/>
              <a:t>Two photons + jets + MET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22900" y="5537200"/>
            <a:ext cx="3073400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Also on the menu: can add </a:t>
            </a:r>
          </a:p>
          <a:p>
            <a:r>
              <a:rPr lang="en-US">
                <a:solidFill>
                  <a:srgbClr val="000090"/>
                </a:solidFill>
              </a:rPr>
              <a:t>b-jets, tau leptons to most items! Opp. sign dileptons: can add Z bosons.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177800"/>
            <a:ext cx="7226300" cy="736600"/>
          </a:xfrm>
        </p:spPr>
        <p:txBody>
          <a:bodyPr/>
          <a:lstStyle/>
          <a:p>
            <a:r>
              <a:rPr lang="en-US"/>
              <a:t>CMS: Multijets + MHT search (7 TeV)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" y="1155700"/>
            <a:ext cx="8661400" cy="5702300"/>
          </a:xfrm>
        </p:spPr>
        <p:txBody>
          <a:bodyPr/>
          <a:lstStyle/>
          <a:p>
            <a:r>
              <a:rPr lang="en-US">
                <a:sym typeface="Wingdings"/>
              </a:rPr>
              <a:t>Search variables:</a:t>
            </a: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r>
              <a:rPr lang="en-US">
                <a:sym typeface="Wingdings"/>
              </a:rPr>
              <a:t>Require ≥3 jets, pT&gt;50 GeV, |η|&lt;2.5</a:t>
            </a:r>
          </a:p>
          <a:p>
            <a:r>
              <a:rPr lang="en-US" u="sng"/>
              <a:t>ttbar, W+jets suppression</a:t>
            </a:r>
            <a:r>
              <a:rPr lang="en-US"/>
              <a:t>:</a:t>
            </a:r>
            <a:r>
              <a:rPr lang="en-US">
                <a:sym typeface="Wingdings"/>
              </a:rPr>
              <a:t> veto events with isolated leptons with pT&gt;10 GeV.</a:t>
            </a:r>
          </a:p>
          <a:p>
            <a:r>
              <a:rPr lang="en-US" u="sng">
                <a:sym typeface="Wingdings"/>
              </a:rPr>
              <a:t>QCD suppression</a:t>
            </a:r>
            <a:r>
              <a:rPr lang="en-US">
                <a:sym typeface="Wingdings"/>
              </a:rPr>
              <a:t>: veto events with           Δφ(MET, Jet1)&lt;0.5. Similar cuts for Jet2, Jet3.</a:t>
            </a:r>
          </a:p>
          <a:p>
            <a:pPr>
              <a:buNone/>
            </a:pPr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endParaRPr lang="en-US"/>
          </a:p>
        </p:txBody>
      </p:sp>
      <p:graphicFrame>
        <p:nvGraphicFramePr>
          <p:cNvPr id="2732034" name="Object 2"/>
          <p:cNvGraphicFramePr>
            <a:graphicFrameLocks noChangeAspect="1"/>
          </p:cNvGraphicFramePr>
          <p:nvPr/>
        </p:nvGraphicFramePr>
        <p:xfrm>
          <a:off x="568325" y="1787770"/>
          <a:ext cx="8258175" cy="2147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2038" name="Equation" r:id="rId3" imgW="3416300" imgH="889000" progId="Equation.DSMT4">
                  <p:embed/>
                </p:oleObj>
              </mc:Choice>
              <mc:Fallback>
                <p:oleObj name="Equation" r:id="rId3" imgW="3416300" imgH="8890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325" y="1787770"/>
                        <a:ext cx="8258175" cy="2147644"/>
                      </a:xfrm>
                      <a:prstGeom prst="rect">
                        <a:avLst/>
                      </a:prstGeom>
                      <a:solidFill>
                        <a:srgbClr val="E3E3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335796" y="971034"/>
            <a:ext cx="37625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000090"/>
                </a:solidFill>
              </a:rPr>
              <a:t>CMS, http://arxiv.org/pdf/1207.1898.pdf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rot="16200000" flipV="1">
            <a:off x="6813550" y="2724150"/>
            <a:ext cx="431800" cy="1905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16700" y="3009900"/>
            <a:ext cx="23016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Why not use MET?</a:t>
            </a:r>
          </a:p>
          <a:p>
            <a:r>
              <a:rPr lang="en-US"/>
              <a:t>Data-driven method </a:t>
            </a:r>
          </a:p>
          <a:p>
            <a:r>
              <a:rPr lang="en-US"/>
              <a:t>for QCD background</a:t>
            </a:r>
          </a:p>
          <a:p>
            <a:r>
              <a:rPr lang="en-US"/>
              <a:t>uses jet-smearing </a:t>
            </a:r>
          </a:p>
          <a:p>
            <a:r>
              <a:rPr lang="en-US"/>
              <a:t>method!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800" y="114300"/>
            <a:ext cx="6781800" cy="736600"/>
          </a:xfrm>
        </p:spPr>
        <p:txBody>
          <a:bodyPr/>
          <a:lstStyle/>
          <a:p>
            <a:r>
              <a:rPr lang="en-US"/>
              <a:t>Searching for SUSY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927100"/>
            <a:ext cx="8597900" cy="5842000"/>
          </a:xfrm>
        </p:spPr>
        <p:txBody>
          <a:bodyPr/>
          <a:lstStyle/>
          <a:p>
            <a:r>
              <a:rPr lang="en-US"/>
              <a:t>SUSY is not one thing: it is a very broad collection of models. Many different signatures and an extensive range of analysis approaches.</a:t>
            </a:r>
          </a:p>
          <a:p>
            <a:r>
              <a:rPr lang="en-US"/>
              <a:t>Most signatures are not “strong”. For the most part, no sharp peaks. </a:t>
            </a:r>
          </a:p>
          <a:p>
            <a:r>
              <a:rPr lang="en-US"/>
              <a:t>Nearly all analyses can be criticized. If you look carefully, you will find weak points.</a:t>
            </a:r>
          </a:p>
          <a:p>
            <a:r>
              <a:rPr lang="en-US" i="1"/>
              <a:t>Redundancy and multiple, cross-checking analyses  using different methods are valuable (essential) if we are going to believe that an excess of events corresponds to new physics.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4788"/>
            <a:ext cx="8623300" cy="804862"/>
          </a:xfrm>
        </p:spPr>
        <p:txBody>
          <a:bodyPr/>
          <a:lstStyle/>
          <a:p>
            <a:r>
              <a:rPr lang="en-US"/>
              <a:t>Background schematic for searches with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778000"/>
            <a:ext cx="14929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QCD multijet</a:t>
            </a:r>
          </a:p>
          <a:p>
            <a:r>
              <a:rPr lang="en-US"/>
              <a:t>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200" y="1778000"/>
            <a:ext cx="936675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W+jets</a:t>
            </a:r>
          </a:p>
          <a:p>
            <a:r>
              <a:rPr lang="en-US"/>
              <a:t>W</a:t>
            </a:r>
            <a:r>
              <a:rPr lang="en-US">
                <a:sym typeface="Wingdings"/>
              </a:rPr>
              <a:t>lep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100" y="1766669"/>
            <a:ext cx="1473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Z/DY+ jets Z</a:t>
            </a:r>
            <a:r>
              <a:rPr lang="en-US">
                <a:sym typeface="Wingdings"/>
              </a:rPr>
              <a:t>νν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26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1 lep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5000" y="17653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2 lep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4673600"/>
            <a:ext cx="1879600" cy="92333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Jets + MET</a:t>
            </a:r>
          </a:p>
          <a:p>
            <a:r>
              <a:rPr lang="en-US"/>
              <a:t>(all-hadronic SUSY search)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4686300"/>
            <a:ext cx="1692516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+ 1 lepton</a:t>
            </a:r>
          </a:p>
          <a:p>
            <a:r>
              <a:rPr lang="en-US"/>
              <a:t>+ 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0" y="4686300"/>
            <a:ext cx="1864613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+Opp sign </a:t>
            </a:r>
          </a:p>
          <a:p>
            <a:r>
              <a:rPr lang="en-US"/>
              <a:t>dileptons +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686300"/>
            <a:ext cx="1897537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+Same sign </a:t>
            </a:r>
          </a:p>
          <a:p>
            <a:r>
              <a:rPr lang="en-US"/>
              <a:t>dileptons + MET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52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7600" y="1155700"/>
            <a:ext cx="39654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Background Processes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900" y="4673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9300" y="4089400"/>
            <a:ext cx="31615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Search Channels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5400000">
            <a:off x="1555750" y="2152650"/>
            <a:ext cx="2260600" cy="2781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5400000">
            <a:off x="728785" y="2825846"/>
            <a:ext cx="2249269" cy="1446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-370407" y="3556740"/>
            <a:ext cx="2312769" cy="479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2606551" y="1354481"/>
            <a:ext cx="2249269" cy="4338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3635252" y="592482"/>
            <a:ext cx="2249269" cy="588756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15900" y="2590800"/>
            <a:ext cx="2311400" cy="175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QCD: Fake MET from mismeasured jet is usually aligned with jet &amp; dominated by single jet. </a:t>
            </a:r>
          </a:p>
          <a:p>
            <a:r>
              <a:rPr lang="en-US"/>
              <a:t>Also true for b</a:t>
            </a:r>
            <a:r>
              <a:rPr lang="en-US">
                <a:sym typeface="Wingdings"/>
              </a:rPr>
              <a:t>c l ν.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4788"/>
            <a:ext cx="8623300" cy="804862"/>
          </a:xfrm>
        </p:spPr>
        <p:txBody>
          <a:bodyPr/>
          <a:lstStyle/>
          <a:p>
            <a:r>
              <a:rPr lang="en-US"/>
              <a:t>Background schematic for searches with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778000"/>
            <a:ext cx="14929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QCD multijet</a:t>
            </a:r>
          </a:p>
          <a:p>
            <a:r>
              <a:rPr lang="en-US"/>
              <a:t>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200" y="1778000"/>
            <a:ext cx="936675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W+jets</a:t>
            </a:r>
          </a:p>
          <a:p>
            <a:r>
              <a:rPr lang="en-US"/>
              <a:t>W</a:t>
            </a:r>
            <a:r>
              <a:rPr lang="en-US">
                <a:sym typeface="Wingdings"/>
              </a:rPr>
              <a:t>lep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100" y="1766669"/>
            <a:ext cx="1473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Z/DY+ jets Z</a:t>
            </a:r>
            <a:r>
              <a:rPr lang="en-US">
                <a:sym typeface="Wingdings"/>
              </a:rPr>
              <a:t>νν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26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1 lep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5000" y="17653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2 lep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4673600"/>
            <a:ext cx="1879600" cy="92333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Jets + MET</a:t>
            </a:r>
          </a:p>
          <a:p>
            <a:r>
              <a:rPr lang="en-US"/>
              <a:t>(all-hadronic SUSY search)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4686300"/>
            <a:ext cx="1692516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+ 1 lepton</a:t>
            </a:r>
          </a:p>
          <a:p>
            <a:r>
              <a:rPr lang="en-US"/>
              <a:t>+ 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0" y="4686300"/>
            <a:ext cx="1864613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+Opp sign </a:t>
            </a:r>
          </a:p>
          <a:p>
            <a:r>
              <a:rPr lang="en-US"/>
              <a:t>dileptons +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686300"/>
            <a:ext cx="1897537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+Same sign </a:t>
            </a:r>
          </a:p>
          <a:p>
            <a:r>
              <a:rPr lang="en-US"/>
              <a:t>dileptons + MET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52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7600" y="1155700"/>
            <a:ext cx="39654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Background Processes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900" y="4673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9300" y="4089400"/>
            <a:ext cx="31615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Search Channels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5400000">
            <a:off x="1555750" y="2152650"/>
            <a:ext cx="2260600" cy="2781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5400000">
            <a:off x="728785" y="2825846"/>
            <a:ext cx="2249269" cy="1446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-370407" y="3556740"/>
            <a:ext cx="2312769" cy="479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2606551" y="1354481"/>
            <a:ext cx="2249269" cy="4338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3635252" y="592482"/>
            <a:ext cx="2249269" cy="588756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939800" y="2527301"/>
            <a:ext cx="2082800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Real MET from W</a:t>
            </a:r>
            <a:r>
              <a:rPr lang="en-US">
                <a:sym typeface="Wingdings"/>
              </a:rPr>
              <a:t> </a:t>
            </a:r>
            <a:r>
              <a:rPr lang="en-US" i="1">
                <a:sym typeface="Wingdings"/>
              </a:rPr>
              <a:t>l</a:t>
            </a:r>
            <a:r>
              <a:rPr lang="en-US">
                <a:sym typeface="Wingdings"/>
              </a:rPr>
              <a:t> ν, </a:t>
            </a:r>
            <a:r>
              <a:rPr lang="en-US" i="1">
                <a:sym typeface="Wingdings"/>
              </a:rPr>
              <a:t>l</a:t>
            </a:r>
            <a:r>
              <a:rPr lang="en-US">
                <a:sym typeface="Wingdings"/>
              </a:rPr>
              <a:t> = (e, μ), </a:t>
            </a:r>
          </a:p>
          <a:p>
            <a:r>
              <a:rPr lang="en-US">
                <a:sym typeface="Wingdings"/>
              </a:rPr>
              <a:t>Wτ ν; τ(e, μ)</a:t>
            </a:r>
          </a:p>
          <a:p>
            <a:r>
              <a:rPr lang="en-US">
                <a:sym typeface="Wingdings"/>
              </a:rPr>
              <a:t>Wτ ν; τjets</a:t>
            </a:r>
          </a:p>
          <a:p>
            <a:r>
              <a:rPr lang="en-US">
                <a:sym typeface="Wingdings"/>
              </a:rPr>
              <a:t>...with leptons</a:t>
            </a:r>
          </a:p>
          <a:p>
            <a:pPr>
              <a:buFontTx/>
              <a:buChar char="-"/>
            </a:pPr>
            <a:r>
              <a:rPr lang="en-US">
                <a:sym typeface="Wingdings"/>
              </a:rPr>
              <a:t>below pT thresh.</a:t>
            </a:r>
          </a:p>
          <a:p>
            <a:pPr>
              <a:buFontTx/>
              <a:buChar char="-"/>
            </a:pPr>
            <a:r>
              <a:rPr lang="en-US">
                <a:sym typeface="Wingdings"/>
              </a:rPr>
              <a:t>escaping isol veto</a:t>
            </a:r>
          </a:p>
          <a:p>
            <a:pPr>
              <a:buFontTx/>
              <a:buChar char="-"/>
            </a:pPr>
            <a:r>
              <a:rPr lang="en-US">
                <a:sym typeface="Wingdings"/>
              </a:rPr>
              <a:t>not reconstructed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4788"/>
            <a:ext cx="8623300" cy="804862"/>
          </a:xfrm>
        </p:spPr>
        <p:txBody>
          <a:bodyPr/>
          <a:lstStyle/>
          <a:p>
            <a:r>
              <a:rPr lang="en-US"/>
              <a:t>Background schematic for searches with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778000"/>
            <a:ext cx="14929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QCD multijet</a:t>
            </a:r>
          </a:p>
          <a:p>
            <a:r>
              <a:rPr lang="en-US"/>
              <a:t>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200" y="1778000"/>
            <a:ext cx="936675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W+jets</a:t>
            </a:r>
          </a:p>
          <a:p>
            <a:r>
              <a:rPr lang="en-US"/>
              <a:t>W</a:t>
            </a:r>
            <a:r>
              <a:rPr lang="en-US">
                <a:sym typeface="Wingdings"/>
              </a:rPr>
              <a:t>lep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100" y="1766669"/>
            <a:ext cx="1473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Z/DY+ jets Z</a:t>
            </a:r>
            <a:r>
              <a:rPr lang="en-US">
                <a:sym typeface="Wingdings"/>
              </a:rPr>
              <a:t>νν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26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1 lep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5000" y="17653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2 lep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4673600"/>
            <a:ext cx="1879600" cy="92333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Jets + MET</a:t>
            </a:r>
          </a:p>
          <a:p>
            <a:r>
              <a:rPr lang="en-US"/>
              <a:t>(all-hadronic SUSY search)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4686300"/>
            <a:ext cx="1692516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+ 1 lepton</a:t>
            </a:r>
          </a:p>
          <a:p>
            <a:r>
              <a:rPr lang="en-US"/>
              <a:t>+ 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0" y="4686300"/>
            <a:ext cx="1864613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+Opp sign </a:t>
            </a:r>
          </a:p>
          <a:p>
            <a:r>
              <a:rPr lang="en-US"/>
              <a:t>dileptons +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686300"/>
            <a:ext cx="1897537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+Same sign </a:t>
            </a:r>
          </a:p>
          <a:p>
            <a:r>
              <a:rPr lang="en-US"/>
              <a:t>dileptons + MET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52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7600" y="1155700"/>
            <a:ext cx="39654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Background Processes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900" y="4673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9300" y="4089400"/>
            <a:ext cx="31615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Search Channels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5400000">
            <a:off x="1555750" y="2152650"/>
            <a:ext cx="2260600" cy="2781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5400000">
            <a:off x="728785" y="2825846"/>
            <a:ext cx="2249269" cy="1446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-370407" y="3556740"/>
            <a:ext cx="2312769" cy="479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2606551" y="1354481"/>
            <a:ext cx="2249269" cy="4338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3635252" y="592482"/>
            <a:ext cx="2249269" cy="588756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38400" y="2540000"/>
            <a:ext cx="1892300" cy="175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Real MET from νν </a:t>
            </a:r>
            <a:r>
              <a:rPr lang="en-US">
                <a:sym typeface="Wingdings"/>
              </a:rPr>
              <a:t></a:t>
            </a:r>
            <a:r>
              <a:rPr lang="en-US"/>
              <a:t>“Irreducible background”.</a:t>
            </a:r>
          </a:p>
          <a:p>
            <a:r>
              <a:rPr lang="en-US"/>
              <a:t>Measured using</a:t>
            </a:r>
          </a:p>
          <a:p>
            <a:r>
              <a:rPr lang="en-US"/>
              <a:t>Z</a:t>
            </a:r>
            <a:r>
              <a:rPr lang="en-US">
                <a:sym typeface="Wingdings"/>
              </a:rPr>
              <a:t></a:t>
            </a:r>
            <a:r>
              <a:rPr lang="en-US" i="1">
                <a:sym typeface="Wingdings"/>
              </a:rPr>
              <a:t>l</a:t>
            </a:r>
            <a:r>
              <a:rPr lang="en-US" i="1" baseline="30000">
                <a:sym typeface="Wingdings"/>
              </a:rPr>
              <a:t>+</a:t>
            </a:r>
            <a:r>
              <a:rPr lang="en-US" i="1">
                <a:sym typeface="Wingdings"/>
              </a:rPr>
              <a:t>l</a:t>
            </a:r>
            <a:r>
              <a:rPr lang="en-US" i="1" baseline="30000">
                <a:sym typeface="Wingdings"/>
              </a:rPr>
              <a:t>-</a:t>
            </a:r>
            <a:r>
              <a:rPr lang="en-US">
                <a:sym typeface="Wingdings"/>
              </a:rPr>
              <a:t> or </a:t>
            </a:r>
          </a:p>
          <a:p>
            <a:r>
              <a:rPr lang="en-US">
                <a:sym typeface="Wingdings"/>
              </a:rPr>
              <a:t>gamma + jets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300" y="304800"/>
            <a:ext cx="7639050" cy="14581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801" y="1750066"/>
            <a:ext cx="6642100" cy="51206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0"/>
            <a:ext cx="3185487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rgbClr val="000090"/>
                </a:solidFill>
              </a:rPr>
              <a:t>http://arxiv.org/pdf/1206.6064.pdf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282700" y="2643188"/>
            <a:ext cx="6489700" cy="1111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257300" y="2959100"/>
            <a:ext cx="6553200" cy="158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57300" y="3263900"/>
            <a:ext cx="6553200" cy="158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57300" y="3556000"/>
            <a:ext cx="4838700" cy="1588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295400" y="2351088"/>
            <a:ext cx="6489700" cy="11112"/>
          </a:xfrm>
          <a:prstGeom prst="line">
            <a:avLst/>
          </a:prstGeom>
          <a:ln w="3175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4788"/>
            <a:ext cx="8623300" cy="804862"/>
          </a:xfrm>
        </p:spPr>
        <p:txBody>
          <a:bodyPr/>
          <a:lstStyle/>
          <a:p>
            <a:r>
              <a:rPr lang="en-US"/>
              <a:t>Background schematic for searches with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778000"/>
            <a:ext cx="14929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QCD multijet</a:t>
            </a:r>
          </a:p>
          <a:p>
            <a:r>
              <a:rPr lang="en-US"/>
              <a:t>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200" y="1778000"/>
            <a:ext cx="936675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W+jets</a:t>
            </a:r>
          </a:p>
          <a:p>
            <a:r>
              <a:rPr lang="en-US"/>
              <a:t>W</a:t>
            </a:r>
            <a:r>
              <a:rPr lang="en-US">
                <a:sym typeface="Wingdings"/>
              </a:rPr>
              <a:t>lep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100" y="1766669"/>
            <a:ext cx="1473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Z/DY+ jets Z</a:t>
            </a:r>
            <a:r>
              <a:rPr lang="en-US">
                <a:sym typeface="Wingdings"/>
              </a:rPr>
              <a:t>νν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26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1 lep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5000" y="17653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2 lep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4673600"/>
            <a:ext cx="1879600" cy="92333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Jets + MET</a:t>
            </a:r>
          </a:p>
          <a:p>
            <a:r>
              <a:rPr lang="en-US"/>
              <a:t>(all-hadronic SUSY search)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4686300"/>
            <a:ext cx="1692516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+ 1 lepton</a:t>
            </a:r>
          </a:p>
          <a:p>
            <a:r>
              <a:rPr lang="en-US"/>
              <a:t>+ 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0" y="4686300"/>
            <a:ext cx="1864613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+Opp sign </a:t>
            </a:r>
          </a:p>
          <a:p>
            <a:r>
              <a:rPr lang="en-US"/>
              <a:t>dileptons +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686300"/>
            <a:ext cx="1897537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+Same sign </a:t>
            </a:r>
          </a:p>
          <a:p>
            <a:r>
              <a:rPr lang="en-US"/>
              <a:t>dileptons + MET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52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7600" y="1155700"/>
            <a:ext cx="39654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Background Processes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900" y="4673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9300" y="4089400"/>
            <a:ext cx="31615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Search Channels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5400000">
            <a:off x="1555750" y="2152650"/>
            <a:ext cx="2260600" cy="2781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5400000">
            <a:off x="728785" y="2825846"/>
            <a:ext cx="2249269" cy="1446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-370407" y="3556740"/>
            <a:ext cx="2312769" cy="479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2606551" y="1354481"/>
            <a:ext cx="2249269" cy="4338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3635252" y="592482"/>
            <a:ext cx="2249269" cy="588756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746500" y="2540000"/>
            <a:ext cx="2082800" cy="175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Lost lepton (real MET from ν)</a:t>
            </a:r>
          </a:p>
          <a:p>
            <a:r>
              <a:rPr lang="en-US"/>
              <a:t>Real MET from W</a:t>
            </a:r>
            <a:r>
              <a:rPr lang="en-US">
                <a:sym typeface="Wingdings"/>
              </a:rPr>
              <a:t> </a:t>
            </a:r>
            <a:r>
              <a:rPr lang="en-US" i="1">
                <a:sym typeface="Wingdings"/>
              </a:rPr>
              <a:t>l</a:t>
            </a:r>
            <a:r>
              <a:rPr lang="en-US">
                <a:sym typeface="Wingdings"/>
              </a:rPr>
              <a:t> ν, </a:t>
            </a:r>
            <a:r>
              <a:rPr lang="en-US" i="1">
                <a:sym typeface="Wingdings"/>
              </a:rPr>
              <a:t>l</a:t>
            </a:r>
            <a:r>
              <a:rPr lang="en-US">
                <a:sym typeface="Wingdings"/>
              </a:rPr>
              <a:t> = (e, μ), </a:t>
            </a:r>
          </a:p>
          <a:p>
            <a:r>
              <a:rPr lang="en-US">
                <a:sym typeface="Wingdings"/>
              </a:rPr>
              <a:t>Wτ ν; τ(e, μ)</a:t>
            </a:r>
          </a:p>
          <a:p>
            <a:r>
              <a:rPr lang="en-US">
                <a:sym typeface="Wingdings"/>
              </a:rPr>
              <a:t>Wτ ν; τjets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204788"/>
            <a:ext cx="8623300" cy="804862"/>
          </a:xfrm>
        </p:spPr>
        <p:txBody>
          <a:bodyPr/>
          <a:lstStyle/>
          <a:p>
            <a:r>
              <a:rPr lang="en-US"/>
              <a:t>Background schematic for searches with MET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778000"/>
            <a:ext cx="1492904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QCD multijet</a:t>
            </a:r>
          </a:p>
          <a:p>
            <a:r>
              <a:rPr lang="en-US"/>
              <a:t>production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08200" y="1778000"/>
            <a:ext cx="936675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W+jets</a:t>
            </a:r>
          </a:p>
          <a:p>
            <a:r>
              <a:rPr lang="en-US"/>
              <a:t>W</a:t>
            </a:r>
            <a:r>
              <a:rPr lang="en-US">
                <a:sym typeface="Wingdings"/>
              </a:rPr>
              <a:t>lep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40100" y="1766669"/>
            <a:ext cx="1473200" cy="646331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Z/DY+ jets Z</a:t>
            </a:r>
            <a:r>
              <a:rPr lang="en-US">
                <a:sym typeface="Wingdings"/>
              </a:rPr>
              <a:t>νν</a:t>
            </a: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181600" y="17526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1 lep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85000" y="1765300"/>
            <a:ext cx="1437338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ttbar + jets</a:t>
            </a:r>
          </a:p>
          <a:p>
            <a:r>
              <a:rPr lang="en-US"/>
              <a:t>ttbar </a:t>
            </a:r>
            <a:r>
              <a:rPr lang="en-US">
                <a:sym typeface="Wingdings"/>
              </a:rPr>
              <a:t>2 lep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0500" y="4673600"/>
            <a:ext cx="1879600" cy="923330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Jets + MET</a:t>
            </a:r>
          </a:p>
          <a:p>
            <a:r>
              <a:rPr lang="en-US"/>
              <a:t>(all-hadronic SUSY search)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00300" y="4686300"/>
            <a:ext cx="1692516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+ 1 lepton</a:t>
            </a:r>
          </a:p>
          <a:p>
            <a:r>
              <a:rPr lang="en-US"/>
              <a:t>+ MET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445000" y="4686300"/>
            <a:ext cx="1864613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+Opp sign </a:t>
            </a:r>
          </a:p>
          <a:p>
            <a:r>
              <a:rPr lang="en-US"/>
              <a:t>dileptons + MET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4686300"/>
            <a:ext cx="1897537" cy="646331"/>
          </a:xfrm>
          <a:prstGeom prst="rect">
            <a:avLst/>
          </a:prstGeom>
          <a:noFill/>
          <a:ln w="38100" cmpd="sng">
            <a:solidFill>
              <a:srgbClr val="000090"/>
            </a:solidFill>
          </a:ln>
        </p:spPr>
        <p:txBody>
          <a:bodyPr wrap="none" rtlCol="0">
            <a:spAutoFit/>
          </a:bodyPr>
          <a:lstStyle/>
          <a:p>
            <a:r>
              <a:rPr lang="en-US"/>
              <a:t>Jets +Same sign </a:t>
            </a:r>
          </a:p>
          <a:p>
            <a:r>
              <a:rPr lang="en-US"/>
              <a:t>dileptons + MET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0" y="1752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27600" y="1155700"/>
            <a:ext cx="3965449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Background Processes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88900" y="4673600"/>
            <a:ext cx="89154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9300" y="4089400"/>
            <a:ext cx="3161593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Key Search Channels</a:t>
            </a:r>
          </a:p>
        </p:txBody>
      </p:sp>
      <p:cxnSp>
        <p:nvCxnSpPr>
          <p:cNvPr id="20" name="Straight Arrow Connector 19"/>
          <p:cNvCxnSpPr>
            <a:stCxn id="7" idx="2"/>
          </p:cNvCxnSpPr>
          <p:nvPr/>
        </p:nvCxnSpPr>
        <p:spPr>
          <a:xfrm rot="5400000">
            <a:off x="1555750" y="2152650"/>
            <a:ext cx="2260600" cy="27813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6" idx="2"/>
            <a:endCxn id="10" idx="0"/>
          </p:cNvCxnSpPr>
          <p:nvPr/>
        </p:nvCxnSpPr>
        <p:spPr>
          <a:xfrm rot="5400000">
            <a:off x="728785" y="2825846"/>
            <a:ext cx="2249269" cy="144623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-370407" y="3556740"/>
            <a:ext cx="2312769" cy="4795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2"/>
          </p:cNvCxnSpPr>
          <p:nvPr/>
        </p:nvCxnSpPr>
        <p:spPr>
          <a:xfrm rot="5400000">
            <a:off x="2606551" y="1354481"/>
            <a:ext cx="2249269" cy="4338169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9" idx="2"/>
          </p:cNvCxnSpPr>
          <p:nvPr/>
        </p:nvCxnSpPr>
        <p:spPr>
          <a:xfrm rot="5400000">
            <a:off x="3635252" y="592482"/>
            <a:ext cx="2249269" cy="5887567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sysDot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426200" y="2438400"/>
            <a:ext cx="1397000" cy="17543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/>
              <a:t>Lots of MET, but hard to lose 2 leptons;</a:t>
            </a:r>
          </a:p>
          <a:p>
            <a:r>
              <a:rPr lang="en-US"/>
              <a:t>Also has fewer jets.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CMS inclusive jets + MHT search</a:t>
            </a:r>
          </a:p>
        </p:txBody>
      </p:sp>
      <p:pic>
        <p:nvPicPr>
          <p:cNvPr id="7" name="Picture 6" descr="RA2DataVsEstimatedBkg_TWiki_prelim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11" y="2171700"/>
            <a:ext cx="8660542" cy="4521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11996" y="1021834"/>
            <a:ext cx="3570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http://arxiv.org/pdf/1207.1898.pdf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1422400"/>
            <a:ext cx="841971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Distributions of HT and HTmiss for events passing the baseline selection</a:t>
            </a:r>
          </a:p>
          <a:p>
            <a:r>
              <a:rPr lang="en-US" sz="2000">
                <a:solidFill>
                  <a:srgbClr val="000090"/>
                </a:solidFill>
              </a:rPr>
              <a:t>Backgrounds are from data-driven estimates, not MC.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2895600" y="5016500"/>
            <a:ext cx="2400300" cy="16383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1511300" y="5207000"/>
            <a:ext cx="1727200" cy="10922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57200" y="6451600"/>
            <a:ext cx="2724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Compare QCD behavior!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 flipH="1" flipV="1">
            <a:off x="5873750" y="4972050"/>
            <a:ext cx="1625600" cy="1079500"/>
          </a:xfrm>
          <a:prstGeom prst="straightConnector1">
            <a:avLst/>
          </a:prstGeom>
          <a:ln w="38100">
            <a:solidFill>
              <a:schemeClr val="bg1">
                <a:lumMod val="85000"/>
              </a:schemeClr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5435600" y="6223000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086" name="Equation" r:id="rId4" imgW="533400" imgH="177800" progId="Equation.DSMT4">
                  <p:embed/>
                </p:oleObj>
              </mc:Choice>
              <mc:Fallback>
                <p:oleObj name="Equation" r:id="rId4" imgW="5334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6223000"/>
                        <a:ext cx="121920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263900" y="2870200"/>
            <a:ext cx="13265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SUSY LM5</a:t>
            </a:r>
          </a:p>
          <a:p>
            <a:r>
              <a:rPr lang="en-US">
                <a:solidFill>
                  <a:srgbClr val="000090"/>
                </a:solidFill>
              </a:rPr>
              <a:t>benchmark </a:t>
            </a:r>
          </a:p>
          <a:p>
            <a:r>
              <a:rPr lang="en-US">
                <a:solidFill>
                  <a:srgbClr val="000090"/>
                </a:solidFill>
              </a:rPr>
              <a:t>model </a:t>
            </a:r>
          </a:p>
          <a:p>
            <a:r>
              <a:rPr lang="en-US">
                <a:solidFill>
                  <a:srgbClr val="000090"/>
                </a:solidFill>
              </a:rPr>
              <a:t>(overlaid)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2743200" y="3606800"/>
            <a:ext cx="508000" cy="381000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876800" y="6596390"/>
            <a:ext cx="4305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smtClean="0"/>
              <a:t>LM5: m0 = 230 GeV, m1/2 = 360 GeV, A0 = 0, tan </a:t>
            </a:r>
            <a:r>
              <a:rPr lang="en-US" sz="1000" i="1" smtClean="0"/>
              <a:t>b = 10, and sgn(m) &gt; 0</a:t>
            </a:r>
            <a:endParaRPr lang="en-US" sz="10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_RA2ResultSummaryHTMH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629193"/>
            <a:ext cx="8509000" cy="61145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Yields vs. predictions by signal region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95400" y="1979612"/>
            <a:ext cx="1600200" cy="1588"/>
          </a:xfrm>
          <a:prstGeom prst="straightConnector1">
            <a:avLst/>
          </a:prstGeom>
          <a:ln w="50800">
            <a:solidFill>
              <a:srgbClr val="00009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612900" y="1625600"/>
            <a:ext cx="169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full MHT range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6900" y="1866900"/>
            <a:ext cx="169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full MHT range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933700" y="2220912"/>
            <a:ext cx="1600200" cy="1588"/>
          </a:xfrm>
          <a:prstGeom prst="straightConnector1">
            <a:avLst/>
          </a:prstGeom>
          <a:ln w="50800">
            <a:solidFill>
              <a:srgbClr val="000090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17488"/>
            <a:ext cx="8966200" cy="804862"/>
          </a:xfrm>
        </p:spPr>
        <p:txBody>
          <a:bodyPr/>
          <a:lstStyle/>
          <a:p>
            <a:r>
              <a:rPr lang="en-US"/>
              <a:t>cMSSM exclusion region for jets + MHT search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65100" y="5753100"/>
          <a:ext cx="2121694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7158" name="Equation" r:id="rId3" imgW="1028700" imgH="203200" progId="Equation.DSMT4">
                  <p:embed/>
                </p:oleObj>
              </mc:Choice>
              <mc:Fallback>
                <p:oleObj name="Equation" r:id="rId3" imgW="10287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00" y="5753100"/>
                        <a:ext cx="2121694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3000" y="6298168"/>
            <a:ext cx="8806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In the cMSSM/mSUGRA, the gluino mass can’t be too far above the squark masses.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000" y="1124234"/>
            <a:ext cx="6502400" cy="5112512"/>
            <a:chOff x="177800" y="1124234"/>
            <a:chExt cx="6502400" cy="5112512"/>
          </a:xfrm>
        </p:grpSpPr>
        <p:pic>
          <p:nvPicPr>
            <p:cNvPr id="4" name="Picture 3" descr="cMSSM_Mzero_Mhalf_Exclusion.png"/>
            <p:cNvPicPr>
              <a:picLocks noChangeAspect="1"/>
            </p:cNvPicPr>
            <p:nvPr/>
          </p:nvPicPr>
          <p:blipFill>
            <a:blip r:embed="rId5"/>
            <a:srcRect l="4100" r="4635"/>
            <a:stretch>
              <a:fillRect/>
            </a:stretch>
          </p:blipFill>
          <p:spPr>
            <a:xfrm>
              <a:off x="177800" y="1124234"/>
              <a:ext cx="6502400" cy="5112512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308100" y="3987800"/>
              <a:ext cx="736600" cy="723900"/>
            </a:xfrm>
            <a:prstGeom prst="ellipse">
              <a:avLst/>
            </a:prstGeom>
            <a:solidFill>
              <a:srgbClr val="3366FF">
                <a:alpha val="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5384800" y="3721100"/>
              <a:ext cx="1079500" cy="723900"/>
            </a:xfrm>
            <a:prstGeom prst="ellipse">
              <a:avLst/>
            </a:prstGeom>
            <a:solidFill>
              <a:srgbClr val="3366FF">
                <a:alpha val="8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515100" y="1562100"/>
            <a:ext cx="247649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For this cMSSM</a:t>
            </a:r>
          </a:p>
          <a:p>
            <a:r>
              <a:rPr lang="en-US">
                <a:solidFill>
                  <a:srgbClr val="000090"/>
                </a:solidFill>
              </a:rPr>
              <a:t>param set, squark</a:t>
            </a:r>
          </a:p>
          <a:p>
            <a:r>
              <a:rPr lang="en-US">
                <a:solidFill>
                  <a:srgbClr val="000090"/>
                </a:solidFill>
              </a:rPr>
              <a:t>masses below 1.2 TeV and gluino masses below 720 GeV are excluded. </a:t>
            </a:r>
          </a:p>
          <a:p>
            <a:endParaRPr lang="en-US">
              <a:solidFill>
                <a:srgbClr val="000090"/>
              </a:solidFill>
            </a:endParaRPr>
          </a:p>
          <a:p>
            <a:r>
              <a:rPr lang="en-US">
                <a:solidFill>
                  <a:srgbClr val="000090"/>
                </a:solidFill>
              </a:rPr>
              <a:t>But these conclusions</a:t>
            </a:r>
          </a:p>
          <a:p>
            <a:r>
              <a:rPr lang="en-US">
                <a:solidFill>
                  <a:srgbClr val="000090"/>
                </a:solidFill>
              </a:rPr>
              <a:t>are not generic...</a:t>
            </a:r>
          </a:p>
          <a:p>
            <a:r>
              <a:rPr lang="en-US">
                <a:solidFill>
                  <a:srgbClr val="000090"/>
                </a:solidFill>
              </a:rPr>
              <a:t>Must be extremely careful about drawing broad conclusions from cMSSM!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9888"/>
            <a:ext cx="8229600" cy="804862"/>
          </a:xfrm>
        </p:spPr>
        <p:txBody>
          <a:bodyPr/>
          <a:lstStyle/>
          <a:p>
            <a:r>
              <a:rPr lang="en-US"/>
              <a:t>Constraints in the m(   ) vs. m(   ) plane </a:t>
            </a:r>
          </a:p>
        </p:txBody>
      </p:sp>
      <p:pic>
        <p:nvPicPr>
          <p:cNvPr id="4" name="Picture 3" descr="cMSSM_MGluino_MSquark_Exclusion_LumiIntegr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49" y="1218115"/>
            <a:ext cx="7654351" cy="550018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838700" y="561340"/>
          <a:ext cx="355600" cy="568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85" name="Equation" r:id="rId4" imgW="127000" imgH="203200" progId="Equation.DSMT4">
                  <p:embed/>
                </p:oleObj>
              </mc:Choice>
              <mc:Fallback>
                <p:oleObj name="Equation" r:id="rId4" imgW="127000" imgH="2032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8700" y="561340"/>
                        <a:ext cx="355600" cy="5689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438900" y="522288"/>
          <a:ext cx="406400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8186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522288"/>
                        <a:ext cx="406400" cy="650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SUSY Outline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2300" y="1003300"/>
            <a:ext cx="8051800" cy="4940300"/>
          </a:xfrm>
        </p:spPr>
        <p:txBody>
          <a:bodyPr/>
          <a:lstStyle/>
          <a:p>
            <a:r>
              <a:rPr lang="en-US"/>
              <a:t>Inclusive SUSY searches based on topologies</a:t>
            </a:r>
          </a:p>
          <a:p>
            <a:pPr lvl="1"/>
            <a:r>
              <a:rPr lang="en-US"/>
              <a:t>Methods for SUSY interpretation</a:t>
            </a:r>
          </a:p>
          <a:p>
            <a:r>
              <a:rPr lang="en-US"/>
              <a:t>Searches motivated by “naturalness” (3</a:t>
            </a:r>
            <a:r>
              <a:rPr lang="en-US" baseline="30000"/>
              <a:t>rd</a:t>
            </a:r>
            <a:r>
              <a:rPr lang="en-US"/>
              <a:t> generation squarks and not too heavy gluinos)</a:t>
            </a:r>
          </a:p>
          <a:p>
            <a:r>
              <a:rPr lang="en-US"/>
              <a:t>Direct production of neutralinos &amp; charginos</a:t>
            </a:r>
          </a:p>
          <a:p>
            <a:r>
              <a:rPr lang="en-US"/>
              <a:t>Hiding SUSY (“exotic models”)</a:t>
            </a:r>
          </a:p>
          <a:p>
            <a:pPr lvl="1"/>
            <a:r>
              <a:rPr lang="en-US"/>
              <a:t>Long lived particles (e.g., long-lived gluinos in split SUSY)</a:t>
            </a:r>
          </a:p>
          <a:p>
            <a:pPr lvl="1"/>
            <a:r>
              <a:rPr lang="en-US"/>
              <a:t>R-parity-violating SUSY</a:t>
            </a:r>
          </a:p>
          <a:p>
            <a:pPr lvl="1"/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635000" y="3771900"/>
            <a:ext cx="7912100" cy="1588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740400" y="3390900"/>
            <a:ext cx="1886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In Lecture 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92200" y="6399768"/>
            <a:ext cx="5278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(See Lec 1 for monojet, monophoton discussion. 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27000"/>
            <a:ext cx="7302500" cy="736600"/>
          </a:xfrm>
        </p:spPr>
        <p:txBody>
          <a:bodyPr/>
          <a:lstStyle/>
          <a:p>
            <a:r>
              <a:rPr lang="en-US"/>
              <a:t>Limitations of cMSSM interpretation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876300"/>
            <a:ext cx="8496300" cy="5981700"/>
          </a:xfrm>
        </p:spPr>
        <p:txBody>
          <a:bodyPr/>
          <a:lstStyle/>
          <a:p>
            <a:r>
              <a:rPr lang="en-US" sz="2800"/>
              <a:t>People liked cMSSM because it reduced 105 parameters to just 5, defined at the GUT scale: </a:t>
            </a:r>
          </a:p>
          <a:p>
            <a:pPr lvl="1"/>
            <a:r>
              <a:rPr lang="en-US" sz="2400"/>
              <a:t>common sfermion mass: </a:t>
            </a:r>
            <a:r>
              <a:rPr lang="en-US" sz="2400" i="1"/>
              <a:t>m</a:t>
            </a:r>
            <a:r>
              <a:rPr lang="en-US" sz="2400" baseline="-25000"/>
              <a:t>0</a:t>
            </a:r>
          </a:p>
          <a:p>
            <a:pPr lvl="1"/>
            <a:r>
              <a:rPr lang="en-US" sz="2400"/>
              <a:t>common gaugino mass: </a:t>
            </a:r>
            <a:r>
              <a:rPr lang="en-US" sz="2400" i="1"/>
              <a:t>m</a:t>
            </a:r>
            <a:r>
              <a:rPr lang="en-US" sz="2400" baseline="-25000"/>
              <a:t>1/2</a:t>
            </a:r>
          </a:p>
          <a:p>
            <a:pPr lvl="1"/>
            <a:r>
              <a:rPr lang="en-US" sz="2400"/>
              <a:t>common trilinear coupling A</a:t>
            </a:r>
            <a:r>
              <a:rPr lang="en-US" sz="2400" baseline="-25000"/>
              <a:t>0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ratio of vac. expectation values for up-type  &amp;                  down-type fermions: tanβ</a:t>
            </a:r>
            <a:endParaRPr lang="en-US"/>
          </a:p>
          <a:p>
            <a:pPr lvl="1"/>
            <a:r>
              <a:rPr lang="en-US" sz="2400"/>
              <a:t>sign of Higgsino mass parameter: μ</a:t>
            </a:r>
            <a:endParaRPr lang="en-US" sz="2800"/>
          </a:p>
          <a:p>
            <a:r>
              <a:rPr lang="en-US" sz="2800"/>
              <a:t>The interpretation of SUSY results in terms of cMSSM/mSUGRA parameter space is considered ~obsolete.</a:t>
            </a:r>
          </a:p>
          <a:p>
            <a:r>
              <a:rPr lang="en-US" sz="2800"/>
              <a:t>The cMSSM incorporates contraints at the GUT scale that are not well motivated. These can lead to spectra that are not sufficiently generic for searches. </a:t>
            </a:r>
          </a:p>
          <a:p>
            <a:pPr lvl="1">
              <a:buNone/>
            </a:pPr>
            <a:endParaRPr lang="en-US" sz="2400" baseline="-25000"/>
          </a:p>
          <a:p>
            <a:pPr lvl="1"/>
            <a:endParaRPr lang="en-US" sz="2400" baseline="-25000"/>
          </a:p>
          <a:p>
            <a:pPr lvl="1"/>
            <a:endParaRPr lang="en-US" sz="2400" baseline="-25000"/>
          </a:p>
          <a:p>
            <a:pPr lvl="1"/>
            <a:endParaRPr lang="en-US" sz="2400" baseline="-25000"/>
          </a:p>
          <a:p>
            <a:r>
              <a:rPr lang="en-US"/>
              <a:t> </a:t>
            </a:r>
          </a:p>
        </p:txBody>
      </p:sp>
      <p:sp>
        <p:nvSpPr>
          <p:cNvPr id="4" name="Right Brace 3"/>
          <p:cNvSpPr/>
          <p:nvPr/>
        </p:nvSpPr>
        <p:spPr>
          <a:xfrm>
            <a:off x="6540500" y="1854200"/>
            <a:ext cx="414019" cy="2451100"/>
          </a:xfrm>
          <a:prstGeom prst="rightBrace">
            <a:avLst/>
          </a:prstGeom>
          <a:ln w="41275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023100" y="2730500"/>
            <a:ext cx="2037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great for making </a:t>
            </a:r>
          </a:p>
          <a:p>
            <a:r>
              <a:rPr lang="en-US" sz="2000">
                <a:solidFill>
                  <a:srgbClr val="FF0000"/>
                </a:solidFill>
              </a:rPr>
              <a:t>pretty plots!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00" y="127000"/>
            <a:ext cx="7302500" cy="736600"/>
          </a:xfrm>
        </p:spPr>
        <p:txBody>
          <a:bodyPr/>
          <a:lstStyle/>
          <a:p>
            <a:r>
              <a:rPr lang="en-US"/>
              <a:t>Simplified models: a new paradigm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76300"/>
            <a:ext cx="8496300" cy="5981700"/>
          </a:xfrm>
        </p:spPr>
        <p:txBody>
          <a:bodyPr/>
          <a:lstStyle/>
          <a:p>
            <a:pPr>
              <a:buNone/>
            </a:pPr>
            <a:r>
              <a:rPr lang="en-US" sz="1800">
                <a:hlinkClick r:id="rId2"/>
              </a:rPr>
              <a:t>http://arxiv.org/abs/1105.2838</a:t>
            </a:r>
            <a:endParaRPr lang="en-US" sz="2400" baseline="-25000"/>
          </a:p>
          <a:p>
            <a:r>
              <a:rPr lang="en-US" sz="2800"/>
              <a:t>To reduce the number of NP parameters, use very simple particle spectra. </a:t>
            </a:r>
            <a:r>
              <a:rPr lang="en-US" sz="2800" i="1"/>
              <a:t>Masses specified at EW scale. </a:t>
            </a:r>
          </a:p>
          <a:p>
            <a:r>
              <a:rPr lang="en-US" sz="2800"/>
              <a:t>Each model based on an effective Lagrangian relevant for a particular process of interest. </a:t>
            </a:r>
          </a:p>
          <a:p>
            <a:r>
              <a:rPr lang="en-US" sz="2800"/>
              <a:t>Experimenters establish upper limits on the cross section for the simplified model, for given masses.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50" y="4076212"/>
            <a:ext cx="7829550" cy="2743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500" y="152400"/>
            <a:ext cx="6781800" cy="736600"/>
          </a:xfrm>
        </p:spPr>
        <p:txBody>
          <a:bodyPr/>
          <a:lstStyle/>
          <a:p>
            <a:r>
              <a:rPr lang="en-US"/>
              <a:t>Simplified models: examples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7999" y="1282700"/>
            <a:ext cx="7861301" cy="4521200"/>
            <a:chOff x="203199" y="1117600"/>
            <a:chExt cx="8712201" cy="5410200"/>
          </a:xfrm>
        </p:grpSpPr>
        <p:pic>
          <p:nvPicPr>
            <p:cNvPr id="5" name="Picture 4" descr="T2bb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199" y="1117600"/>
              <a:ext cx="4209521" cy="2349500"/>
            </a:xfrm>
            <a:prstGeom prst="rect">
              <a:avLst/>
            </a:prstGeom>
          </p:spPr>
        </p:pic>
        <p:pic>
          <p:nvPicPr>
            <p:cNvPr id="6" name="Picture 5" descr="T2t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12204" y="1117600"/>
              <a:ext cx="4403196" cy="2457598"/>
            </a:xfrm>
            <a:prstGeom prst="rect">
              <a:avLst/>
            </a:prstGeom>
          </p:spPr>
        </p:pic>
        <p:pic>
          <p:nvPicPr>
            <p:cNvPr id="7" name="Picture 6" descr="T1tttt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508" y="4114800"/>
              <a:ext cx="4323292" cy="2413000"/>
            </a:xfrm>
            <a:prstGeom prst="rect">
              <a:avLst/>
            </a:prstGeom>
          </p:spPr>
        </p:pic>
        <p:pic>
          <p:nvPicPr>
            <p:cNvPr id="9" name="Picture 8" descr="T1bbbb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0200" y="4172824"/>
              <a:ext cx="3911600" cy="227877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854200" y="1054100"/>
            <a:ext cx="886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T2bb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32500" y="1028700"/>
            <a:ext cx="723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T2tt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1400" y="3822700"/>
            <a:ext cx="889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T1tttt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816100" y="3873500"/>
            <a:ext cx="12285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T1bbbb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6900" y="5840968"/>
            <a:ext cx="7953507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Tn=Topology n; n= even </a:t>
            </a:r>
            <a:r>
              <a:rPr lang="en-US">
                <a:solidFill>
                  <a:srgbClr val="000090"/>
                </a:solidFill>
                <a:sym typeface="Wingdings"/>
              </a:rPr>
              <a:t> squark production (gluino decoupled); </a:t>
            </a:r>
          </a:p>
          <a:p>
            <a:r>
              <a:rPr lang="en-US">
                <a:solidFill>
                  <a:srgbClr val="000090"/>
                </a:solidFill>
                <a:sym typeface="Wingdings"/>
              </a:rPr>
              <a:t>n=odd  gluino production (squark decoupled); see CMS PAS SUS-11-016.</a:t>
            </a:r>
          </a:p>
          <a:p>
            <a:r>
              <a:rPr lang="en-US">
                <a:solidFill>
                  <a:srgbClr val="000090"/>
                </a:solidFill>
                <a:hlinkClick r:id="rId6"/>
              </a:rPr>
              <a:t>http://cdsweb.cern.ch/record/1445580</a:t>
            </a:r>
            <a:r>
              <a:rPr lang="en-US">
                <a:solidFill>
                  <a:srgbClr val="00009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100" y="63500"/>
            <a:ext cx="7632700" cy="1066800"/>
          </a:xfrm>
        </p:spPr>
        <p:txBody>
          <a:bodyPr/>
          <a:lstStyle/>
          <a:p>
            <a:r>
              <a:rPr lang="en-US"/>
              <a:t>Simplified model interpretation:</a:t>
            </a:r>
            <a:br>
              <a:rPr lang="en-US"/>
            </a:br>
            <a:r>
              <a:rPr lang="en-US"/>
              <a:t>CMS jets + MHT (7 TeV)</a:t>
            </a:r>
          </a:p>
        </p:txBody>
      </p:sp>
      <p:pic>
        <p:nvPicPr>
          <p:cNvPr id="5" name="Picture 4" descr="T1_combined_allINon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14" y="1943100"/>
            <a:ext cx="4425280" cy="4292600"/>
          </a:xfrm>
          <a:prstGeom prst="rect">
            <a:avLst/>
          </a:prstGeom>
        </p:spPr>
      </p:pic>
      <p:pic>
        <p:nvPicPr>
          <p:cNvPr id="6" name="Picture 5" descr="T2_combined_allINon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9382" y="1943100"/>
            <a:ext cx="4504618" cy="436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1231900"/>
            <a:ext cx="4339650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Gluino production with 3-body decay</a:t>
            </a:r>
          </a:p>
        </p:txBody>
      </p:sp>
      <p:sp>
        <p:nvSpPr>
          <p:cNvPr id="8" name="Rectangle 7"/>
          <p:cNvSpPr/>
          <p:nvPr/>
        </p:nvSpPr>
        <p:spPr>
          <a:xfrm>
            <a:off x="5241563" y="1174234"/>
            <a:ext cx="3491861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Direct squark production with</a:t>
            </a:r>
          </a:p>
          <a:p>
            <a:r>
              <a:rPr lang="en-US" sz="2000">
                <a:solidFill>
                  <a:srgbClr val="000090"/>
                </a:solidFill>
              </a:rPr>
              <a:t>2-body decay to LSP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" y="6400800"/>
            <a:ext cx="88646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Paradigm shift: now quote the upper limit on the cross section for the given topology. 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850900" y="5016500"/>
            <a:ext cx="13589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0800000">
            <a:off x="889000" y="4368800"/>
            <a:ext cx="635000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 rot="19005125">
            <a:off x="495300" y="3644900"/>
            <a:ext cx="3699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ISR modeling crtical for this region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2936522" y="4343400"/>
          <a:ext cx="121002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60" name="Equation" r:id="rId5" imgW="622300" imgH="228600" progId="Equation.DSMT4">
                  <p:embed/>
                </p:oleObj>
              </mc:Choice>
              <mc:Fallback>
                <p:oleObj name="Equation" r:id="rId5" imgW="6223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6522" y="4343400"/>
                        <a:ext cx="1210028" cy="44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2451" name="Object 3"/>
          <p:cNvGraphicFramePr>
            <a:graphicFrameLocks noChangeAspect="1"/>
          </p:cNvGraphicFramePr>
          <p:nvPr/>
        </p:nvGraphicFramePr>
        <p:xfrm>
          <a:off x="2460625" y="3668713"/>
          <a:ext cx="81438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61" name="Equation" r:id="rId7" imgW="419100" imgH="203200" progId="Equation.DSMT4">
                  <p:embed/>
                </p:oleObj>
              </mc:Choice>
              <mc:Fallback>
                <p:oleObj name="Equation" r:id="rId7" imgW="4191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25" y="3668713"/>
                        <a:ext cx="81438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2452" name="Object 4"/>
          <p:cNvGraphicFramePr>
            <a:graphicFrameLocks noChangeAspect="1"/>
          </p:cNvGraphicFramePr>
          <p:nvPr/>
        </p:nvGraphicFramePr>
        <p:xfrm>
          <a:off x="2362200" y="4113213"/>
          <a:ext cx="10620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2462" name="Equation" r:id="rId9" imgW="546100" imgH="203200" progId="Equation.DSMT4">
                  <p:embed/>
                </p:oleObj>
              </mc:Choice>
              <mc:Fallback>
                <p:oleObj name="Equation" r:id="rId9" imgW="5461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113213"/>
                        <a:ext cx="1062038" cy="395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0800000" flipV="1">
            <a:off x="6565900" y="4826000"/>
            <a:ext cx="508000" cy="177800"/>
          </a:xfrm>
          <a:prstGeom prst="straightConnector1">
            <a:avLst/>
          </a:prstGeom>
          <a:ln>
            <a:solidFill>
              <a:srgbClr val="FF000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35700" y="3390900"/>
            <a:ext cx="25065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Generic turn-over as</a:t>
            </a:r>
          </a:p>
          <a:p>
            <a:r>
              <a:rPr lang="en-US"/>
              <a:t>spectrum compresses!</a:t>
            </a:r>
          </a:p>
          <a:p>
            <a:r>
              <a:rPr lang="en-US"/>
              <a:t>(</a:t>
            </a:r>
            <a:r>
              <a:rPr lang="en-US">
                <a:sym typeface="Wingdings"/>
              </a:rPr>
              <a:t>softer jets, softer </a:t>
            </a:r>
          </a:p>
          <a:p>
            <a:r>
              <a:rPr lang="en-US">
                <a:sym typeface="Wingdings"/>
              </a:rPr>
              <a:t>MET spectrum)</a:t>
            </a:r>
          </a:p>
          <a:p>
            <a:r>
              <a:rPr lang="en-US">
                <a:sym typeface="Wingdings"/>
              </a:rPr>
              <a:t> less sensitivity.</a:t>
            </a:r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590800" y="5054600"/>
            <a:ext cx="431800" cy="330200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816100" y="5308600"/>
            <a:ext cx="11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Expt limit</a:t>
            </a:r>
          </a:p>
        </p:txBody>
      </p:sp>
      <p:sp>
        <p:nvSpPr>
          <p:cNvPr id="23" name="TextBox 22"/>
          <p:cNvSpPr txBox="1"/>
          <p:nvPr/>
        </p:nvSpPr>
        <p:spPr>
          <a:xfrm rot="19005125">
            <a:off x="979106" y="3492500"/>
            <a:ext cx="2224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Small mass splitting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28600"/>
            <a:ext cx="7404100" cy="736600"/>
          </a:xfrm>
        </p:spPr>
        <p:txBody>
          <a:bodyPr/>
          <a:lstStyle/>
          <a:p>
            <a:r>
              <a:rPr lang="en-US"/>
              <a:t>Inclusive SUSY searches with leptons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143000"/>
            <a:ext cx="8712200" cy="5486400"/>
          </a:xfrm>
        </p:spPr>
        <p:txBody>
          <a:bodyPr/>
          <a:lstStyle/>
          <a:p>
            <a:r>
              <a:rPr lang="en-US"/>
              <a:t>The decay of squarks can produce neutralinos, charginos, W and Z bosons. All of these can produce leptons.</a:t>
            </a:r>
          </a:p>
          <a:p>
            <a:r>
              <a:rPr lang="en-US"/>
              <a:t>Leptons are your friends. </a:t>
            </a:r>
          </a:p>
          <a:p>
            <a:r>
              <a:rPr lang="en-US"/>
              <a:t>Lepton isolation is a powerful tool for suppressing QCD background and for measuring how much remains. </a:t>
            </a:r>
          </a:p>
          <a:p>
            <a:r>
              <a:rPr lang="en-US"/>
              <a:t>ttbar is almost always a key background.</a:t>
            </a:r>
          </a:p>
          <a:p>
            <a:r>
              <a:rPr lang="en-US"/>
              <a:t>W, Z are more important for low numbers of jets. </a:t>
            </a:r>
          </a:p>
          <a:p>
            <a:r>
              <a:rPr lang="en-US"/>
              <a:t>b tagging suppresses W, Z.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Starting from gluinos...</a:t>
            </a:r>
          </a:p>
        </p:txBody>
      </p:sp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99" y="1003300"/>
            <a:ext cx="5970201" cy="579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rot="16200000" flipH="1">
            <a:off x="3644900" y="1701800"/>
            <a:ext cx="14478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683000" y="1511300"/>
            <a:ext cx="838200" cy="381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683000" y="1511300"/>
            <a:ext cx="952500" cy="609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670300" y="1524000"/>
            <a:ext cx="1041400" cy="787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683000" y="1498600"/>
            <a:ext cx="1384300" cy="431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03300"/>
            <a:ext cx="5970201" cy="5791200"/>
          </a:xfrm>
          <a:prstGeom prst="rect">
            <a:avLst/>
          </a:prstGeom>
        </p:spPr>
      </p:pic>
      <p:graphicFrame>
        <p:nvGraphicFramePr>
          <p:cNvPr id="2718725" name="Object 5"/>
          <p:cNvGraphicFramePr>
            <a:graphicFrameLocks noChangeAspect="1"/>
          </p:cNvGraphicFramePr>
          <p:nvPr/>
        </p:nvGraphicFramePr>
        <p:xfrm>
          <a:off x="4738688" y="3916363"/>
          <a:ext cx="17256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2" name="Equation" r:id="rId4" imgW="762000" imgH="228600" progId="Equation.DSMT4">
                  <p:embed/>
                </p:oleObj>
              </mc:Choice>
              <mc:Fallback>
                <p:oleObj name="Equation" r:id="rId4" imgW="7620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8688" y="3916363"/>
                        <a:ext cx="1725612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Decays of ~t</a:t>
            </a:r>
            <a:r>
              <a:rPr lang="en-US" baseline="-25000"/>
              <a:t>2</a:t>
            </a:r>
            <a:r>
              <a:rPr lang="en-US"/>
              <a:t>  </a:t>
            </a:r>
            <a:r>
              <a:rPr lang="en-US">
                <a:sym typeface="Wingdings"/>
              </a:rPr>
              <a:t> </a:t>
            </a:r>
            <a:r>
              <a:rPr lang="en-US"/>
              <a:t>neutralinos, charginos, Z...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2527300" y="3276600"/>
            <a:ext cx="3759200" cy="1219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78083" name="Object 3"/>
          <p:cNvGraphicFramePr>
            <a:graphicFrameLocks noChangeAspect="1"/>
          </p:cNvGraphicFramePr>
          <p:nvPr/>
        </p:nvGraphicFramePr>
        <p:xfrm>
          <a:off x="4375150" y="4729163"/>
          <a:ext cx="1641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3" name="Equation" r:id="rId6" imgW="723900" imgH="228600" progId="Equation.DSMT4">
                  <p:embed/>
                </p:oleObj>
              </mc:Choice>
              <mc:Fallback>
                <p:oleObj name="Equation" r:id="rId6" imgW="7239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5150" y="4729163"/>
                        <a:ext cx="1641475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5400000">
            <a:off x="2933700" y="2921000"/>
            <a:ext cx="2959100" cy="1206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3549650" y="2305050"/>
            <a:ext cx="1739900" cy="1168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18724" name="Object 4"/>
          <p:cNvGraphicFramePr>
            <a:graphicFrameLocks noChangeAspect="1"/>
          </p:cNvGraphicFramePr>
          <p:nvPr/>
        </p:nvGraphicFramePr>
        <p:xfrm>
          <a:off x="1885950" y="4398963"/>
          <a:ext cx="1641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4" name="Equation" r:id="rId8" imgW="723900" imgH="228600" progId="Equation.DSMT4">
                  <p:embed/>
                </p:oleObj>
              </mc:Choice>
              <mc:Fallback>
                <p:oleObj name="Equation" r:id="rId8" imgW="7239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4398963"/>
                        <a:ext cx="16414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0800000" flipV="1">
            <a:off x="4025900" y="4419600"/>
            <a:ext cx="1054100" cy="1905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870200" y="2692400"/>
            <a:ext cx="2857500" cy="14859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4445000" y="2514600"/>
            <a:ext cx="1092200" cy="25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13670" name="Object 6"/>
          <p:cNvGraphicFramePr>
            <a:graphicFrameLocks noChangeAspect="1"/>
          </p:cNvGraphicFramePr>
          <p:nvPr/>
        </p:nvGraphicFramePr>
        <p:xfrm>
          <a:off x="1601788" y="3344863"/>
          <a:ext cx="17240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5" name="Equation" r:id="rId10" imgW="762000" imgH="228600" progId="Equation.DSMT4">
                  <p:embed/>
                </p:oleObj>
              </mc:Choice>
              <mc:Fallback>
                <p:oleObj name="Equation" r:id="rId10" imgW="7620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788" y="3344863"/>
                        <a:ext cx="1724025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3671" name="Object 7"/>
          <p:cNvGraphicFramePr>
            <a:graphicFrameLocks noChangeAspect="1"/>
          </p:cNvGraphicFramePr>
          <p:nvPr/>
        </p:nvGraphicFramePr>
        <p:xfrm>
          <a:off x="5299075" y="1992313"/>
          <a:ext cx="1698625" cy="106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6" name="Equation" r:id="rId12" imgW="749300" imgH="469900" progId="Equation.DSMT4">
                  <p:embed/>
                </p:oleObj>
              </mc:Choice>
              <mc:Fallback>
                <p:oleObj name="Equation" r:id="rId12" imgW="749300" imgH="469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075" y="1992313"/>
                        <a:ext cx="1698625" cy="1065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9" name="Straight Arrow Connector 28"/>
          <p:cNvCxnSpPr/>
          <p:nvPr/>
        </p:nvCxnSpPr>
        <p:spPr>
          <a:xfrm rot="5400000">
            <a:off x="3524250" y="2101850"/>
            <a:ext cx="1511300" cy="13716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3632200" y="2159000"/>
            <a:ext cx="1536700" cy="12065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14695" name="Object 7"/>
          <p:cNvGraphicFramePr>
            <a:graphicFrameLocks noChangeAspect="1"/>
          </p:cNvGraphicFramePr>
          <p:nvPr/>
        </p:nvGraphicFramePr>
        <p:xfrm>
          <a:off x="1949450" y="2938463"/>
          <a:ext cx="1641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7" name="Equation" r:id="rId14" imgW="723900" imgH="228600" progId="Equation.DSMT4">
                  <p:embed/>
                </p:oleObj>
              </mc:Choice>
              <mc:Fallback>
                <p:oleObj name="Equation" r:id="rId14" imgW="7239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9450" y="2938463"/>
                        <a:ext cx="16414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4696" name="Object 8"/>
          <p:cNvGraphicFramePr>
            <a:graphicFrameLocks noChangeAspect="1"/>
          </p:cNvGraphicFramePr>
          <p:nvPr/>
        </p:nvGraphicFramePr>
        <p:xfrm>
          <a:off x="2216150" y="3738563"/>
          <a:ext cx="16414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5358" name="Equation" r:id="rId16" imgW="723900" imgH="228600" progId="Equation.DSMT4">
                  <p:embed/>
                </p:oleObj>
              </mc:Choice>
              <mc:Fallback>
                <p:oleObj name="Equation" r:id="rId16" imgW="7239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3738563"/>
                        <a:ext cx="16414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03300"/>
            <a:ext cx="5970201" cy="5791200"/>
          </a:xfrm>
          <a:prstGeom prst="rect">
            <a:avLst/>
          </a:prstGeom>
        </p:spPr>
      </p:pic>
      <p:graphicFrame>
        <p:nvGraphicFramePr>
          <p:cNvPr id="2718725" name="Object 5"/>
          <p:cNvGraphicFramePr>
            <a:graphicFrameLocks noChangeAspect="1"/>
          </p:cNvGraphicFramePr>
          <p:nvPr/>
        </p:nvGraphicFramePr>
        <p:xfrm>
          <a:off x="4752975" y="3916363"/>
          <a:ext cx="1697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367" name="Equation" r:id="rId4" imgW="749300" imgH="228600" progId="Equation.DSMT4">
                  <p:embed/>
                </p:oleObj>
              </mc:Choice>
              <mc:Fallback>
                <p:oleObj name="Equation" r:id="rId4" imgW="7493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975" y="3916363"/>
                        <a:ext cx="1697038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Decays of ~t</a:t>
            </a:r>
            <a:r>
              <a:rPr lang="en-US" baseline="-25000"/>
              <a:t>1  </a:t>
            </a:r>
            <a:r>
              <a:rPr lang="en-US">
                <a:sym typeface="Wingdings"/>
              </a:rPr>
              <a:t> n</a:t>
            </a:r>
            <a:r>
              <a:rPr lang="en-US"/>
              <a:t>eutralinos, charginos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rot="5400000">
            <a:off x="3105150" y="3790950"/>
            <a:ext cx="2667000" cy="12827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78083" name="Object 3"/>
          <p:cNvGraphicFramePr>
            <a:graphicFrameLocks noChangeAspect="1"/>
          </p:cNvGraphicFramePr>
          <p:nvPr/>
        </p:nvGraphicFramePr>
        <p:xfrm>
          <a:off x="4389438" y="4729163"/>
          <a:ext cx="1611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368"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9438" y="4729163"/>
                        <a:ext cx="1611312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rot="5400000">
            <a:off x="3441700" y="3492500"/>
            <a:ext cx="1879600" cy="11430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10800000" flipV="1">
            <a:off x="3784600" y="3073400"/>
            <a:ext cx="1117600" cy="5334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718724" name="Object 4"/>
          <p:cNvGraphicFramePr>
            <a:graphicFrameLocks noChangeAspect="1"/>
          </p:cNvGraphicFramePr>
          <p:nvPr/>
        </p:nvGraphicFramePr>
        <p:xfrm>
          <a:off x="2078038" y="4094163"/>
          <a:ext cx="1611312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369"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8038" y="4094163"/>
                        <a:ext cx="1611312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6" name="Straight Connector 35"/>
          <p:cNvCxnSpPr/>
          <p:nvPr/>
        </p:nvCxnSpPr>
        <p:spPr>
          <a:xfrm rot="10800000" flipV="1">
            <a:off x="4025900" y="4419600"/>
            <a:ext cx="1054100" cy="19050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346450" y="3232150"/>
            <a:ext cx="1765300" cy="1447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13670" name="Object 6"/>
          <p:cNvGraphicFramePr>
            <a:graphicFrameLocks noChangeAspect="1"/>
          </p:cNvGraphicFramePr>
          <p:nvPr/>
        </p:nvGraphicFramePr>
        <p:xfrm>
          <a:off x="2797175" y="2773363"/>
          <a:ext cx="1697038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6370" name="Equation" r:id="rId10" imgW="749300" imgH="228600" progId="Equation.DSMT4">
                  <p:embed/>
                </p:oleObj>
              </mc:Choice>
              <mc:Fallback>
                <p:oleObj name="Equation" r:id="rId10" imgW="7493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2773363"/>
                        <a:ext cx="1697038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16000"/>
            <a:ext cx="5970201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00" y="109538"/>
            <a:ext cx="8509000" cy="804862"/>
          </a:xfrm>
        </p:spPr>
        <p:txBody>
          <a:bodyPr/>
          <a:lstStyle/>
          <a:p>
            <a:r>
              <a:rPr lang="en-US"/>
              <a:t>Decays of       : here come the leptons!     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2781300" y="158751"/>
          <a:ext cx="558800" cy="628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97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1300" y="158751"/>
                        <a:ext cx="558800" cy="62864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5400000">
            <a:off x="3403600" y="5384800"/>
            <a:ext cx="711200" cy="1588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0800000" flipV="1">
            <a:off x="3022600" y="5054600"/>
            <a:ext cx="711200" cy="1270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10800000" flipV="1">
            <a:off x="2844800" y="5118100"/>
            <a:ext cx="901700" cy="5842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10800000" flipV="1">
            <a:off x="2705100" y="5029200"/>
            <a:ext cx="977900" cy="381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15722" name="Object 10"/>
          <p:cNvGraphicFramePr>
            <a:graphicFrameLocks noChangeAspect="1"/>
          </p:cNvGraphicFramePr>
          <p:nvPr/>
        </p:nvGraphicFramePr>
        <p:xfrm>
          <a:off x="1347788" y="4405313"/>
          <a:ext cx="1881187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98" name="Equation" r:id="rId6" imgW="787400" imgH="241300" progId="Equation.DSMT4">
                  <p:embed/>
                </p:oleObj>
              </mc:Choice>
              <mc:Fallback>
                <p:oleObj name="Equation" r:id="rId6" imgW="7874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788" y="4405313"/>
                        <a:ext cx="1881187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5723" name="Object 11"/>
          <p:cNvGraphicFramePr>
            <a:graphicFrameLocks noChangeAspect="1"/>
          </p:cNvGraphicFramePr>
          <p:nvPr/>
        </p:nvGraphicFramePr>
        <p:xfrm>
          <a:off x="1155701" y="5167529"/>
          <a:ext cx="1879600" cy="525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399" name="Equation" r:id="rId8" imgW="863600" imgH="241300" progId="Equation.DSMT4">
                  <p:embed/>
                </p:oleObj>
              </mc:Choice>
              <mc:Fallback>
                <p:oleObj name="Equation" r:id="rId8" imgW="863600" imgH="241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5701" y="5167529"/>
                        <a:ext cx="1879600" cy="52524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5724" name="Object 12"/>
          <p:cNvGraphicFramePr>
            <a:graphicFrameLocks noChangeAspect="1"/>
          </p:cNvGraphicFramePr>
          <p:nvPr/>
        </p:nvGraphicFramePr>
        <p:xfrm>
          <a:off x="2025650" y="5789613"/>
          <a:ext cx="181927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00" name="Equation" r:id="rId10" imgW="762000" imgH="241300" progId="Equation.DSMT4">
                  <p:embed/>
                </p:oleObj>
              </mc:Choice>
              <mc:Fallback>
                <p:oleObj name="Equation" r:id="rId10" imgW="762000" imgH="2413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5789613"/>
                        <a:ext cx="1819275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5725" name="Object 13"/>
          <p:cNvGraphicFramePr>
            <a:graphicFrameLocks noChangeAspect="1"/>
          </p:cNvGraphicFramePr>
          <p:nvPr/>
        </p:nvGraphicFramePr>
        <p:xfrm>
          <a:off x="3932238" y="4864100"/>
          <a:ext cx="16367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01" name="Equation" r:id="rId12" imgW="685800" imgH="228600" progId="Equation.DSMT4">
                  <p:embed/>
                </p:oleObj>
              </mc:Choice>
              <mc:Fallback>
                <p:oleObj name="Equation" r:id="rId12" imgW="6858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2238" y="4864100"/>
                        <a:ext cx="1636712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5726" name="Object 14"/>
          <p:cNvGraphicFramePr>
            <a:graphicFrameLocks noChangeAspect="1"/>
          </p:cNvGraphicFramePr>
          <p:nvPr/>
        </p:nvGraphicFramePr>
        <p:xfrm>
          <a:off x="3581400" y="4419600"/>
          <a:ext cx="485775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7402" name="Equation" r:id="rId14" imgW="203200" imgH="228600" progId="Equation.DSMT4">
                  <p:embed/>
                </p:oleObj>
              </mc:Choice>
              <mc:Fallback>
                <p:oleObj name="Equation" r:id="rId14" imgW="203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4419600"/>
                        <a:ext cx="485775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M6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299" y="1016000"/>
            <a:ext cx="5970201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109538"/>
            <a:ext cx="8636000" cy="804862"/>
          </a:xfrm>
        </p:spPr>
        <p:txBody>
          <a:bodyPr/>
          <a:lstStyle/>
          <a:p>
            <a:r>
              <a:rPr lang="en-US"/>
              <a:t>Decays of                      :  more leptons!</a:t>
            </a:r>
            <a:endParaRPr lang="en-US" baseline="-25000"/>
          </a:p>
        </p:txBody>
      </p:sp>
      <p:sp>
        <p:nvSpPr>
          <p:cNvPr id="4" name="TextBox 3"/>
          <p:cNvSpPr txBox="1"/>
          <p:nvPr/>
        </p:nvSpPr>
        <p:spPr>
          <a:xfrm>
            <a:off x="1320800" y="1295400"/>
            <a:ext cx="13222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LM6</a:t>
            </a:r>
          </a:p>
          <a:p>
            <a:r>
              <a:rPr lang="en-US"/>
              <a:t>benchmark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654300" y="5181600"/>
            <a:ext cx="1104106" cy="559594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717800" y="5118100"/>
            <a:ext cx="1155700" cy="5969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3263900" y="5765800"/>
            <a:ext cx="406400" cy="127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971800" y="5664200"/>
            <a:ext cx="635000" cy="635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2679700" y="5613400"/>
            <a:ext cx="1041400" cy="101600"/>
          </a:xfrm>
          <a:prstGeom prst="straightConnector1">
            <a:avLst/>
          </a:prstGeom>
          <a:ln w="22225">
            <a:solidFill>
              <a:srgbClr val="FF0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1174750" y="5156200"/>
          <a:ext cx="1435806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412" name="Equation" r:id="rId4" imgW="698500" imgH="228600" progId="Equation.DSMT4">
                  <p:embed/>
                </p:oleObj>
              </mc:Choice>
              <mc:Fallback>
                <p:oleObj name="Equation" r:id="rId4" imgW="6985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0" y="5156200"/>
                        <a:ext cx="1435806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17769" name="Object 9"/>
          <p:cNvGraphicFramePr>
            <a:graphicFrameLocks noChangeAspect="1"/>
          </p:cNvGraphicFramePr>
          <p:nvPr/>
        </p:nvGraphicFramePr>
        <p:xfrm>
          <a:off x="1593850" y="4521200"/>
          <a:ext cx="14620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413" name="Equation" r:id="rId6" imgW="711200" imgH="228600" progId="Equation.DSMT4">
                  <p:embed/>
                </p:oleObj>
              </mc:Choice>
              <mc:Fallback>
                <p:oleObj name="Equation" r:id="rId6" imgW="7112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3850" y="4521200"/>
                        <a:ext cx="1462088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067050" y="279400"/>
          <a:ext cx="2135188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58414" name="Equation" r:id="rId8" imgW="901700" imgH="241300" progId="Equation.DSMT4">
                  <p:embed/>
                </p:oleObj>
              </mc:Choice>
              <mc:Fallback>
                <p:oleObj name="Equation" r:id="rId8" imgW="901700" imgH="2413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279400"/>
                        <a:ext cx="2135188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127500" y="5448300"/>
            <a:ext cx="153644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neutralino</a:t>
            </a:r>
          </a:p>
          <a:p>
            <a:r>
              <a:rPr lang="en-US" sz="2400">
                <a:solidFill>
                  <a:srgbClr val="000090"/>
                </a:solidFill>
              </a:rPr>
              <a:t>(LSP)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Searches_susy_ichep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6" y="-1"/>
            <a:ext cx="9114624" cy="688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300" y="6375400"/>
            <a:ext cx="50938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0090"/>
                </a:solidFill>
              </a:rPr>
              <a:t>There is a lot of territory here..</a:t>
            </a:r>
            <a:r>
              <a:rPr lang="en-US" sz="280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892800" y="6007100"/>
            <a:ext cx="3225800" cy="8509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09806" y="6438900"/>
            <a:ext cx="215147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Mass scale (TeV)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16200000" flipV="1">
            <a:off x="3257550" y="3308350"/>
            <a:ext cx="5715000" cy="12700"/>
          </a:xfrm>
          <a:prstGeom prst="line">
            <a:avLst/>
          </a:prstGeom>
          <a:ln w="508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8900" y="63500"/>
            <a:ext cx="330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ATLAS SUSY Results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Decay table for      in LM6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70654"/>
            <a:ext cx="9144000" cy="4803195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5016500" y="274637"/>
          <a:ext cx="546100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97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274637"/>
                        <a:ext cx="546100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22300" y="4508500"/>
            <a:ext cx="8521700" cy="8255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5000" y="3733800"/>
            <a:ext cx="8356600" cy="7747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5000" y="2908300"/>
            <a:ext cx="8356600" cy="8255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2300" y="5334000"/>
            <a:ext cx="8521700" cy="13335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42949" y="1155700"/>
          <a:ext cx="1668639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98" name="Equation" r:id="rId6" imgW="698500" imgH="228600" progId="Equation.DSMT4">
                  <p:embed/>
                </p:oleObj>
              </mc:Choice>
              <mc:Fallback>
                <p:oleObj name="Equation" r:id="rId6" imgW="6985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49" y="1155700"/>
                        <a:ext cx="1668639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58886" name="Object 6"/>
          <p:cNvGraphicFramePr>
            <a:graphicFrameLocks noChangeAspect="1"/>
          </p:cNvGraphicFramePr>
          <p:nvPr/>
        </p:nvGraphicFramePr>
        <p:xfrm>
          <a:off x="2705100" y="1128713"/>
          <a:ext cx="20621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899" name="Equation" r:id="rId8" imgW="863600" imgH="241300" progId="Equation.DSMT4">
                  <p:embed/>
                </p:oleObj>
              </mc:Choice>
              <mc:Fallback>
                <p:oleObj name="Equation" r:id="rId8" imgW="8636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1128713"/>
                        <a:ext cx="2062163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35000" y="2476500"/>
            <a:ext cx="8356600" cy="4318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58887" name="Object 7"/>
          <p:cNvGraphicFramePr>
            <a:graphicFrameLocks noChangeAspect="1"/>
          </p:cNvGraphicFramePr>
          <p:nvPr/>
        </p:nvGraphicFramePr>
        <p:xfrm>
          <a:off x="5102225" y="1168400"/>
          <a:ext cx="2425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900" name="Equation" r:id="rId10" imgW="1016000" imgH="228600" progId="Equation.DSMT4">
                  <p:embed/>
                </p:oleObj>
              </mc:Choice>
              <mc:Fallback>
                <p:oleObj name="Equation" r:id="rId10" imgW="10160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2225" y="1168400"/>
                        <a:ext cx="24257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673100" y="1117600"/>
            <a:ext cx="6807200" cy="698500"/>
          </a:xfrm>
          <a:prstGeom prst="rect">
            <a:avLst/>
          </a:prstGeom>
          <a:noFill/>
          <a:ln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140200" y="6362700"/>
            <a:ext cx="118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continued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Decay table for      in LM6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50" y="1474524"/>
            <a:ext cx="8964354" cy="1535376"/>
          </a:xfrm>
          <a:prstGeom prst="rect">
            <a:avLst/>
          </a:prstGeom>
        </p:spPr>
      </p:pic>
      <p:graphicFrame>
        <p:nvGraphicFramePr>
          <p:cNvPr id="3316738" name="Object 2"/>
          <p:cNvGraphicFramePr>
            <a:graphicFrameLocks noChangeAspect="1"/>
          </p:cNvGraphicFramePr>
          <p:nvPr/>
        </p:nvGraphicFramePr>
        <p:xfrm>
          <a:off x="5092700" y="274638"/>
          <a:ext cx="546100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745" name="Equation" r:id="rId4" imgW="203200" imgH="228600" progId="Equation.DSMT4">
                  <p:embed/>
                </p:oleObj>
              </mc:Choice>
              <mc:Fallback>
                <p:oleObj name="Equation" r:id="rId4" imgW="2032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700" y="274638"/>
                        <a:ext cx="546100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98900" y="990600"/>
            <a:ext cx="1467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(continued)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346200" y="2882900"/>
            <a:ext cx="6781800" cy="736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+mj-lt"/>
                <a:ea typeface="ＭＳ Ｐゴシック" pitchFamily="-65" charset="-128"/>
                <a:cs typeface="ＭＳ Ｐゴシック" pitchFamily="-65" charset="-128"/>
              </a:rPr>
              <a:t>Decay table for      in LM6 </a:t>
            </a:r>
          </a:p>
        </p:txBody>
      </p:sp>
      <p:graphicFrame>
        <p:nvGraphicFramePr>
          <p:cNvPr id="3316739" name="Object 3"/>
          <p:cNvGraphicFramePr>
            <a:graphicFrameLocks noChangeAspect="1"/>
          </p:cNvGraphicFramePr>
          <p:nvPr/>
        </p:nvGraphicFramePr>
        <p:xfrm>
          <a:off x="5164138" y="2916238"/>
          <a:ext cx="5810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16746" name="Equation" r:id="rId6" imgW="215900" imgH="228600" progId="Equation.DSMT4">
                  <p:embed/>
                </p:oleObj>
              </mc:Choice>
              <mc:Fallback>
                <p:oleObj name="Equation" r:id="rId6" imgW="2159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8" y="2916238"/>
                        <a:ext cx="581025" cy="614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550" y="3774997"/>
            <a:ext cx="9013836" cy="2498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7800"/>
            <a:ext cx="8128000" cy="736600"/>
          </a:xfrm>
        </p:spPr>
        <p:txBody>
          <a:bodyPr/>
          <a:lstStyle/>
          <a:p>
            <a:r>
              <a:rPr lang="en-US"/>
              <a:t>ATLAS: Multijets + 1 lepton + MET (8 TeV)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5900" y="1320800"/>
            <a:ext cx="8661400" cy="5372100"/>
          </a:xfrm>
        </p:spPr>
        <p:txBody>
          <a:bodyPr/>
          <a:lstStyle/>
          <a:p>
            <a:r>
              <a:rPr lang="en-US" sz="2800">
                <a:sym typeface="Wingdings"/>
              </a:rPr>
              <a:t>Search variables:</a:t>
            </a: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endParaRPr lang="en-US">
              <a:sym typeface="Wingdings"/>
            </a:endParaRPr>
          </a:p>
          <a:p>
            <a:r>
              <a:rPr lang="en-US" sz="2800">
                <a:sym typeface="Wingdings"/>
              </a:rPr>
              <a:t>Require ≥4 jets, pT&gt;80 GeV, 1 isolated lepton pT&gt;25 GeV</a:t>
            </a:r>
          </a:p>
          <a:p>
            <a:r>
              <a:rPr lang="en-US" sz="2800">
                <a:sym typeface="Wingdings"/>
              </a:rPr>
              <a:t>M</a:t>
            </a:r>
            <a:r>
              <a:rPr lang="en-US" sz="2800" baseline="-25000">
                <a:sym typeface="Wingdings"/>
              </a:rPr>
              <a:t>T</a:t>
            </a:r>
            <a:r>
              <a:rPr lang="en-US" sz="2800">
                <a:sym typeface="Wingdings"/>
              </a:rPr>
              <a:t>(</a:t>
            </a:r>
            <a:r>
              <a:rPr lang="en-US" sz="2800" i="1">
                <a:sym typeface="Wingdings"/>
              </a:rPr>
              <a:t>l</a:t>
            </a:r>
            <a:r>
              <a:rPr lang="en-US" sz="2800">
                <a:sym typeface="Wingdings"/>
              </a:rPr>
              <a:t>, MET)&gt;100 GeV: suppresses single-lepton SM</a:t>
            </a:r>
          </a:p>
          <a:p>
            <a:r>
              <a:rPr lang="en-US" sz="2800">
                <a:sym typeface="Wingdings"/>
              </a:rPr>
              <a:t>Veto event if has 2</a:t>
            </a:r>
            <a:r>
              <a:rPr lang="en-US" sz="2800" baseline="30000">
                <a:sym typeface="Wingdings"/>
              </a:rPr>
              <a:t>nd</a:t>
            </a:r>
            <a:r>
              <a:rPr lang="en-US" sz="2800">
                <a:sym typeface="Wingdings"/>
              </a:rPr>
              <a:t> lepton pT&gt;10 GeV </a:t>
            </a:r>
          </a:p>
          <a:p>
            <a:r>
              <a:rPr lang="en-US" sz="2800">
                <a:sym typeface="Wingdings"/>
              </a:rPr>
              <a:t>Suppresses ttbar dileptons. Separate 1 lep &amp; 2 lep meas.</a:t>
            </a:r>
          </a:p>
          <a:p>
            <a:r>
              <a:rPr lang="en-US" sz="2800">
                <a:sym typeface="Wingdings"/>
              </a:rPr>
              <a:t>Perform fit to data in signal and control regions. </a:t>
            </a:r>
          </a:p>
        </p:txBody>
      </p:sp>
      <p:graphicFrame>
        <p:nvGraphicFramePr>
          <p:cNvPr id="2732034" name="Object 2"/>
          <p:cNvGraphicFramePr>
            <a:graphicFrameLocks noChangeAspect="1"/>
          </p:cNvGraphicFramePr>
          <p:nvPr/>
        </p:nvGraphicFramePr>
        <p:xfrm>
          <a:off x="352425" y="1959203"/>
          <a:ext cx="8601075" cy="214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6598" name="Equation" r:id="rId3" imgW="3759200" imgH="939800" progId="Equation.DSMT4">
                  <p:embed/>
                </p:oleObj>
              </mc:Choice>
              <mc:Fallback>
                <p:oleObj name="Equation" r:id="rId3" imgW="3759200" imgH="939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25" y="1959203"/>
                        <a:ext cx="8601075" cy="2149247"/>
                      </a:xfrm>
                      <a:prstGeom prst="rect">
                        <a:avLst/>
                      </a:prstGeom>
                      <a:solidFill>
                        <a:srgbClr val="E3E3E3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33400" y="960735"/>
            <a:ext cx="8102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400">
                <a:solidFill>
                  <a:srgbClr val="000090"/>
                </a:solidFill>
              </a:rPr>
              <a:t>ATLAS,  </a:t>
            </a:r>
            <a:r>
              <a:rPr lang="en-US" sz="1400">
                <a:solidFill>
                  <a:srgbClr val="000090"/>
                </a:solidFill>
                <a:hlinkClick r:id="rId5" action="ppaction://hlinkfile"/>
              </a:rPr>
              <a:t>http://atlas.web.cern.ch/Atlas/GROUPS/PHYSICS/CONFNOTES/ATLAS-CONF-2012-104/ </a:t>
            </a:r>
            <a:endParaRPr lang="en-US" sz="140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68900" y="1409700"/>
            <a:ext cx="3815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(many thanks to Jeannette Lorenz!)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101600"/>
            <a:ext cx="8864600" cy="863600"/>
          </a:xfrm>
        </p:spPr>
        <p:txBody>
          <a:bodyPr/>
          <a:lstStyle/>
          <a:p>
            <a:r>
              <a:rPr lang="en-US"/>
              <a:t>Signal and control regions for ATLAS analysis</a:t>
            </a:r>
          </a:p>
        </p:txBody>
      </p:sp>
      <p:pic>
        <p:nvPicPr>
          <p:cNvPr id="5" name="Picture 4" descr="figaux_01a.png"/>
          <p:cNvPicPr>
            <a:picLocks noChangeAspect="1"/>
          </p:cNvPicPr>
          <p:nvPr/>
        </p:nvPicPr>
        <p:blipFill>
          <a:blip r:embed="rId2"/>
          <a:srcRect l="4235" t="6942" r="6091" b="4444"/>
          <a:stretch>
            <a:fillRect/>
          </a:stretch>
        </p:blipFill>
        <p:spPr>
          <a:xfrm>
            <a:off x="952500" y="2565400"/>
            <a:ext cx="6731000" cy="430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rot="16200000" flipH="1">
            <a:off x="1767212" y="3151515"/>
            <a:ext cx="1380172" cy="139998"/>
          </a:xfrm>
          <a:prstGeom prst="straightConnector1">
            <a:avLst/>
          </a:prstGeom>
          <a:ln w="38100">
            <a:solidFill>
              <a:srgbClr val="0000FF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>
            <a:off x="5759451" y="3117853"/>
            <a:ext cx="1511300" cy="177801"/>
          </a:xfrm>
          <a:prstGeom prst="straightConnector1">
            <a:avLst/>
          </a:prstGeom>
          <a:ln w="38100">
            <a:solidFill>
              <a:srgbClr val="00800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4300" y="1003300"/>
            <a:ext cx="4889480" cy="16312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000090"/>
                </a:solidFill>
              </a:rPr>
              <a:t>Control region divided into 4 subsamples: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90"/>
                </a:solidFill>
                <a:sym typeface="Wingdings"/>
              </a:rPr>
              <a:t> ttbar  e ν: electron + b-tag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90"/>
                </a:solidFill>
                <a:sym typeface="Wingdings"/>
              </a:rPr>
              <a:t> ttbar  μ ν: muon + b-tag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90"/>
                </a:solidFill>
              </a:rPr>
              <a:t> (W</a:t>
            </a:r>
            <a:r>
              <a:rPr lang="en-US" sz="2000">
                <a:solidFill>
                  <a:srgbClr val="000090"/>
                </a:solidFill>
                <a:sym typeface="Wingdings"/>
              </a:rPr>
              <a:t>e ν) + jets: electron + anti-b-tag</a:t>
            </a:r>
          </a:p>
          <a:p>
            <a:pPr>
              <a:buFontTx/>
              <a:buChar char="-"/>
            </a:pPr>
            <a:r>
              <a:rPr lang="en-US" sz="2000">
                <a:solidFill>
                  <a:srgbClr val="000090"/>
                </a:solidFill>
                <a:sym typeface="Wingdings"/>
              </a:rPr>
              <a:t> (Wμ ν) + jets: muon + anti-b-tag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83802" y="1828800"/>
            <a:ext cx="305066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Signal region divided into </a:t>
            </a:r>
          </a:p>
          <a:p>
            <a:r>
              <a:rPr lang="en-US" sz="2000">
                <a:solidFill>
                  <a:srgbClr val="000090"/>
                </a:solidFill>
              </a:rPr>
              <a:t>e and mu subsamples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73300" y="5969000"/>
            <a:ext cx="549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Low ETmiss and HT suppress signal contamination.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66700"/>
            <a:ext cx="8064500" cy="736600"/>
          </a:xfrm>
        </p:spPr>
        <p:txBody>
          <a:bodyPr/>
          <a:lstStyle/>
          <a:p>
            <a:r>
              <a:rPr lang="en-US"/>
              <a:t>Data vs. MC comparison: e and mu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2600" y="1143000"/>
            <a:ext cx="8267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MC out-of-the-box predictions for backgrounds (not used for final result)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18100" y="1625600"/>
            <a:ext cx="38354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ttbar control region </a:t>
            </a:r>
          </a:p>
          <a:p>
            <a:r>
              <a:rPr lang="en-US" sz="2400">
                <a:solidFill>
                  <a:srgbClr val="000090"/>
                </a:solidFill>
              </a:rPr>
              <a:t>(anti-b tagged)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2" y="2498384"/>
            <a:ext cx="9067268" cy="43596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" y="1676400"/>
            <a:ext cx="3683000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W + jets control region </a:t>
            </a:r>
          </a:p>
          <a:p>
            <a:r>
              <a:rPr lang="en-US" sz="2400">
                <a:solidFill>
                  <a:srgbClr val="000090"/>
                </a:solidFill>
              </a:rPr>
              <a:t>(anti-b tagged)</a:t>
            </a:r>
          </a:p>
        </p:txBody>
      </p:sp>
      <p:cxnSp>
        <p:nvCxnSpPr>
          <p:cNvPr id="9" name="Straight Connector 8"/>
          <p:cNvCxnSpPr/>
          <p:nvPr/>
        </p:nvCxnSpPr>
        <p:spPr>
          <a:xfrm rot="5400000" flipH="1" flipV="1">
            <a:off x="1320006" y="4406900"/>
            <a:ext cx="2070894" cy="1349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 flipV="1">
            <a:off x="5980906" y="4406900"/>
            <a:ext cx="2070894" cy="1349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>
            <a:off x="1905000" y="35687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155700" y="3213100"/>
            <a:ext cx="13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CONTROL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10800000">
            <a:off x="6553200" y="3568700"/>
            <a:ext cx="457200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803900" y="3213100"/>
            <a:ext cx="1304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CONTROL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31100" y="3784600"/>
            <a:ext cx="1501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SUSY model</a:t>
            </a:r>
          </a:p>
          <a:p>
            <a:r>
              <a:rPr lang="en-US">
                <a:solidFill>
                  <a:srgbClr val="000090"/>
                </a:solidFill>
              </a:rPr>
              <a:t>0.08 pb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705600" y="4152900"/>
            <a:ext cx="800100" cy="6985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679700" y="3784600"/>
            <a:ext cx="1501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SUSY model</a:t>
            </a:r>
          </a:p>
          <a:p>
            <a:r>
              <a:rPr lang="en-US">
                <a:solidFill>
                  <a:srgbClr val="000090"/>
                </a:solidFill>
              </a:rPr>
              <a:t>0.08 pb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rot="5400000">
            <a:off x="1981200" y="4292600"/>
            <a:ext cx="800100" cy="69850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800"/>
            <a:ext cx="7175500" cy="736600"/>
          </a:xfrm>
        </p:spPr>
        <p:txBody>
          <a:bodyPr/>
          <a:lstStyle/>
          <a:p>
            <a:r>
              <a:rPr lang="en-US"/>
              <a:t>Yields and fits in the control regions</a:t>
            </a:r>
          </a:p>
        </p:txBody>
      </p:sp>
      <p:grpSp>
        <p:nvGrpSpPr>
          <p:cNvPr id="3" name="Group 23"/>
          <p:cNvGrpSpPr/>
          <p:nvPr/>
        </p:nvGrpSpPr>
        <p:grpSpPr>
          <a:xfrm>
            <a:off x="31750" y="881320"/>
            <a:ext cx="8959850" cy="3874830"/>
            <a:chOff x="31750" y="1325820"/>
            <a:chExt cx="8959850" cy="38748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0" y="1325820"/>
              <a:ext cx="8959850" cy="38748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5700" y="2057400"/>
              <a:ext cx="2374900" cy="254000"/>
            </a:xfrm>
            <a:prstGeom prst="rect">
              <a:avLst/>
            </a:prstGeom>
            <a:noFill/>
            <a:ln w="31750">
              <a:solidFill>
                <a:srgbClr val="00C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5100" y="2044700"/>
              <a:ext cx="2374900" cy="254000"/>
            </a:xfrm>
            <a:prstGeom prst="rect">
              <a:avLst/>
            </a:prstGeom>
            <a:noFill/>
            <a:ln w="31750">
              <a:solidFill>
                <a:srgbClr val="00C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70300" y="2743200"/>
              <a:ext cx="2374900" cy="2159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64300" y="2971800"/>
              <a:ext cx="2374900" cy="2540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70400" y="2882900"/>
              <a:ext cx="72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7400" y="2641600"/>
              <a:ext cx="49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big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89800" y="2628900"/>
              <a:ext cx="72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04100" y="2895600"/>
              <a:ext cx="49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big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3429000"/>
              <a:ext cx="5092700" cy="2413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22400" y="4787900"/>
            <a:ext cx="669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Perspective: how many ttbar and W+jets were produced?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1300" y="5156200"/>
          <a:ext cx="86233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938020"/>
                <a:gridCol w="1897380"/>
                <a:gridCol w="1892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Cross section (pb)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Cross sec * 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Events</a:t>
                      </a:r>
                      <a:r>
                        <a:rPr lang="en-US" baseline="0"/>
                        <a:t> produced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Rejection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</a:t>
                      </a:r>
                      <a:r>
                        <a:rPr lang="en-US">
                          <a:sym typeface="Wingdings"/>
                        </a:rPr>
                        <a:t>l nu</a:t>
                      </a:r>
                      <a:r>
                        <a:rPr lang="en-US"/>
                        <a:t> + 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70.78 × 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2.8 ×10</a:t>
                      </a:r>
                      <a:r>
                        <a:rPr lang="en-US" baseline="30000"/>
                        <a:t>-7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ttbar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238*(12/81)=35.3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0.20 × 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× 10</a:t>
                      </a:r>
                      <a:r>
                        <a:rPr lang="en-US" baseline="30000"/>
                        <a:t>-4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8" name="Rectangle 27"/>
          <p:cNvSpPr/>
          <p:nvPr/>
        </p:nvSpPr>
        <p:spPr>
          <a:xfrm>
            <a:off x="7442200" y="5588000"/>
            <a:ext cx="1104900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6388100"/>
            <a:ext cx="81411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Huge suppression of W+jets </a:t>
            </a:r>
            <a:r>
              <a:rPr lang="en-US" sz="2000">
                <a:solidFill>
                  <a:srgbClr val="000090"/>
                </a:solidFill>
                <a:sym typeface="Wingdings"/>
              </a:rPr>
              <a:t> not surprising you can’t use MC value!</a:t>
            </a: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" y="698500"/>
            <a:ext cx="340159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 tagging separates the </a:t>
            </a:r>
          </a:p>
          <a:p>
            <a:r>
              <a:rPr lang="en-US" sz="2400">
                <a:solidFill>
                  <a:srgbClr val="FF0000"/>
                </a:solidFill>
              </a:rPr>
              <a:t>main backgrounds.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92500" y="825500"/>
            <a:ext cx="56515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808413" y="836650"/>
          <a:ext cx="2135187" cy="5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4585" name="Equation" r:id="rId4" imgW="901700" imgH="215900" progId="Equation.DSMT4">
                  <p:embed/>
                </p:oleObj>
              </mc:Choice>
              <mc:Fallback>
                <p:oleObj name="Equation" r:id="rId4" imgW="9017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836650"/>
                        <a:ext cx="2135187" cy="5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2179" name="Object 3"/>
          <p:cNvGraphicFramePr>
            <a:graphicFrameLocks noChangeAspect="1"/>
          </p:cNvGraphicFramePr>
          <p:nvPr/>
        </p:nvGraphicFramePr>
        <p:xfrm flipV="1">
          <a:off x="6254750" y="887412"/>
          <a:ext cx="2686050" cy="41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4586" name="Equation" r:id="rId6" imgW="1308100" imgH="203200" progId="Equation.DSMT4">
                  <p:embed/>
                </p:oleObj>
              </mc:Choice>
              <mc:Fallback>
                <p:oleObj name="Equation" r:id="rId6" imgW="13081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6254750" y="887412"/>
                        <a:ext cx="2686050" cy="417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0800"/>
            <a:ext cx="7175500" cy="736600"/>
          </a:xfrm>
        </p:spPr>
        <p:txBody>
          <a:bodyPr/>
          <a:lstStyle/>
          <a:p>
            <a:r>
              <a:rPr lang="en-US"/>
              <a:t>Yields and fits in the control regions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31750" y="881320"/>
            <a:ext cx="8959850" cy="3874830"/>
            <a:chOff x="31750" y="1325820"/>
            <a:chExt cx="8959850" cy="38748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50" y="1325820"/>
              <a:ext cx="8959850" cy="387483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695700" y="2057400"/>
              <a:ext cx="2374900" cy="254000"/>
            </a:xfrm>
            <a:prstGeom prst="rect">
              <a:avLst/>
            </a:prstGeom>
            <a:noFill/>
            <a:ln w="31750">
              <a:solidFill>
                <a:srgbClr val="00C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515100" y="2044700"/>
              <a:ext cx="2374900" cy="254000"/>
            </a:xfrm>
            <a:prstGeom prst="rect">
              <a:avLst/>
            </a:prstGeom>
            <a:noFill/>
            <a:ln w="31750">
              <a:solidFill>
                <a:srgbClr val="00CE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670300" y="2743200"/>
              <a:ext cx="2374900" cy="215900"/>
            </a:xfrm>
            <a:prstGeom prst="rect">
              <a:avLst/>
            </a:prstGeom>
            <a:noFill/>
            <a:ln w="31750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464300" y="2971800"/>
              <a:ext cx="2374900" cy="254000"/>
            </a:xfrm>
            <a:prstGeom prst="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7400" y="1981200"/>
              <a:ext cx="16859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Total observed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36800" y="2654300"/>
              <a:ext cx="12879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Fitted ttbar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336800" y="2870200"/>
              <a:ext cx="12491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Fitted W/Z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70400" y="2882900"/>
              <a:ext cx="72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597400" y="2641600"/>
              <a:ext cx="49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big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89800" y="2628900"/>
              <a:ext cx="7233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small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404100" y="2895600"/>
              <a:ext cx="4927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big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3733800" y="3429000"/>
              <a:ext cx="5092700" cy="241300"/>
            </a:xfrm>
            <a:prstGeom prst="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7400" y="3352800"/>
              <a:ext cx="15953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QCD is small!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22400" y="4787900"/>
            <a:ext cx="66926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Perspective: how many ttbar and W+jets were produced?</a:t>
            </a:r>
          </a:p>
        </p:txBody>
      </p:sp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41300" y="5156200"/>
          <a:ext cx="86233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938020"/>
                <a:gridCol w="1897380"/>
                <a:gridCol w="1892300"/>
                <a:gridCol w="13843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Cross section (pb)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Cross sec * BR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Events</a:t>
                      </a:r>
                      <a:r>
                        <a:rPr lang="en-US" baseline="0"/>
                        <a:t> produced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Rejection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W</a:t>
                      </a:r>
                      <a:r>
                        <a:rPr lang="en-US">
                          <a:sym typeface="Wingdings"/>
                        </a:rPr>
                        <a:t>l nu</a:t>
                      </a:r>
                      <a:r>
                        <a:rPr lang="en-US"/>
                        <a:t> + jets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12,190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70.78 × 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2.8 ×10</a:t>
                      </a:r>
                      <a:r>
                        <a:rPr lang="en-US" baseline="30000"/>
                        <a:t>-7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ttbar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238*(12/81)=35.3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0.20 × 10</a:t>
                      </a:r>
                      <a:r>
                        <a:rPr lang="en-US" baseline="3000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× 10</a:t>
                      </a:r>
                      <a:r>
                        <a:rPr lang="en-US" baseline="30000"/>
                        <a:t>-4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4610100" y="3251200"/>
            <a:ext cx="928873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Wow!</a:t>
            </a:r>
          </a:p>
          <a:p>
            <a:r>
              <a:rPr lang="en-US"/>
              <a:t>Close</a:t>
            </a:r>
          </a:p>
          <a:p>
            <a:r>
              <a:rPr lang="en-US"/>
              <a:t>to fit</a:t>
            </a:r>
          </a:p>
          <a:p>
            <a:r>
              <a:rPr lang="en-US"/>
              <a:t>values!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67600" y="3225800"/>
            <a:ext cx="762311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/>
              <a:t>Good </a:t>
            </a:r>
          </a:p>
          <a:p>
            <a:r>
              <a:rPr lang="en-US"/>
              <a:t>thing</a:t>
            </a:r>
          </a:p>
          <a:p>
            <a:r>
              <a:rPr lang="en-US"/>
              <a:t>fit is </a:t>
            </a:r>
          </a:p>
          <a:p>
            <a:r>
              <a:rPr lang="en-US"/>
              <a:t>done!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442200" y="5588000"/>
            <a:ext cx="1104900" cy="6350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09600" y="6388100"/>
            <a:ext cx="814119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Huge suppression of W+jets </a:t>
            </a:r>
            <a:r>
              <a:rPr lang="en-US" sz="2000">
                <a:solidFill>
                  <a:srgbClr val="000090"/>
                </a:solidFill>
                <a:sym typeface="Wingdings"/>
              </a:rPr>
              <a:t> not surprising you can’t use MC value!</a:t>
            </a:r>
            <a:endParaRPr lang="en-US" sz="2000">
              <a:solidFill>
                <a:srgbClr val="00009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14300" y="698500"/>
            <a:ext cx="340159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b tagging separates the </a:t>
            </a:r>
          </a:p>
          <a:p>
            <a:r>
              <a:rPr lang="en-US" sz="2400">
                <a:solidFill>
                  <a:srgbClr val="FF0000"/>
                </a:solidFill>
              </a:rPr>
              <a:t>main backgrounds.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492500" y="825500"/>
            <a:ext cx="5651500" cy="48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3808413" y="836650"/>
          <a:ext cx="2135187" cy="51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185" name="Equation" r:id="rId4" imgW="901700" imgH="215900" progId="Equation.DSMT4">
                  <p:embed/>
                </p:oleObj>
              </mc:Choice>
              <mc:Fallback>
                <p:oleObj name="Equation" r:id="rId4" imgW="9017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8413" y="836650"/>
                        <a:ext cx="2135187" cy="511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2179" name="Object 3"/>
          <p:cNvGraphicFramePr>
            <a:graphicFrameLocks noChangeAspect="1"/>
          </p:cNvGraphicFramePr>
          <p:nvPr/>
        </p:nvGraphicFramePr>
        <p:xfrm flipV="1">
          <a:off x="6254750" y="887412"/>
          <a:ext cx="2686050" cy="41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62186" name="Equation" r:id="rId6" imgW="1308100" imgH="203200" progId="Equation.DSMT4">
                  <p:embed/>
                </p:oleObj>
              </mc:Choice>
              <mc:Fallback>
                <p:oleObj name="Equation" r:id="rId6" imgW="13081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6254750" y="887412"/>
                        <a:ext cx="2686050" cy="417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38100"/>
            <a:ext cx="7721600" cy="1016000"/>
          </a:xfrm>
        </p:spPr>
        <p:txBody>
          <a:bodyPr/>
          <a:lstStyle/>
          <a:p>
            <a:r>
              <a:rPr lang="en-US"/>
              <a:t>Apply fit params from control region to background MC for signal region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749597"/>
            <a:ext cx="7962900" cy="37979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9500" y="1117600"/>
            <a:ext cx="27305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e signal region </a:t>
            </a:r>
          </a:p>
          <a:p>
            <a:r>
              <a:rPr lang="en-US" sz="2000">
                <a:solidFill>
                  <a:srgbClr val="000090"/>
                </a:solidFill>
              </a:rPr>
              <a:t>(no b-tagging applied)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05400" y="1143000"/>
            <a:ext cx="2692400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000090"/>
                </a:solidFill>
              </a:rPr>
              <a:t>mu signal region</a:t>
            </a:r>
          </a:p>
          <a:p>
            <a:r>
              <a:rPr lang="en-US" sz="2000">
                <a:solidFill>
                  <a:srgbClr val="000090"/>
                </a:solidFill>
              </a:rPr>
              <a:t>(no b-tagging applied)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15999" y="5608320"/>
          <a:ext cx="6921501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7253"/>
                <a:gridCol w="2321150"/>
                <a:gridCol w="2363098"/>
              </a:tblGrid>
              <a:tr h="32173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electron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muon</a:t>
                      </a:r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/>
                        <a:t>Observed yield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</a:p>
                  </a:txBody>
                  <a:tcPr/>
                </a:tc>
              </a:tr>
              <a:tr h="321733">
                <a:tc>
                  <a:txBody>
                    <a:bodyPr/>
                    <a:lstStyle/>
                    <a:p>
                      <a:r>
                        <a:rPr lang="en-US"/>
                        <a:t>Predicted</a:t>
                      </a:r>
                      <a:r>
                        <a:rPr lang="en-US" baseline="0"/>
                        <a:t> background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9.0 ±2.8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7.7 ±3.2</a:t>
                      </a: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rot="5400000">
            <a:off x="3232150" y="3892550"/>
            <a:ext cx="647700" cy="35560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035300" y="331470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SUSY benchmark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7010400" y="4064000"/>
            <a:ext cx="965200" cy="279400"/>
          </a:xfrm>
          <a:prstGeom prst="straightConnector1">
            <a:avLst/>
          </a:prstGeom>
          <a:ln w="34925">
            <a:solidFill>
              <a:schemeClr val="tx1"/>
            </a:solidFill>
            <a:prstDash val="sysDot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54800" y="3289300"/>
            <a:ext cx="2018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SUSY benchmark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ig_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03" y="853386"/>
            <a:ext cx="8547398" cy="5788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100" y="6464300"/>
            <a:ext cx="7883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Takes into account model-by-model signal contamination of control regions.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333500" y="2692400"/>
            <a:ext cx="393700" cy="407194"/>
            <a:chOff x="1320800" y="2870200"/>
            <a:chExt cx="393700" cy="407194"/>
          </a:xfrm>
        </p:grpSpPr>
        <p:sp>
          <p:nvSpPr>
            <p:cNvPr id="6" name="Oval 5"/>
            <p:cNvSpPr/>
            <p:nvPr/>
          </p:nvSpPr>
          <p:spPr>
            <a:xfrm>
              <a:off x="1320800" y="2870200"/>
              <a:ext cx="393700" cy="406400"/>
            </a:xfrm>
            <a:prstGeom prst="ellipse">
              <a:avLst/>
            </a:prstGeom>
            <a:solidFill>
              <a:srgbClr val="000090">
                <a:alpha val="17000"/>
              </a:srgbClr>
            </a:solidFill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>
              <a:stCxn id="6" idx="2"/>
              <a:endCxn id="6" idx="6"/>
            </p:cNvCxnSpPr>
            <p:nvPr/>
          </p:nvCxnSpPr>
          <p:spPr>
            <a:xfrm rot="10800000" flipH="1">
              <a:off x="1320800" y="3073400"/>
              <a:ext cx="3937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stCxn id="6" idx="0"/>
              <a:endCxn id="6" idx="4"/>
            </p:cNvCxnSpPr>
            <p:nvPr/>
          </p:nvCxnSpPr>
          <p:spPr>
            <a:xfrm rot="16200000" flipH="1">
              <a:off x="1314450" y="3073400"/>
              <a:ext cx="406400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1092200" y="3060700"/>
            <a:ext cx="17629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Benchmark</a:t>
            </a:r>
          </a:p>
          <a:p>
            <a:r>
              <a:rPr lang="en-US"/>
              <a:t>(400, 500) GeV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00" y="190500"/>
            <a:ext cx="7429500" cy="736600"/>
          </a:xfrm>
        </p:spPr>
        <p:txBody>
          <a:bodyPr/>
          <a:lstStyle/>
          <a:p>
            <a:r>
              <a:rPr lang="en-US"/>
              <a:t>ATLAS cMSSM exclusion region (8 TeV)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36600"/>
          </a:xfrm>
        </p:spPr>
        <p:txBody>
          <a:bodyPr/>
          <a:lstStyle/>
          <a:p>
            <a:r>
              <a:rPr lang="en-US"/>
              <a:t>The famous neutralino dilepton cascade</a:t>
            </a:r>
          </a:p>
        </p:txBody>
      </p:sp>
      <p:pic>
        <p:nvPicPr>
          <p:cNvPr id="5" name="Picture 4" descr="CharginoNeutralinoProdu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593850"/>
            <a:ext cx="6083300" cy="36703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30300" y="2330449"/>
          <a:ext cx="450850" cy="53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58" name="Equation" r:id="rId4" imgW="139700" imgH="165100" progId="Equation.DSMT4">
                  <p:embed/>
                </p:oleObj>
              </mc:Choice>
              <mc:Fallback>
                <p:oleObj name="Equation" r:id="rId4" imgW="139700" imgH="165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0449"/>
                        <a:ext cx="450850" cy="53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1" name="Object 3"/>
          <p:cNvGraphicFramePr>
            <a:graphicFrameLocks noChangeAspect="1"/>
          </p:cNvGraphicFramePr>
          <p:nvPr/>
        </p:nvGraphicFramePr>
        <p:xfrm>
          <a:off x="1143000" y="4159250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59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59250"/>
                        <a:ext cx="450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35400" y="2322512"/>
          <a:ext cx="520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0" name="Equation" r:id="rId8" imgW="203200" imgH="228600" progId="Equation.DSMT4">
                  <p:embed/>
                </p:oleObj>
              </mc:Choice>
              <mc:Fallback>
                <p:oleObj name="Equation" r:id="rId8" imgW="203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22512"/>
                        <a:ext cx="5207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3" name="Object 5"/>
          <p:cNvGraphicFramePr>
            <a:graphicFrameLocks noChangeAspect="1"/>
          </p:cNvGraphicFramePr>
          <p:nvPr/>
        </p:nvGraphicFramePr>
        <p:xfrm>
          <a:off x="3819525" y="3973513"/>
          <a:ext cx="5540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1" name="Equation" r:id="rId10" imgW="215900" imgH="228600" progId="Equation.DSMT4">
                  <p:embed/>
                </p:oleObj>
              </mc:Choice>
              <mc:Fallback>
                <p:oleObj name="Equation" r:id="rId10" imgW="2159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973513"/>
                        <a:ext cx="554038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4" name="Object 6"/>
          <p:cNvGraphicFramePr>
            <a:graphicFrameLocks noChangeAspect="1"/>
          </p:cNvGraphicFramePr>
          <p:nvPr/>
        </p:nvGraphicFramePr>
        <p:xfrm>
          <a:off x="7670800" y="2906713"/>
          <a:ext cx="520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2" name="Equation" r:id="rId12" imgW="203200" imgH="228600" progId="Equation.DSMT4">
                  <p:embed/>
                </p:oleObj>
              </mc:Choice>
              <mc:Fallback>
                <p:oleObj name="Equation" r:id="rId12" imgW="2032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2906713"/>
                        <a:ext cx="5207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5" name="Object 7"/>
          <p:cNvGraphicFramePr>
            <a:graphicFrameLocks noChangeAspect="1"/>
          </p:cNvGraphicFramePr>
          <p:nvPr/>
        </p:nvGraphicFramePr>
        <p:xfrm>
          <a:off x="7683500" y="3363913"/>
          <a:ext cx="520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3" name="Equation" r:id="rId14" imgW="203200" imgH="228600" progId="Equation.DSMT4">
                  <p:embed/>
                </p:oleObj>
              </mc:Choice>
              <mc:Fallback>
                <p:oleObj name="Equation" r:id="rId14" imgW="203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363913"/>
                        <a:ext cx="5207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6" name="Object 8"/>
          <p:cNvGraphicFramePr>
            <a:graphicFrameLocks noChangeAspect="1"/>
          </p:cNvGraphicFramePr>
          <p:nvPr/>
        </p:nvGraphicFramePr>
        <p:xfrm>
          <a:off x="5213350" y="28289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4" name="Equation" r:id="rId16" imgW="177800" imgH="190500" progId="Equation.DSMT4">
                  <p:embed/>
                </p:oleObj>
              </mc:Choice>
              <mc:Fallback>
                <p:oleObj name="Equation" r:id="rId16" imgW="177800" imgH="190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8289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7" name="Object 9"/>
          <p:cNvGraphicFramePr>
            <a:graphicFrameLocks noChangeAspect="1"/>
          </p:cNvGraphicFramePr>
          <p:nvPr/>
        </p:nvGraphicFramePr>
        <p:xfrm>
          <a:off x="5899150" y="14319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5" name="Equation" r:id="rId18" imgW="177800" imgH="190500" progId="Equation.DSMT4">
                  <p:embed/>
                </p:oleObj>
              </mc:Choice>
              <mc:Fallback>
                <p:oleObj name="Equation" r:id="rId18" imgW="177800" imgH="190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14319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8" name="Object 10"/>
          <p:cNvGraphicFramePr>
            <a:graphicFrameLocks noChangeAspect="1"/>
          </p:cNvGraphicFramePr>
          <p:nvPr/>
        </p:nvGraphicFramePr>
        <p:xfrm>
          <a:off x="7486650" y="19780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6" name="Equation" r:id="rId20" imgW="177800" imgH="190500" progId="Equation.DSMT4">
                  <p:embed/>
                </p:oleObj>
              </mc:Choice>
              <mc:Fallback>
                <p:oleObj name="Equation" r:id="rId20" imgW="177800" imgH="1905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9780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9" name="Object 11"/>
          <p:cNvGraphicFramePr>
            <a:graphicFrameLocks noChangeAspect="1"/>
          </p:cNvGraphicFramePr>
          <p:nvPr/>
        </p:nvGraphicFramePr>
        <p:xfrm>
          <a:off x="6818313" y="5086350"/>
          <a:ext cx="2936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7" name="Equation" r:id="rId22" imgW="114300" imgH="152400" progId="Equation.DSMT4">
                  <p:embed/>
                </p:oleObj>
              </mc:Choice>
              <mc:Fallback>
                <p:oleObj name="Equation" r:id="rId22" imgW="114300" imgH="15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5086350"/>
                        <a:ext cx="2936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32400" y="3609340"/>
          <a:ext cx="30480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8" name="Equation" r:id="rId24" imgW="127000" imgH="177800" progId="Equation.DSMT4">
                  <p:embed/>
                </p:oleObj>
              </mc:Choice>
              <mc:Fallback>
                <p:oleObj name="Equation" r:id="rId24" imgW="127000" imgH="177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609340"/>
                        <a:ext cx="304800" cy="426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41" name="Object 13"/>
          <p:cNvGraphicFramePr>
            <a:graphicFrameLocks noChangeAspect="1"/>
          </p:cNvGraphicFramePr>
          <p:nvPr/>
        </p:nvGraphicFramePr>
        <p:xfrm>
          <a:off x="7683500" y="4530725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69" name="Equation" r:id="rId26" imgW="127000" imgH="139700" progId="Equation.DSMT4">
                  <p:embed/>
                </p:oleObj>
              </mc:Choice>
              <mc:Fallback>
                <p:oleObj name="Equation" r:id="rId26" imgW="127000" imgH="1397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530725"/>
                        <a:ext cx="304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733800" y="1384300"/>
            <a:ext cx="4813300" cy="20828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546600" y="1028700"/>
            <a:ext cx="41335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/>
              <a:t>Opposite-sign, same flavor leptons</a:t>
            </a:r>
          </a:p>
        </p:txBody>
      </p:sp>
      <p:sp>
        <p:nvSpPr>
          <p:cNvPr id="20" name="Oval 19"/>
          <p:cNvSpPr/>
          <p:nvPr/>
        </p:nvSpPr>
        <p:spPr>
          <a:xfrm>
            <a:off x="5753100" y="13716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53300" y="18669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79400" y="5588000"/>
            <a:ext cx="853415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       can be produced in any process, not just direct EW </a:t>
            </a:r>
          </a:p>
          <a:p>
            <a:r>
              <a:rPr lang="en-US" sz="2400"/>
              <a:t>production. Can produce sharp edge at upper limit of dilepton</a:t>
            </a:r>
          </a:p>
          <a:p>
            <a:r>
              <a:rPr lang="en-US" sz="2400"/>
              <a:t>mass spectrum corresponding to kinematic cutoff. </a:t>
            </a:r>
          </a:p>
        </p:txBody>
      </p:sp>
      <p:graphicFrame>
        <p:nvGraphicFramePr>
          <p:cNvPr id="23" name="Object 14"/>
          <p:cNvGraphicFramePr>
            <a:graphicFrameLocks noChangeAspect="1"/>
          </p:cNvGraphicFramePr>
          <p:nvPr/>
        </p:nvGraphicFramePr>
        <p:xfrm>
          <a:off x="1028700" y="5549900"/>
          <a:ext cx="42897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2870" name="Equation" r:id="rId28" imgW="203200" imgH="228600" progId="Equation.DSMT4">
                  <p:embed/>
                </p:oleObj>
              </mc:Choice>
              <mc:Fallback>
                <p:oleObj name="Equation" r:id="rId28" imgW="2032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549900"/>
                        <a:ext cx="42897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tlasSearches_susy_ichep12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6" y="-1"/>
            <a:ext cx="9114624" cy="6880175"/>
          </a:xfrm>
          <a:prstGeom prst="rect">
            <a:avLst/>
          </a:prstGeom>
          <a:ln w="38100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88900" y="63500"/>
            <a:ext cx="3303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ATLAS SUSY Results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26000" y="939800"/>
            <a:ext cx="33528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90"/>
                </a:solidFill>
              </a:rPr>
              <a:t>Inclusive searches</a:t>
            </a:r>
          </a:p>
        </p:txBody>
      </p:sp>
      <p:sp>
        <p:nvSpPr>
          <p:cNvPr id="7" name="Right Brace 6"/>
          <p:cNvSpPr/>
          <p:nvPr/>
        </p:nvSpPr>
        <p:spPr>
          <a:xfrm>
            <a:off x="4483100" y="495300"/>
            <a:ext cx="279400" cy="1435100"/>
          </a:xfrm>
          <a:prstGeom prst="righ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Brace 7"/>
          <p:cNvSpPr/>
          <p:nvPr/>
        </p:nvSpPr>
        <p:spPr>
          <a:xfrm>
            <a:off x="4533900" y="1981200"/>
            <a:ext cx="254000" cy="1079500"/>
          </a:xfrm>
          <a:prstGeom prst="righ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38700" y="2235200"/>
            <a:ext cx="43180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90"/>
                </a:solidFill>
              </a:rPr>
              <a:t>3</a:t>
            </a:r>
            <a:r>
              <a:rPr lang="en-US" sz="2800" baseline="30000">
                <a:solidFill>
                  <a:srgbClr val="000090"/>
                </a:solidFill>
              </a:rPr>
              <a:t>rd</a:t>
            </a:r>
            <a:r>
              <a:rPr lang="en-US" sz="2800">
                <a:solidFill>
                  <a:srgbClr val="000090"/>
                </a:solidFill>
              </a:rPr>
              <a:t> gen., gluon mediated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51400" y="3149600"/>
            <a:ext cx="4254500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0090"/>
                </a:solidFill>
              </a:rPr>
              <a:t>3</a:t>
            </a:r>
            <a:r>
              <a:rPr lang="en-US" sz="2800" baseline="30000">
                <a:solidFill>
                  <a:srgbClr val="000090"/>
                </a:solidFill>
              </a:rPr>
              <a:t>rd</a:t>
            </a:r>
            <a:r>
              <a:rPr lang="en-US" sz="2800">
                <a:solidFill>
                  <a:srgbClr val="000090"/>
                </a:solidFill>
              </a:rPr>
              <a:t> gen., direct production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4559300" y="3086100"/>
            <a:ext cx="228600" cy="825500"/>
          </a:xfrm>
          <a:prstGeom prst="rightBrac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>
            <a:off x="4572000" y="4025900"/>
            <a:ext cx="190500" cy="381000"/>
          </a:xfrm>
          <a:prstGeom prst="rightBrace">
            <a:avLst/>
          </a:prstGeom>
          <a:ln w="254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89500" y="3822700"/>
            <a:ext cx="3352800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Electroweak SUSY direct production</a:t>
            </a:r>
          </a:p>
        </p:txBody>
      </p:sp>
      <p:sp>
        <p:nvSpPr>
          <p:cNvPr id="15" name="Right Brace 14"/>
          <p:cNvSpPr/>
          <p:nvPr/>
        </p:nvSpPr>
        <p:spPr>
          <a:xfrm>
            <a:off x="4584700" y="4470400"/>
            <a:ext cx="203200" cy="800100"/>
          </a:xfrm>
          <a:prstGeom prst="righ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64100" y="4686300"/>
            <a:ext cx="3352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Long-lived particles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64100" y="5219700"/>
            <a:ext cx="33655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R-parity violating SUSY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876800" y="5854700"/>
            <a:ext cx="3352800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Other...monojets, etc.</a:t>
            </a:r>
          </a:p>
        </p:txBody>
      </p:sp>
      <p:sp>
        <p:nvSpPr>
          <p:cNvPr id="19" name="Right Brace 18"/>
          <p:cNvSpPr/>
          <p:nvPr/>
        </p:nvSpPr>
        <p:spPr>
          <a:xfrm>
            <a:off x="4597400" y="5676900"/>
            <a:ext cx="190500" cy="482600"/>
          </a:xfrm>
          <a:prstGeom prst="righ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Brace 19"/>
          <p:cNvSpPr/>
          <p:nvPr/>
        </p:nvSpPr>
        <p:spPr>
          <a:xfrm>
            <a:off x="4635500" y="5308600"/>
            <a:ext cx="152400" cy="431800"/>
          </a:xfrm>
          <a:prstGeom prst="rightBrac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39700" y="6337300"/>
            <a:ext cx="9040456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But it’s not as scary as it looks: a few basic ideas, many channels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255000" y="5753100"/>
            <a:ext cx="954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Prev. </a:t>
            </a:r>
          </a:p>
          <a:p>
            <a:r>
              <a:rPr lang="en-US" sz="2000">
                <a:solidFill>
                  <a:srgbClr val="FF0000"/>
                </a:solidFill>
              </a:rPr>
              <a:t>lecture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736600"/>
          </a:xfrm>
        </p:spPr>
        <p:txBody>
          <a:bodyPr/>
          <a:lstStyle/>
          <a:p>
            <a:r>
              <a:rPr lang="en-US"/>
              <a:t>The famous SUSY trilepton signature </a:t>
            </a:r>
          </a:p>
        </p:txBody>
      </p:sp>
      <p:pic>
        <p:nvPicPr>
          <p:cNvPr id="5" name="Picture 4" descr="CharginoNeutralinoProdu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350" y="1593850"/>
            <a:ext cx="6083300" cy="3670300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1130300" y="2330449"/>
          <a:ext cx="450850" cy="53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2" name="Equation" r:id="rId4" imgW="139700" imgH="165100" progId="Equation.DSMT4">
                  <p:embed/>
                </p:oleObj>
              </mc:Choice>
              <mc:Fallback>
                <p:oleObj name="Equation" r:id="rId4" imgW="139700" imgH="165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330449"/>
                        <a:ext cx="450850" cy="53282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1" name="Object 3"/>
          <p:cNvGraphicFramePr>
            <a:graphicFrameLocks noChangeAspect="1"/>
          </p:cNvGraphicFramePr>
          <p:nvPr/>
        </p:nvGraphicFramePr>
        <p:xfrm>
          <a:off x="1143000" y="4159250"/>
          <a:ext cx="450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3" name="Equation" r:id="rId6" imgW="139700" imgH="165100" progId="Equation.DSMT4">
                  <p:embed/>
                </p:oleObj>
              </mc:Choice>
              <mc:Fallback>
                <p:oleObj name="Equation" r:id="rId6" imgW="139700" imgH="1651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59250"/>
                        <a:ext cx="450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835400" y="2322512"/>
          <a:ext cx="520700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4" name="Equation" r:id="rId8" imgW="203200" imgH="228600" progId="Equation.DSMT4">
                  <p:embed/>
                </p:oleObj>
              </mc:Choice>
              <mc:Fallback>
                <p:oleObj name="Equation" r:id="rId8" imgW="203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2322512"/>
                        <a:ext cx="520700" cy="585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3" name="Object 5"/>
          <p:cNvGraphicFramePr>
            <a:graphicFrameLocks noChangeAspect="1"/>
          </p:cNvGraphicFramePr>
          <p:nvPr/>
        </p:nvGraphicFramePr>
        <p:xfrm>
          <a:off x="3819525" y="3973513"/>
          <a:ext cx="554038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5" name="Equation" r:id="rId10" imgW="215900" imgH="228600" progId="Equation.DSMT4">
                  <p:embed/>
                </p:oleObj>
              </mc:Choice>
              <mc:Fallback>
                <p:oleObj name="Equation" r:id="rId10" imgW="2159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5" y="3973513"/>
                        <a:ext cx="554038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4" name="Object 6"/>
          <p:cNvGraphicFramePr>
            <a:graphicFrameLocks noChangeAspect="1"/>
          </p:cNvGraphicFramePr>
          <p:nvPr/>
        </p:nvGraphicFramePr>
        <p:xfrm>
          <a:off x="7670800" y="2906713"/>
          <a:ext cx="520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6" name="Equation" r:id="rId12" imgW="203200" imgH="228600" progId="Equation.DSMT4">
                  <p:embed/>
                </p:oleObj>
              </mc:Choice>
              <mc:Fallback>
                <p:oleObj name="Equation" r:id="rId12" imgW="2032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70800" y="2906713"/>
                        <a:ext cx="5207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5" name="Object 7"/>
          <p:cNvGraphicFramePr>
            <a:graphicFrameLocks noChangeAspect="1"/>
          </p:cNvGraphicFramePr>
          <p:nvPr/>
        </p:nvGraphicFramePr>
        <p:xfrm>
          <a:off x="7683500" y="3363913"/>
          <a:ext cx="520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7" name="Equation" r:id="rId14" imgW="203200" imgH="228600" progId="Equation.DSMT4">
                  <p:embed/>
                </p:oleObj>
              </mc:Choice>
              <mc:Fallback>
                <p:oleObj name="Equation" r:id="rId14" imgW="203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3363913"/>
                        <a:ext cx="520700" cy="585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6" name="Object 8"/>
          <p:cNvGraphicFramePr>
            <a:graphicFrameLocks noChangeAspect="1"/>
          </p:cNvGraphicFramePr>
          <p:nvPr/>
        </p:nvGraphicFramePr>
        <p:xfrm>
          <a:off x="5213350" y="28289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8" name="Equation" r:id="rId16" imgW="177800" imgH="190500" progId="Equation.DSMT4">
                  <p:embed/>
                </p:oleObj>
              </mc:Choice>
              <mc:Fallback>
                <p:oleObj name="Equation" r:id="rId16" imgW="177800" imgH="190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3350" y="28289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7" name="Object 9"/>
          <p:cNvGraphicFramePr>
            <a:graphicFrameLocks noChangeAspect="1"/>
          </p:cNvGraphicFramePr>
          <p:nvPr/>
        </p:nvGraphicFramePr>
        <p:xfrm>
          <a:off x="5899150" y="14319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89" name="Equation" r:id="rId18" imgW="177800" imgH="190500" progId="Equation.DSMT4">
                  <p:embed/>
                </p:oleObj>
              </mc:Choice>
              <mc:Fallback>
                <p:oleObj name="Equation" r:id="rId18" imgW="177800" imgH="190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14319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8" name="Object 10"/>
          <p:cNvGraphicFramePr>
            <a:graphicFrameLocks noChangeAspect="1"/>
          </p:cNvGraphicFramePr>
          <p:nvPr/>
        </p:nvGraphicFramePr>
        <p:xfrm>
          <a:off x="7486650" y="1978025"/>
          <a:ext cx="45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0" name="Equation" r:id="rId20" imgW="177800" imgH="190500" progId="Equation.DSMT4">
                  <p:embed/>
                </p:oleObj>
              </mc:Choice>
              <mc:Fallback>
                <p:oleObj name="Equation" r:id="rId20" imgW="177800" imgH="1905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6650" y="1978025"/>
                        <a:ext cx="455613" cy="487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39" name="Object 11"/>
          <p:cNvGraphicFramePr>
            <a:graphicFrameLocks noChangeAspect="1"/>
          </p:cNvGraphicFramePr>
          <p:nvPr/>
        </p:nvGraphicFramePr>
        <p:xfrm>
          <a:off x="6818313" y="5086350"/>
          <a:ext cx="2936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1" name="Equation" r:id="rId22" imgW="114300" imgH="152400" progId="Equation.DSMT4">
                  <p:embed/>
                </p:oleObj>
              </mc:Choice>
              <mc:Fallback>
                <p:oleObj name="Equation" r:id="rId22" imgW="114300" imgH="1524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8313" y="5086350"/>
                        <a:ext cx="2936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5232400" y="3609340"/>
          <a:ext cx="304800" cy="42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2" name="Equation" r:id="rId24" imgW="127000" imgH="177800" progId="Equation.DSMT4">
                  <p:embed/>
                </p:oleObj>
              </mc:Choice>
              <mc:Fallback>
                <p:oleObj name="Equation" r:id="rId24" imgW="127000" imgH="1778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2400" y="3609340"/>
                        <a:ext cx="304800" cy="426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24941" name="Object 13"/>
          <p:cNvGraphicFramePr>
            <a:graphicFrameLocks noChangeAspect="1"/>
          </p:cNvGraphicFramePr>
          <p:nvPr/>
        </p:nvGraphicFramePr>
        <p:xfrm>
          <a:off x="7683500" y="4530725"/>
          <a:ext cx="304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3" name="Equation" r:id="rId26" imgW="127000" imgH="139700" progId="Equation.DSMT4">
                  <p:embed/>
                </p:oleObj>
              </mc:Choice>
              <mc:Fallback>
                <p:oleObj name="Equation" r:id="rId26" imgW="127000" imgH="1397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4530725"/>
                        <a:ext cx="304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3733800" y="1066800"/>
            <a:ext cx="4813300" cy="463550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753100" y="13716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29400" y="49022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353300" y="18669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79400" y="5880100"/>
            <a:ext cx="83535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The        can be produced in any process, not just direct EW </a:t>
            </a:r>
          </a:p>
          <a:p>
            <a:r>
              <a:rPr lang="en-US" sz="2400"/>
              <a:t>production. </a:t>
            </a:r>
          </a:p>
        </p:txBody>
      </p:sp>
      <p:graphicFrame>
        <p:nvGraphicFramePr>
          <p:cNvPr id="3326990" name="Object 14"/>
          <p:cNvGraphicFramePr>
            <a:graphicFrameLocks noChangeAspect="1"/>
          </p:cNvGraphicFramePr>
          <p:nvPr/>
        </p:nvGraphicFramePr>
        <p:xfrm>
          <a:off x="1028700" y="5842000"/>
          <a:ext cx="42897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4" name="Equation" r:id="rId28" imgW="203200" imgH="228600" progId="Equation.DSMT4">
                  <p:embed/>
                </p:oleObj>
              </mc:Choice>
              <mc:Fallback>
                <p:oleObj name="Equation" r:id="rId28" imgW="2032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5842000"/>
                        <a:ext cx="428978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241300"/>
            <a:ext cx="8483600" cy="736600"/>
          </a:xfrm>
        </p:spPr>
        <p:txBody>
          <a:bodyPr/>
          <a:lstStyle/>
          <a:p>
            <a:r>
              <a:rPr lang="en-US"/>
              <a:t>“Natural SUSY endures”: the current fashion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387498" y="1136134"/>
            <a:ext cx="74553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M. Papucci, J.T. Ruderman, and A. Weiler </a:t>
            </a:r>
            <a:r>
              <a:rPr lang="en-US">
                <a:solidFill>
                  <a:srgbClr val="000090"/>
                </a:solidFill>
                <a:hlinkClick r:id="rId2"/>
              </a:rPr>
              <a:t>http://arxiv.org/abs/1110.6926</a:t>
            </a:r>
            <a:endParaRPr lang="en-US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639" y="1600404"/>
            <a:ext cx="6009862" cy="50162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268412"/>
          </a:xfrm>
        </p:spPr>
        <p:txBody>
          <a:bodyPr/>
          <a:lstStyle/>
          <a:p>
            <a:r>
              <a:rPr lang="en-US"/>
              <a:t>Some spectra compatible with “naturalness” considerations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5867400" y="1467535"/>
            <a:ext cx="299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M. Papucci, J.T.Ruderman, </a:t>
            </a:r>
          </a:p>
          <a:p>
            <a:r>
              <a:rPr lang="en-US">
                <a:solidFill>
                  <a:srgbClr val="000090"/>
                </a:solidFill>
              </a:rPr>
              <a:t>and A. Weiler, </a:t>
            </a:r>
          </a:p>
          <a:p>
            <a:r>
              <a:rPr lang="en-US">
                <a:solidFill>
                  <a:srgbClr val="000090"/>
                </a:solidFill>
                <a:hlinkClick r:id="rId2"/>
              </a:rPr>
              <a:t>http://arxiv.org/abs/1110.6926</a:t>
            </a:r>
            <a:endParaRPr lang="en-US">
              <a:solidFill>
                <a:srgbClr val="00009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0" y="1387717"/>
            <a:ext cx="5835650" cy="54067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7087" y="2822714"/>
            <a:ext cx="3332613" cy="23083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What sort of strategy </a:t>
            </a:r>
          </a:p>
          <a:p>
            <a:r>
              <a:rPr lang="en-US" sz="2400">
                <a:solidFill>
                  <a:srgbClr val="000090"/>
                </a:solidFill>
              </a:rPr>
              <a:t>should we use for this? </a:t>
            </a:r>
          </a:p>
          <a:p>
            <a:r>
              <a:rPr lang="en-US" sz="2400">
                <a:solidFill>
                  <a:srgbClr val="000090"/>
                </a:solidFill>
              </a:rPr>
              <a:t>Clearly, b-tagging will </a:t>
            </a:r>
          </a:p>
          <a:p>
            <a:r>
              <a:rPr lang="en-US" sz="2400">
                <a:solidFill>
                  <a:srgbClr val="000090"/>
                </a:solidFill>
              </a:rPr>
              <a:t>play a big role. Have to </a:t>
            </a:r>
          </a:p>
          <a:p>
            <a:r>
              <a:rPr lang="en-US" sz="2400">
                <a:solidFill>
                  <a:srgbClr val="000090"/>
                </a:solidFill>
              </a:rPr>
              <a:t>consider production </a:t>
            </a:r>
          </a:p>
          <a:p>
            <a:r>
              <a:rPr lang="en-US" sz="2400">
                <a:solidFill>
                  <a:srgbClr val="000090"/>
                </a:solidFill>
              </a:rPr>
              <a:t>&amp; decay.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90066" y="5847834"/>
            <a:ext cx="32216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  <a:hlinkClick r:id="rId4"/>
              </a:rPr>
              <a:t>http://arxiv.org/abs/1205.5805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67634" y="5270500"/>
            <a:ext cx="3614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See also D.  Alves, M. Buckley, P.</a:t>
            </a:r>
          </a:p>
          <a:p>
            <a:r>
              <a:rPr lang="en-US">
                <a:solidFill>
                  <a:srgbClr val="000090"/>
                </a:solidFill>
              </a:rPr>
              <a:t>Fox,   J. Lykken, and C.-T. Yu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400" y="-101600"/>
            <a:ext cx="3884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FF0000"/>
                </a:solidFill>
              </a:rPr>
              <a:t>not just one scenario...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70800" y="5537200"/>
            <a:ext cx="1155700" cy="48260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of scalar top (“stop”)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600" y="1809750"/>
            <a:ext cx="3784600" cy="48704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sz="2800"/>
              <a:t>Even for m(~t)=m(t), the cross section is much lower than that for ttbar, as a consequence of spin-related effects. </a:t>
            </a:r>
          </a:p>
          <a:p>
            <a:r>
              <a:rPr lang="en-US" sz="2800"/>
              <a:t>If we find stop, and can determine its mass, then the small rate would be a probe of the spin. </a:t>
            </a:r>
          </a:p>
        </p:txBody>
      </p:sp>
      <p:pic>
        <p:nvPicPr>
          <p:cNvPr id="4" name="Picture 3" descr="TopSquarkPairProduc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030" y="1950264"/>
            <a:ext cx="4198750" cy="42346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400" y="1079500"/>
            <a:ext cx="82163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Very nice discussion in “Supersymmetric top and bottom squark production at </a:t>
            </a:r>
          </a:p>
          <a:p>
            <a:r>
              <a:rPr lang="en-US">
                <a:solidFill>
                  <a:srgbClr val="000090"/>
                </a:solidFill>
              </a:rPr>
              <a:t>hadron colliders”, Beenakker et al. arXiv:1006.4771.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SquarkDec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050" y="939800"/>
            <a:ext cx="8597900" cy="538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52400"/>
            <a:ext cx="6781800" cy="736600"/>
          </a:xfrm>
        </p:spPr>
        <p:txBody>
          <a:bodyPr/>
          <a:lstStyle/>
          <a:p>
            <a:r>
              <a:rPr lang="en-US"/>
              <a:t>Light stop decay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73063" y="1571625"/>
          <a:ext cx="307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17" name="Equation" r:id="rId4" imgW="114300" imgH="177800" progId="Equation.DSMT4">
                  <p:embed/>
                </p:oleObj>
              </mc:Choice>
              <mc:Fallback>
                <p:oleObj name="Equation" r:id="rId4" imgW="1143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063" y="1571625"/>
                        <a:ext cx="3079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19" name="Object 3"/>
          <p:cNvGraphicFramePr>
            <a:graphicFrameLocks noChangeAspect="1"/>
          </p:cNvGraphicFramePr>
          <p:nvPr/>
        </p:nvGraphicFramePr>
        <p:xfrm>
          <a:off x="2763838" y="1176338"/>
          <a:ext cx="2746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18" name="Equation" r:id="rId6" imgW="101600" imgH="139700" progId="Equation.DSMT4">
                  <p:embed/>
                </p:oleObj>
              </mc:Choice>
              <mc:Fallback>
                <p:oleObj name="Equation" r:id="rId6" imgW="101600" imgH="1397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1176338"/>
                        <a:ext cx="27463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20" name="Object 4"/>
          <p:cNvGraphicFramePr>
            <a:graphicFrameLocks noChangeAspect="1"/>
          </p:cNvGraphicFramePr>
          <p:nvPr/>
        </p:nvGraphicFramePr>
        <p:xfrm>
          <a:off x="2586038" y="2868613"/>
          <a:ext cx="5349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19" name="Equation" r:id="rId8" imgW="203200" imgH="228600" progId="Equation.DSMT4">
                  <p:embed/>
                </p:oleObj>
              </mc:Choice>
              <mc:Fallback>
                <p:oleObj name="Equation" r:id="rId8" imgW="2032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86038" y="2868613"/>
                        <a:ext cx="5349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22" name="Object 6"/>
          <p:cNvGraphicFramePr>
            <a:graphicFrameLocks noChangeAspect="1"/>
          </p:cNvGraphicFramePr>
          <p:nvPr/>
        </p:nvGraphicFramePr>
        <p:xfrm>
          <a:off x="6516688" y="1109663"/>
          <a:ext cx="600075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0" name="Equation" r:id="rId10" imgW="228600" imgH="228600" progId="Equation.DSMT4">
                  <p:embed/>
                </p:oleObj>
              </mc:Choice>
              <mc:Fallback>
                <p:oleObj name="Equation" r:id="rId10" imgW="228600" imgH="2286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1109663"/>
                        <a:ext cx="600075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24" name="Object 8"/>
          <p:cNvGraphicFramePr>
            <a:graphicFrameLocks noChangeAspect="1"/>
          </p:cNvGraphicFramePr>
          <p:nvPr/>
        </p:nvGraphicFramePr>
        <p:xfrm>
          <a:off x="8142288" y="544513"/>
          <a:ext cx="34131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1" name="Equation" r:id="rId12" imgW="127000" imgH="203200" progId="Equation.DSMT4">
                  <p:embed/>
                </p:oleObj>
              </mc:Choice>
              <mc:Fallback>
                <p:oleObj name="Equation" r:id="rId12" imgW="1270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2288" y="544513"/>
                        <a:ext cx="34131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8425" name="Object 9"/>
          <p:cNvGraphicFramePr>
            <a:graphicFrameLocks noChangeAspect="1"/>
          </p:cNvGraphicFramePr>
          <p:nvPr/>
        </p:nvGraphicFramePr>
        <p:xfrm>
          <a:off x="7348538" y="3043238"/>
          <a:ext cx="274637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2" name="Equation" r:id="rId14" imgW="101600" imgH="139700" progId="Equation.DSMT4">
                  <p:embed/>
                </p:oleObj>
              </mc:Choice>
              <mc:Fallback>
                <p:oleObj name="Equation" r:id="rId14" imgW="101600" imgH="1397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8538" y="3043238"/>
                        <a:ext cx="274637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/>
        </p:nvGraphicFramePr>
        <p:xfrm>
          <a:off x="2662238" y="5872163"/>
          <a:ext cx="5349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3" name="Equation" r:id="rId16" imgW="203200" imgH="228600" progId="Equation.DSMT4">
                  <p:embed/>
                </p:oleObj>
              </mc:Choice>
              <mc:Fallback>
                <p:oleObj name="Equation" r:id="rId16" imgW="203200" imgH="2286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5872163"/>
                        <a:ext cx="5349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8"/>
          <p:cNvGraphicFramePr>
            <a:graphicFrameLocks noChangeAspect="1"/>
          </p:cNvGraphicFramePr>
          <p:nvPr/>
        </p:nvGraphicFramePr>
        <p:xfrm>
          <a:off x="4611688" y="4573588"/>
          <a:ext cx="341312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4" name="Equation" r:id="rId18" imgW="127000" imgH="215900" progId="Equation.DSMT4">
                  <p:embed/>
                </p:oleObj>
              </mc:Choice>
              <mc:Fallback>
                <p:oleObj name="Equation" r:id="rId18" imgW="127000" imgH="2159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4573588"/>
                        <a:ext cx="341312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073899" y="6089650"/>
          <a:ext cx="702733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5" name="Equation" r:id="rId20" imgW="254000" imgH="190500" progId="Equation.DSMT4">
                  <p:embed/>
                </p:oleObj>
              </mc:Choice>
              <mc:Fallback>
                <p:oleObj name="Equation" r:id="rId20" imgW="254000" imgH="1905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3899" y="6089650"/>
                        <a:ext cx="702733" cy="527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56" name="Object 16"/>
          <p:cNvGraphicFramePr>
            <a:graphicFrameLocks noChangeAspect="1"/>
          </p:cNvGraphicFramePr>
          <p:nvPr/>
        </p:nvGraphicFramePr>
        <p:xfrm>
          <a:off x="334963" y="4683125"/>
          <a:ext cx="30797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6" name="Equation" r:id="rId22" imgW="114300" imgH="177800" progId="Equation.DSMT4">
                  <p:embed/>
                </p:oleObj>
              </mc:Choice>
              <mc:Fallback>
                <p:oleObj name="Equation" r:id="rId22" imgW="114300" imgH="1778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963" y="4683125"/>
                        <a:ext cx="307975" cy="479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57" name="Object 17"/>
          <p:cNvGraphicFramePr>
            <a:graphicFrameLocks noChangeAspect="1"/>
          </p:cNvGraphicFramePr>
          <p:nvPr/>
        </p:nvGraphicFramePr>
        <p:xfrm>
          <a:off x="2779713" y="4191000"/>
          <a:ext cx="344487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7" name="Equation" r:id="rId24" imgW="127000" imgH="165100" progId="Equation.DSMT4">
                  <p:embed/>
                </p:oleObj>
              </mc:Choice>
              <mc:Fallback>
                <p:oleObj name="Equation" r:id="rId24" imgW="127000" imgH="165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713" y="4191000"/>
                        <a:ext cx="344487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58" name="Object 18"/>
          <p:cNvGraphicFramePr>
            <a:graphicFrameLocks noChangeAspect="1"/>
          </p:cNvGraphicFramePr>
          <p:nvPr/>
        </p:nvGraphicFramePr>
        <p:xfrm>
          <a:off x="4497388" y="1609725"/>
          <a:ext cx="3413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8" name="Equation" r:id="rId26" imgW="127000" imgH="215900" progId="Equation.DSMT4">
                  <p:embed/>
                </p:oleObj>
              </mc:Choice>
              <mc:Fallback>
                <p:oleObj name="Equation" r:id="rId26" imgW="127000" imgH="2159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8" y="1609725"/>
                        <a:ext cx="341312" cy="582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9459" name="Object 19"/>
          <p:cNvGraphicFramePr>
            <a:graphicFrameLocks noChangeAspect="1"/>
          </p:cNvGraphicFramePr>
          <p:nvPr/>
        </p:nvGraphicFramePr>
        <p:xfrm>
          <a:off x="8154988" y="2157413"/>
          <a:ext cx="341312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29" name="Equation" r:id="rId28" imgW="127000" imgH="165100" progId="Equation.DSMT4">
                  <p:embed/>
                </p:oleObj>
              </mc:Choice>
              <mc:Fallback>
                <p:oleObj name="Equation" r:id="rId28" imgW="127000" imgH="165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4988" y="2157413"/>
                        <a:ext cx="341312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584700" y="2413000"/>
            <a:ext cx="24801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Not allowed,</a:t>
            </a:r>
          </a:p>
          <a:p>
            <a:r>
              <a:rPr lang="en-US" sz="2400">
                <a:solidFill>
                  <a:srgbClr val="000090"/>
                </a:solidFill>
              </a:rPr>
              <a:t>assuming stop</a:t>
            </a:r>
          </a:p>
          <a:p>
            <a:r>
              <a:rPr lang="en-US" sz="2400">
                <a:solidFill>
                  <a:srgbClr val="000090"/>
                </a:solidFill>
              </a:rPr>
              <a:t>is lightest squark</a:t>
            </a:r>
          </a:p>
        </p:txBody>
      </p:sp>
      <p:graphicFrame>
        <p:nvGraphicFramePr>
          <p:cNvPr id="1469460" name="Object 20"/>
          <p:cNvGraphicFramePr>
            <a:graphicFrameLocks noChangeAspect="1"/>
          </p:cNvGraphicFramePr>
          <p:nvPr/>
        </p:nvGraphicFramePr>
        <p:xfrm>
          <a:off x="7291388" y="4087813"/>
          <a:ext cx="341312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8730" name="Equation" r:id="rId30" imgW="127000" imgH="190500" progId="Equation.DSMT4">
                  <p:embed/>
                </p:oleObj>
              </mc:Choice>
              <mc:Fallback>
                <p:oleObj name="Equation" r:id="rId30" imgW="127000" imgH="1905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1388" y="4087813"/>
                        <a:ext cx="341312" cy="512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572000" y="5346700"/>
            <a:ext cx="248016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Not allowed</a:t>
            </a:r>
          </a:p>
          <a:p>
            <a:r>
              <a:rPr lang="en-US" sz="2400">
                <a:solidFill>
                  <a:srgbClr val="000090"/>
                </a:solidFill>
              </a:rPr>
              <a:t>assuming stop</a:t>
            </a:r>
          </a:p>
          <a:p>
            <a:r>
              <a:rPr lang="en-US" sz="2400">
                <a:solidFill>
                  <a:srgbClr val="000090"/>
                </a:solidFill>
              </a:rPr>
              <a:t>is lightest squark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" y="977900"/>
            <a:ext cx="3949700" cy="5626100"/>
          </a:xfrm>
          <a:prstGeom prst="rect">
            <a:avLst/>
          </a:prstGeom>
          <a:noFill/>
          <a:ln w="25400">
            <a:solidFill>
              <a:srgbClr val="00009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79388"/>
            <a:ext cx="8674100" cy="804862"/>
          </a:xfrm>
        </p:spPr>
        <p:txBody>
          <a:bodyPr/>
          <a:lstStyle/>
          <a:p>
            <a:r>
              <a:rPr lang="en-US"/>
              <a:t>“Direct” pair production of light stops</a:t>
            </a:r>
          </a:p>
        </p:txBody>
      </p:sp>
      <p:pic>
        <p:nvPicPr>
          <p:cNvPr id="17" name="Picture 16" descr="DisquarkProducti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416" y="1923024"/>
            <a:ext cx="5202482" cy="3726820"/>
          </a:xfrm>
          <a:prstGeom prst="rect">
            <a:avLst/>
          </a:prstGeom>
        </p:spPr>
      </p:pic>
      <p:graphicFrame>
        <p:nvGraphicFramePr>
          <p:cNvPr id="1466372" name="Object 4"/>
          <p:cNvGraphicFramePr>
            <a:graphicFrameLocks noChangeAspect="1"/>
          </p:cNvGraphicFramePr>
          <p:nvPr/>
        </p:nvGraphicFramePr>
        <p:xfrm>
          <a:off x="5768012" y="5579491"/>
          <a:ext cx="379348" cy="541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69" name="Equation" r:id="rId4" imgW="127000" imgH="177800" progId="Equation.DSMT4">
                  <p:embed/>
                </p:oleObj>
              </mc:Choice>
              <mc:Fallback>
                <p:oleObj name="Equation" r:id="rId4" imgW="127000" imgH="1778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012" y="5579491"/>
                        <a:ext cx="379348" cy="5419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4" name="Object 6"/>
          <p:cNvGraphicFramePr>
            <a:graphicFrameLocks noChangeAspect="1"/>
          </p:cNvGraphicFramePr>
          <p:nvPr/>
        </p:nvGraphicFramePr>
        <p:xfrm>
          <a:off x="3691391" y="4197144"/>
          <a:ext cx="379348" cy="65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0" name="Equation" r:id="rId6" imgW="127000" imgH="215900" progId="Equation.DSMT4">
                  <p:embed/>
                </p:oleObj>
              </mc:Choice>
              <mc:Fallback>
                <p:oleObj name="Equation" r:id="rId6" imgW="127000" imgH="2159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1391" y="4197144"/>
                        <a:ext cx="379348" cy="65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5" name="Object 7"/>
          <p:cNvGraphicFramePr>
            <a:graphicFrameLocks noChangeAspect="1"/>
          </p:cNvGraphicFramePr>
          <p:nvPr/>
        </p:nvGraphicFramePr>
        <p:xfrm>
          <a:off x="3796164" y="2672190"/>
          <a:ext cx="341413" cy="5438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1" name="Equation" r:id="rId8" imgW="114300" imgH="177800" progId="Equation.DSMT4">
                  <p:embed/>
                </p:oleObj>
              </mc:Choice>
              <mc:Fallback>
                <p:oleObj name="Equation" r:id="rId8" imgW="114300" imgH="1778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6164" y="2672190"/>
                        <a:ext cx="341413" cy="5438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7" name="Object 9"/>
          <p:cNvGraphicFramePr>
            <a:graphicFrameLocks noChangeAspect="1"/>
          </p:cNvGraphicFramePr>
          <p:nvPr/>
        </p:nvGraphicFramePr>
        <p:xfrm>
          <a:off x="5874701" y="1544638"/>
          <a:ext cx="303478" cy="4259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2" name="Equation" r:id="rId10" imgW="101600" imgH="139700" progId="Equation.DSMT4">
                  <p:embed/>
                </p:oleObj>
              </mc:Choice>
              <mc:Fallback>
                <p:oleObj name="Equation" r:id="rId10" imgW="101600" imgH="139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4701" y="1544638"/>
                        <a:ext cx="303478" cy="4259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8" name="Object 10"/>
          <p:cNvGraphicFramePr>
            <a:graphicFrameLocks noChangeAspect="1"/>
          </p:cNvGraphicFramePr>
          <p:nvPr/>
        </p:nvGraphicFramePr>
        <p:xfrm>
          <a:off x="5738063" y="2658881"/>
          <a:ext cx="608762" cy="69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3" name="Equation" r:id="rId12" imgW="203200" imgH="228600" progId="Equation.DSMT4">
                  <p:embed/>
                </p:oleObj>
              </mc:Choice>
              <mc:Fallback>
                <p:oleObj name="Equation" r:id="rId12" imgW="203200" imgH="2286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063" y="2658881"/>
                        <a:ext cx="608762" cy="694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79" name="Object 11"/>
          <p:cNvGraphicFramePr>
            <a:graphicFrameLocks noChangeAspect="1"/>
          </p:cNvGraphicFramePr>
          <p:nvPr/>
        </p:nvGraphicFramePr>
        <p:xfrm>
          <a:off x="5723612" y="3754110"/>
          <a:ext cx="608762" cy="6940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4" name="Equation" r:id="rId14" imgW="203200" imgH="228600" progId="Equation.DSMT4">
                  <p:embed/>
                </p:oleObj>
              </mc:Choice>
              <mc:Fallback>
                <p:oleObj name="Equation" r:id="rId14" imgW="203200" imgH="2286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3612" y="3754110"/>
                        <a:ext cx="608762" cy="69402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80" name="Object 12"/>
          <p:cNvGraphicFramePr>
            <a:graphicFrameLocks noChangeAspect="1"/>
          </p:cNvGraphicFramePr>
          <p:nvPr/>
        </p:nvGraphicFramePr>
        <p:xfrm>
          <a:off x="203200" y="2381271"/>
          <a:ext cx="379348" cy="5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5" name="Equation" r:id="rId16" imgW="127000" imgH="165100" progId="Equation.DSMT4">
                  <p:embed/>
                </p:oleObj>
              </mc:Choice>
              <mc:Fallback>
                <p:oleObj name="Equation" r:id="rId16" imgW="127000" imgH="1651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" y="2381271"/>
                        <a:ext cx="379348" cy="5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66381" name="Object 13"/>
          <p:cNvGraphicFramePr>
            <a:graphicFrameLocks noChangeAspect="1"/>
          </p:cNvGraphicFramePr>
          <p:nvPr/>
        </p:nvGraphicFramePr>
        <p:xfrm>
          <a:off x="275457" y="4389190"/>
          <a:ext cx="379348" cy="5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6" name="Equation" r:id="rId18" imgW="127000" imgH="165100" progId="Equation.DSMT4">
                  <p:embed/>
                </p:oleObj>
              </mc:Choice>
              <mc:Fallback>
                <p:oleObj name="Equation" r:id="rId18" imgW="127000" imgH="165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57" y="4389190"/>
                        <a:ext cx="379348" cy="5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70478" name="Object 14"/>
          <p:cNvGraphicFramePr>
            <a:graphicFrameLocks noChangeAspect="1"/>
          </p:cNvGraphicFramePr>
          <p:nvPr/>
        </p:nvGraphicFramePr>
        <p:xfrm>
          <a:off x="2732184" y="3035366"/>
          <a:ext cx="379348" cy="501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7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184" y="3035366"/>
                        <a:ext cx="379348" cy="50198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41300" y="990600"/>
            <a:ext cx="8750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Example: direct stop production with decay to neutralinos or charginos. </a:t>
            </a:r>
          </a:p>
        </p:txBody>
      </p:sp>
      <p:graphicFrame>
        <p:nvGraphicFramePr>
          <p:cNvPr id="3866635" name="Object 11"/>
          <p:cNvGraphicFramePr>
            <a:graphicFrameLocks noChangeAspect="1"/>
          </p:cNvGraphicFramePr>
          <p:nvPr/>
        </p:nvGraphicFramePr>
        <p:xfrm>
          <a:off x="6751638" y="1468438"/>
          <a:ext cx="379412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8" name="Equation" r:id="rId22" imgW="127000" imgH="165100" progId="Equation.DSMT4">
                  <p:embed/>
                </p:oleObj>
              </mc:Choice>
              <mc:Fallback>
                <p:oleObj name="Equation" r:id="rId22" imgW="127000" imgH="1651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1638" y="1468438"/>
                        <a:ext cx="379412" cy="50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6636" name="Object 12"/>
          <p:cNvGraphicFramePr>
            <a:graphicFrameLocks noChangeAspect="1"/>
          </p:cNvGraphicFramePr>
          <p:nvPr/>
        </p:nvGraphicFramePr>
        <p:xfrm>
          <a:off x="6586538" y="2659063"/>
          <a:ext cx="2393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79" name="Equation" r:id="rId24" imgW="800100" imgH="228600" progId="Equation.DSMT4">
                  <p:embed/>
                </p:oleObj>
              </mc:Choice>
              <mc:Fallback>
                <p:oleObj name="Equation" r:id="rId24" imgW="800100" imgH="2286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2659063"/>
                        <a:ext cx="23939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6637" name="Object 13"/>
          <p:cNvGraphicFramePr>
            <a:graphicFrameLocks noChangeAspect="1"/>
          </p:cNvGraphicFramePr>
          <p:nvPr/>
        </p:nvGraphicFramePr>
        <p:xfrm>
          <a:off x="6708775" y="5570538"/>
          <a:ext cx="415925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80" name="Equation" r:id="rId26" imgW="139700" imgH="190500" progId="Equation.DSMT4">
                  <p:embed/>
                </p:oleObj>
              </mc:Choice>
              <mc:Fallback>
                <p:oleObj name="Equation" r:id="rId26" imgW="139700" imgH="1905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8775" y="5570538"/>
                        <a:ext cx="415925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66638" name="Object 14"/>
          <p:cNvGraphicFramePr>
            <a:graphicFrameLocks noChangeAspect="1"/>
          </p:cNvGraphicFramePr>
          <p:nvPr/>
        </p:nvGraphicFramePr>
        <p:xfrm>
          <a:off x="6586538" y="3776663"/>
          <a:ext cx="239395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81" name="Equation" r:id="rId28" imgW="800100" imgH="228600" progId="Equation.DSMT4">
                  <p:embed/>
                </p:oleObj>
              </mc:Choice>
              <mc:Fallback>
                <p:oleObj name="Equation" r:id="rId28" imgW="800100" imgH="2286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6538" y="3776663"/>
                        <a:ext cx="2393950" cy="693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6527800" y="1498600"/>
            <a:ext cx="2463800" cy="4762500"/>
          </a:xfrm>
          <a:prstGeom prst="rect">
            <a:avLst/>
          </a:prstGeom>
          <a:noFill/>
          <a:ln>
            <a:prstDash val="sys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42900" y="6121400"/>
            <a:ext cx="82253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>
                <a:solidFill>
                  <a:srgbClr val="000090"/>
                </a:solidFill>
              </a:rPr>
              <a:t>Sensitivity of the searches will depend strongly on the neutralino mass. </a:t>
            </a:r>
          </a:p>
          <a:p>
            <a:r>
              <a:rPr lang="en-US" sz="2000">
                <a:solidFill>
                  <a:srgbClr val="000090"/>
                </a:solidFill>
              </a:rPr>
              <a:t>The channel with                 has sensitivity to lower stop mass. </a:t>
            </a: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2393950" y="6400800"/>
          <a:ext cx="1143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6682" name="Equation" r:id="rId30" imgW="571500" imgH="228600" progId="Equation.DSMT4">
                  <p:embed/>
                </p:oleObj>
              </mc:Choice>
              <mc:Fallback>
                <p:oleObj name="Equation" r:id="rId30" imgW="5715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6400800"/>
                        <a:ext cx="11430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cross section for low-mass stop</a:t>
            </a:r>
          </a:p>
        </p:txBody>
      </p:sp>
      <p:pic>
        <p:nvPicPr>
          <p:cNvPr id="4" name="Picture 3" descr="stop_xs_medium-eps-converted-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990600"/>
            <a:ext cx="720090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3050" y="1154668"/>
            <a:ext cx="363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M. Kramer et al., arXiv:1206.2892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62276" y="1066800"/>
          <a:ext cx="150532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489" name="Equation" r:id="rId4" imgW="787400" imgH="215900" progId="Equation.DSMT4">
                  <p:embed/>
                </p:oleObj>
              </mc:Choice>
              <mc:Fallback>
                <p:oleObj name="Equation" r:id="rId4" imgW="7874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276" y="1066800"/>
                        <a:ext cx="1505324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rot="5400000" flipH="1" flipV="1">
            <a:off x="4495800" y="4495006"/>
            <a:ext cx="1676400" cy="15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2601" y="5867400"/>
            <a:ext cx="8204199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Even at the same mass, st-stbar production is suppressed relative to ttbar production. 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676400" y="4646612"/>
            <a:ext cx="5715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486400" y="3810000"/>
          <a:ext cx="29718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490" name="Equation" r:id="rId6" imgW="1828800" imgH="203200" progId="Equation.DSMT4">
                  <p:embed/>
                </p:oleObj>
              </mc:Choice>
              <mc:Fallback>
                <p:oleObj name="Equation" r:id="rId6" imgW="1828800" imgH="203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3810000"/>
                        <a:ext cx="2971800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p_xs_large-eps-converted-to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914400"/>
            <a:ext cx="7200900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153988"/>
            <a:ext cx="8648700" cy="804862"/>
          </a:xfrm>
        </p:spPr>
        <p:txBody>
          <a:bodyPr/>
          <a:lstStyle/>
          <a:p>
            <a:r>
              <a:rPr lang="en-US"/>
              <a:t>Stop pair production: disappointingly small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3050" y="1078468"/>
            <a:ext cx="36359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M. Kramer et al., arXiv:1206.2892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962276" y="990600"/>
          <a:ext cx="1505324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13" name="Equation" r:id="rId4" imgW="787400" imgH="215900" progId="Equation.DSMT4">
                  <p:embed/>
                </p:oleObj>
              </mc:Choice>
              <mc:Fallback>
                <p:oleObj name="Equation" r:id="rId4" imgW="7874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276" y="990600"/>
                        <a:ext cx="1505324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108960" y="3505200"/>
          <a:ext cx="420624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514" name="Equation" r:id="rId6" imgW="2336800" imgH="254000" progId="Equation.DSMT4">
                  <p:embed/>
                </p:oleObj>
              </mc:Choice>
              <mc:Fallback>
                <p:oleObj name="Equation" r:id="rId6" imgW="2336800" imgH="2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8960" y="3505200"/>
                        <a:ext cx="420624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512" y="5880100"/>
            <a:ext cx="91121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For 5 fb</a:t>
            </a:r>
            <a:r>
              <a:rPr lang="en-US" sz="2400" baseline="30000">
                <a:solidFill>
                  <a:srgbClr val="000090"/>
                </a:solidFill>
              </a:rPr>
              <a:t>-1</a:t>
            </a:r>
            <a:r>
              <a:rPr lang="en-US" sz="2400">
                <a:solidFill>
                  <a:srgbClr val="000090"/>
                </a:solidFill>
              </a:rPr>
              <a:t>, get 1000 events for m(stop) = 400 GeV! Sounds easy...</a:t>
            </a:r>
          </a:p>
          <a:p>
            <a:r>
              <a:rPr lang="en-US" sz="2400">
                <a:solidFill>
                  <a:srgbClr val="000090"/>
                </a:solidFill>
              </a:rPr>
              <a:t>But σ(ttbar) = 175 pb is about 900x larger!</a:t>
            </a: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1104900" y="4305300"/>
            <a:ext cx="2057400" cy="15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76400" y="3314700"/>
            <a:ext cx="5715000" cy="1588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04788"/>
            <a:ext cx="8674100" cy="804862"/>
          </a:xfrm>
        </p:spPr>
        <p:txBody>
          <a:bodyPr/>
          <a:lstStyle/>
          <a:p>
            <a:r>
              <a:rPr lang="en-US"/>
              <a:t>Gluino pair production and decay to light stop</a:t>
            </a:r>
          </a:p>
        </p:txBody>
      </p:sp>
      <p:grpSp>
        <p:nvGrpSpPr>
          <p:cNvPr id="3" name="Group 16"/>
          <p:cNvGrpSpPr/>
          <p:nvPr/>
        </p:nvGrpSpPr>
        <p:grpSpPr>
          <a:xfrm>
            <a:off x="973138" y="1925638"/>
            <a:ext cx="6961187" cy="3871912"/>
            <a:chOff x="1036638" y="1328738"/>
            <a:chExt cx="6961187" cy="3871912"/>
          </a:xfrm>
        </p:grpSpPr>
        <p:pic>
          <p:nvPicPr>
            <p:cNvPr id="19" name="Picture 18" descr="GluinoPairProduction_and_Decay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85900" y="1555750"/>
              <a:ext cx="5994400" cy="3644900"/>
            </a:xfrm>
            <a:prstGeom prst="rect">
              <a:avLst/>
            </a:prstGeom>
          </p:spPr>
        </p:pic>
        <p:graphicFrame>
          <p:nvGraphicFramePr>
            <p:cNvPr id="1466370" name="Object 2"/>
            <p:cNvGraphicFramePr>
              <a:graphicFrameLocks noChangeAspect="1"/>
            </p:cNvGraphicFramePr>
            <p:nvPr/>
          </p:nvGraphicFramePr>
          <p:xfrm>
            <a:off x="3767138" y="2157413"/>
            <a:ext cx="333375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87" name="Equation" r:id="rId4" imgW="127000" imgH="203200" progId="Equation.DSMT4">
                    <p:embed/>
                  </p:oleObj>
                </mc:Choice>
                <mc:Fallback>
                  <p:oleObj name="Equation" r:id="rId4" imgW="127000" imgH="2032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7138" y="2157413"/>
                          <a:ext cx="333375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1" name="Object 3"/>
            <p:cNvGraphicFramePr>
              <a:graphicFrameLocks noChangeAspect="1"/>
            </p:cNvGraphicFramePr>
            <p:nvPr/>
          </p:nvGraphicFramePr>
          <p:xfrm>
            <a:off x="3703638" y="3859213"/>
            <a:ext cx="333375" cy="5159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88" name="Equation" r:id="rId6" imgW="127000" imgH="203200" progId="Equation.DSMT4">
                    <p:embed/>
                  </p:oleObj>
                </mc:Choice>
                <mc:Fallback>
                  <p:oleObj name="Equation" r:id="rId6" imgW="127000" imgH="2032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3638" y="3859213"/>
                          <a:ext cx="333375" cy="5159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2" name="Object 4"/>
            <p:cNvGraphicFramePr>
              <a:graphicFrameLocks noChangeAspect="1"/>
            </p:cNvGraphicFramePr>
            <p:nvPr/>
          </p:nvGraphicFramePr>
          <p:xfrm>
            <a:off x="5486400" y="4659313"/>
            <a:ext cx="3333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89" name="Equation" r:id="rId8" imgW="127000" imgH="177800" progId="Equation.DSMT4">
                    <p:embed/>
                  </p:oleObj>
                </mc:Choice>
                <mc:Fallback>
                  <p:oleObj name="Equation" r:id="rId8" imgW="127000" imgH="1778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4659313"/>
                          <a:ext cx="333375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3" name="Object 5"/>
            <p:cNvGraphicFramePr>
              <a:graphicFrameLocks noChangeAspect="1"/>
            </p:cNvGraphicFramePr>
            <p:nvPr/>
          </p:nvGraphicFramePr>
          <p:xfrm>
            <a:off x="5646738" y="132873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0" name="Equation" r:id="rId10" imgW="101600" imgH="139700" progId="Equation.DSMT4">
                    <p:embed/>
                  </p:oleObj>
                </mc:Choice>
                <mc:Fallback>
                  <p:oleObj name="Equation" r:id="rId10" imgW="101600" imgH="1397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6738" y="132873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4" name="Object 6"/>
            <p:cNvGraphicFramePr>
              <a:graphicFrameLocks noChangeAspect="1"/>
            </p:cNvGraphicFramePr>
            <p:nvPr/>
          </p:nvGraphicFramePr>
          <p:xfrm>
            <a:off x="5511800" y="2844800"/>
            <a:ext cx="3333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1" name="Equation" r:id="rId12" imgW="127000" imgH="215900" progId="Equation.DSMT4">
                    <p:embed/>
                  </p:oleObj>
                </mc:Choice>
                <mc:Fallback>
                  <p:oleObj name="Equation" r:id="rId12" imgW="127000" imgH="2159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1800" y="2844800"/>
                          <a:ext cx="333375" cy="550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5" name="Object 7"/>
            <p:cNvGraphicFramePr>
              <a:graphicFrameLocks noChangeAspect="1"/>
            </p:cNvGraphicFramePr>
            <p:nvPr/>
          </p:nvGraphicFramePr>
          <p:xfrm>
            <a:off x="5514975" y="3489325"/>
            <a:ext cx="300038" cy="454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2" name="Equation" r:id="rId14" imgW="114300" imgH="177800" progId="Equation.DSMT4">
                    <p:embed/>
                  </p:oleObj>
                </mc:Choice>
                <mc:Fallback>
                  <p:oleObj name="Equation" r:id="rId14" imgW="114300" imgH="1778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14975" y="3489325"/>
                          <a:ext cx="300038" cy="454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6" name="Object 8"/>
            <p:cNvGraphicFramePr>
              <a:graphicFrameLocks noChangeAspect="1"/>
            </p:cNvGraphicFramePr>
            <p:nvPr/>
          </p:nvGraphicFramePr>
          <p:xfrm>
            <a:off x="6870700" y="1928813"/>
            <a:ext cx="333375" cy="452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3" name="Equation" r:id="rId16" imgW="127000" imgH="177800" progId="Equation.DSMT4">
                    <p:embed/>
                  </p:oleObj>
                </mc:Choice>
                <mc:Fallback>
                  <p:oleObj name="Equation" r:id="rId16" imgW="127000" imgH="1778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0700" y="1928813"/>
                          <a:ext cx="333375" cy="452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7" name="Object 9"/>
            <p:cNvGraphicFramePr>
              <a:graphicFrameLocks noChangeAspect="1"/>
            </p:cNvGraphicFramePr>
            <p:nvPr/>
          </p:nvGraphicFramePr>
          <p:xfrm>
            <a:off x="6878638" y="4516438"/>
            <a:ext cx="266700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4" name="Equation" r:id="rId18" imgW="101600" imgH="139700" progId="Equation.DSMT4">
                    <p:embed/>
                  </p:oleObj>
                </mc:Choice>
                <mc:Fallback>
                  <p:oleObj name="Equation" r:id="rId18" imgW="101600" imgH="1397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8638" y="4516438"/>
                          <a:ext cx="266700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8" name="Object 10"/>
            <p:cNvGraphicFramePr>
              <a:graphicFrameLocks noChangeAspect="1"/>
            </p:cNvGraphicFramePr>
            <p:nvPr/>
          </p:nvGraphicFramePr>
          <p:xfrm>
            <a:off x="7348538" y="2665413"/>
            <a:ext cx="534987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5" name="Equation" r:id="rId20" imgW="203200" imgH="228600" progId="Equation.DSMT4">
                    <p:embed/>
                  </p:oleObj>
                </mc:Choice>
                <mc:Fallback>
                  <p:oleObj name="Equation" r:id="rId20" imgW="203200" imgH="2286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48538" y="2665413"/>
                          <a:ext cx="534987" cy="579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79" name="Object 11"/>
            <p:cNvGraphicFramePr>
              <a:graphicFrameLocks noChangeAspect="1"/>
            </p:cNvGraphicFramePr>
            <p:nvPr/>
          </p:nvGraphicFramePr>
          <p:xfrm>
            <a:off x="7462838" y="3338513"/>
            <a:ext cx="534987" cy="579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6" name="Equation" r:id="rId22" imgW="203200" imgH="228600" progId="Equation.DSMT4">
                    <p:embed/>
                  </p:oleObj>
                </mc:Choice>
                <mc:Fallback>
                  <p:oleObj name="Equation" r:id="rId22" imgW="203200" imgH="2286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62838" y="3338513"/>
                          <a:ext cx="534987" cy="5794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80" name="Object 12"/>
            <p:cNvGraphicFramePr>
              <a:graphicFrameLocks noChangeAspect="1"/>
            </p:cNvGraphicFramePr>
            <p:nvPr/>
          </p:nvGraphicFramePr>
          <p:xfrm>
            <a:off x="1036638" y="2243138"/>
            <a:ext cx="3333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7" name="Equation" r:id="rId24" imgW="127000" imgH="165100" progId="Equation.DSMT4">
                    <p:embed/>
                  </p:oleObj>
                </mc:Choice>
                <mc:Fallback>
                  <p:oleObj name="Equation" r:id="rId24" imgW="127000" imgH="1651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2243138"/>
                          <a:ext cx="333375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66381" name="Object 13"/>
            <p:cNvGraphicFramePr>
              <a:graphicFrameLocks noChangeAspect="1"/>
            </p:cNvGraphicFramePr>
            <p:nvPr/>
          </p:nvGraphicFramePr>
          <p:xfrm>
            <a:off x="1062038" y="3932238"/>
            <a:ext cx="333375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67698" name="Equation" r:id="rId26" imgW="127000" imgH="165100" progId="Equation.DSMT4">
                    <p:embed/>
                  </p:oleObj>
                </mc:Choice>
                <mc:Fallback>
                  <p:oleObj name="Equation" r:id="rId26" imgW="127000" imgH="1651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2038" y="3932238"/>
                          <a:ext cx="333375" cy="419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TextBox 17"/>
          <p:cNvSpPr txBox="1"/>
          <p:nvPr/>
        </p:nvSpPr>
        <p:spPr>
          <a:xfrm>
            <a:off x="215900" y="5829300"/>
            <a:ext cx="873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77800" algn="l"/>
              </a:tabLst>
            </a:pPr>
            <a:r>
              <a:rPr lang="en-US" sz="2400">
                <a:solidFill>
                  <a:srgbClr val="000090"/>
                </a:solidFill>
              </a:rPr>
              <a:t>The production of four top quarks and additional MET can lead to spectactular signatures.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7500" y="1016000"/>
            <a:ext cx="82418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Maybe the gluinos aren’t too heavy – very large production </a:t>
            </a:r>
          </a:p>
          <a:p>
            <a:r>
              <a:rPr lang="en-US" sz="2400">
                <a:solidFill>
                  <a:srgbClr val="000090"/>
                </a:solidFill>
              </a:rPr>
              <a:t>cross section may make gluino pair production competitive.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114300"/>
            <a:ext cx="6781800" cy="736600"/>
          </a:xfrm>
        </p:spPr>
        <p:txBody>
          <a:bodyPr/>
          <a:lstStyle/>
          <a:p>
            <a:r>
              <a:rPr lang="en-US"/>
              <a:t>Strategies/issues for light stop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812800"/>
            <a:ext cx="8686800" cy="6045200"/>
          </a:xfrm>
        </p:spPr>
        <p:txBody>
          <a:bodyPr/>
          <a:lstStyle/>
          <a:p>
            <a:r>
              <a:rPr lang="en-US"/>
              <a:t>With b-tagging, ttbar dominates the background.</a:t>
            </a:r>
          </a:p>
          <a:p>
            <a:r>
              <a:rPr lang="en-US"/>
              <a:t>Direct production:</a:t>
            </a:r>
          </a:p>
          <a:p>
            <a:pPr lvl="1"/>
            <a:r>
              <a:rPr lang="en-US"/>
              <a:t>-ttbar + extra MET; correlations between t and tbar are affected (e.g., pT of top quarks can differ a lot).</a:t>
            </a:r>
          </a:p>
          <a:p>
            <a:pPr lvl="1"/>
            <a:r>
              <a:rPr lang="en-US"/>
              <a:t>Need to exploit kinematic differences between stop signals and ttbar. (Helpful if there are lots of signal events are around.) </a:t>
            </a:r>
          </a:p>
          <a:p>
            <a:r>
              <a:rPr lang="en-US"/>
              <a:t>Gluino pair production: 4 top quarks + MET!</a:t>
            </a:r>
          </a:p>
          <a:p>
            <a:pPr lvl="1"/>
            <a:r>
              <a:rPr lang="en-US">
                <a:sym typeface="Wingdings"/>
              </a:rPr>
              <a:t>many jets;  4 b jets</a:t>
            </a:r>
          </a:p>
          <a:p>
            <a:pPr lvl="1"/>
            <a:r>
              <a:rPr lang="en-US">
                <a:sym typeface="Wingdings"/>
              </a:rPr>
              <a:t>can have multileptons, including </a:t>
            </a:r>
            <a:r>
              <a:rPr lang="en-US" u="sng">
                <a:sym typeface="Wingdings"/>
              </a:rPr>
              <a:t>same-sign </a:t>
            </a:r>
            <a:r>
              <a:rPr lang="en-US">
                <a:sym typeface="Wingdings"/>
              </a:rPr>
              <a:t>leptons</a:t>
            </a:r>
          </a:p>
          <a:p>
            <a:pPr lvl="1"/>
            <a:r>
              <a:rPr lang="en-US">
                <a:sym typeface="Wingdings"/>
              </a:rPr>
              <a:t>many useful features as long as cross section isn’t suppressed by too large gluino mass.  </a:t>
            </a:r>
          </a:p>
          <a:p>
            <a:pPr lvl="1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28600"/>
            <a:ext cx="8547100" cy="736600"/>
          </a:xfrm>
        </p:spPr>
        <p:txBody>
          <a:bodyPr/>
          <a:lstStyle/>
          <a:p>
            <a:r>
              <a:rPr lang="en-US"/>
              <a:t>This year could be very interesting...or not!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1492250"/>
            <a:ext cx="8953500" cy="33655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6569" y="1059934"/>
            <a:ext cx="3465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90"/>
                </a:solidFill>
                <a:hlinkClick r:id="rId3"/>
              </a:rPr>
              <a:t>http://arxiv.org/abs/1206.6888v1</a:t>
            </a:r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68300" y="3378200"/>
            <a:ext cx="84582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79400" y="3632200"/>
            <a:ext cx="84582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04800" y="3860800"/>
            <a:ext cx="84582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41300" y="4089400"/>
            <a:ext cx="8458200" cy="127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22700" y="5575300"/>
            <a:ext cx="39766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solidFill>
                  <a:srgbClr val="000090"/>
                </a:solidFill>
              </a:rPr>
              <a:t>Come back to this in next lecture.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01600"/>
            <a:ext cx="7823200" cy="736600"/>
          </a:xfrm>
        </p:spPr>
        <p:txBody>
          <a:bodyPr/>
          <a:lstStyle/>
          <a:p>
            <a:r>
              <a:rPr lang="en-US"/>
              <a:t>ttbar as a SUSY background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3162300" y="5727700"/>
            <a:ext cx="1346200" cy="1588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886200" y="2247900"/>
            <a:ext cx="1054100" cy="546100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97000" y="4025900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327400" y="3530600"/>
            <a:ext cx="1905000" cy="1041400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3"/>
          <p:cNvGraphicFramePr>
            <a:graphicFrameLocks noChangeAspect="1"/>
          </p:cNvGraphicFramePr>
          <p:nvPr/>
        </p:nvGraphicFramePr>
        <p:xfrm>
          <a:off x="4173538" y="3060700"/>
          <a:ext cx="285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5" name="Equation" r:id="rId3" imgW="101600" imgH="139700" progId="Equation.DSMT4">
                  <p:embed/>
                </p:oleObj>
              </mc:Choice>
              <mc:Fallback>
                <p:oleObj name="Equation" r:id="rId3" imgW="101600" imgH="139700" progId="Equation.DSMT4">
                  <p:embed/>
                  <p:pic>
                    <p:nvPicPr>
                      <p:cNvPr id="0" name="Content Placeholder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060700"/>
                        <a:ext cx="285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427413" y="4149725"/>
          <a:ext cx="357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6" name="Equation" r:id="rId5" imgW="127000" imgH="177800" progId="Equation.DSMT4">
                  <p:embed/>
                </p:oleObj>
              </mc:Choice>
              <mc:Fallback>
                <p:oleObj name="Equation" r:id="rId5" imgW="127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4149725"/>
                        <a:ext cx="3571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935413" y="2187575"/>
          <a:ext cx="357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7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187575"/>
                        <a:ext cx="357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994150" y="5746750"/>
          <a:ext cx="393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8"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746750"/>
                        <a:ext cx="3937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445125" y="27479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49" name="Equation" r:id="rId11" imgW="254000" imgH="190500" progId="Equation.DSMT4">
                  <p:embed/>
                </p:oleObj>
              </mc:Choice>
              <mc:Fallback>
                <p:oleObj name="Equation" r:id="rId11" imgW="2540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7479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663825" y="46783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0" name="Equation" r:id="rId13" imgW="254000" imgH="190500" progId="Equation.DSMT4">
                  <p:embed/>
                </p:oleObj>
              </mc:Choice>
              <mc:Fallback>
                <p:oleObj name="Equation" r:id="rId13" imgW="2540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6783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1028700" y="4997450"/>
          <a:ext cx="55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1" name="Equation" r:id="rId15" imgW="177800" imgH="190500" progId="Equation.DSMT4">
                  <p:embed/>
                </p:oleObj>
              </mc:Choice>
              <mc:Fallback>
                <p:oleObj name="Equation" r:id="rId15" imgW="177800" imgH="190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997450"/>
                        <a:ext cx="55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2686050" y="6054725"/>
          <a:ext cx="519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2" name="Equation" r:id="rId17" imgW="165100" imgH="203200" progId="Equation.DSMT4">
                  <p:embed/>
                </p:oleObj>
              </mc:Choice>
              <mc:Fallback>
                <p:oleObj name="Equation" r:id="rId17" imgW="165100" imgH="203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6054725"/>
                        <a:ext cx="519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1085850" y="35814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3" name="Equation" r:id="rId19" imgW="139700" imgH="165100" progId="Equation.DSMT4">
                  <p:embed/>
                </p:oleObj>
              </mc:Choice>
              <mc:Fallback>
                <p:oleObj name="Equation" r:id="rId19" imgW="139700" imgH="1651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5814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7804150" y="36068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4" name="Equation" r:id="rId21" imgW="139700" imgH="165100" progId="Equation.DSMT4">
                  <p:embed/>
                </p:oleObj>
              </mc:Choice>
              <mc:Fallback>
                <p:oleObj name="Equation" r:id="rId21" imgW="139700" imgH="1651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36068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464050" y="385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5" name="Equation" r:id="rId23" imgW="114300" imgH="165100" progId="Equation.DSMT4">
                  <p:embed/>
                </p:oleObj>
              </mc:Choice>
              <mc:Fallback>
                <p:oleObj name="Equation" r:id="rId23" imgW="114300" imgH="165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854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0800000" flipV="1">
            <a:off x="4864100" y="2209800"/>
            <a:ext cx="1663700" cy="863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578100" y="4965700"/>
            <a:ext cx="1066800" cy="609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397000" y="5549900"/>
            <a:ext cx="1206500" cy="1905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2108200" y="5829300"/>
            <a:ext cx="787400" cy="304800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114300" y="965200"/>
            <a:ext cx="68072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For a ttbar event to produce large MET (100-200 GeV) , need at least one W</a:t>
            </a:r>
            <a:r>
              <a:rPr lang="en-US" sz="2400">
                <a:solidFill>
                  <a:srgbClr val="000090"/>
                </a:solidFill>
                <a:sym typeface="Wingdings"/>
              </a:rPr>
              <a:t> l ν, l = e, μ, τ). </a:t>
            </a:r>
          </a:p>
          <a:p>
            <a:r>
              <a:rPr lang="en-US" sz="2400">
                <a:solidFill>
                  <a:srgbClr val="000090"/>
                </a:solidFill>
                <a:sym typeface="Wingdings"/>
              </a:rPr>
              <a:t> reduces Njets.</a:t>
            </a:r>
          </a:p>
        </p:txBody>
      </p:sp>
      <p:sp>
        <p:nvSpPr>
          <p:cNvPr id="80" name="Oval 79"/>
          <p:cNvSpPr/>
          <p:nvPr/>
        </p:nvSpPr>
        <p:spPr>
          <a:xfrm>
            <a:off x="2552700" y="59944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6407150" y="1428750"/>
            <a:ext cx="914400" cy="647700"/>
          </a:xfrm>
          <a:prstGeom prst="line">
            <a:avLst/>
          </a:prstGeom>
          <a:ln w="50800"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10800000" flipV="1">
            <a:off x="6565900" y="2133600"/>
            <a:ext cx="1371600" cy="63500"/>
          </a:xfrm>
          <a:prstGeom prst="line">
            <a:avLst/>
          </a:prstGeom>
          <a:ln w="50800"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992591" name="Object 15"/>
          <p:cNvGraphicFramePr>
            <a:graphicFrameLocks noChangeAspect="1"/>
          </p:cNvGraphicFramePr>
          <p:nvPr/>
        </p:nvGraphicFramePr>
        <p:xfrm>
          <a:off x="7275513" y="1031875"/>
          <a:ext cx="357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6" name="Equation" r:id="rId25" imgW="127000" imgH="165100" progId="Equation.DSMT4">
                  <p:embed/>
                </p:oleObj>
              </mc:Choice>
              <mc:Fallback>
                <p:oleObj name="Equation" r:id="rId25" imgW="127000" imgH="165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5513" y="1031875"/>
                        <a:ext cx="357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2592" name="Object 16"/>
          <p:cNvGraphicFramePr>
            <a:graphicFrameLocks noChangeAspect="1"/>
          </p:cNvGraphicFramePr>
          <p:nvPr/>
        </p:nvGraphicFramePr>
        <p:xfrm>
          <a:off x="7958138" y="1803400"/>
          <a:ext cx="465137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7" name="Equation" r:id="rId27" imgW="165100" imgH="203200" progId="Equation.DSMT4">
                  <p:embed/>
                </p:oleObj>
              </mc:Choice>
              <mc:Fallback>
                <p:oleObj name="Equation" r:id="rId27" imgW="165100" imgH="203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8138" y="1803400"/>
                        <a:ext cx="465137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8" name="Straight Connector 37"/>
          <p:cNvCxnSpPr/>
          <p:nvPr/>
        </p:nvCxnSpPr>
        <p:spPr>
          <a:xfrm rot="10800000" flipV="1">
            <a:off x="4292600" y="3822700"/>
            <a:ext cx="774700" cy="203200"/>
          </a:xfrm>
          <a:prstGeom prst="line">
            <a:avLst/>
          </a:prstGeom>
          <a:ln w="50800"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16200000" flipV="1">
            <a:off x="4133850" y="4197350"/>
            <a:ext cx="406400" cy="38100"/>
          </a:xfrm>
          <a:prstGeom prst="line">
            <a:avLst/>
          </a:prstGeom>
          <a:ln w="50800">
            <a:solidFill>
              <a:srgbClr val="800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181600" y="3594100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ISR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191000" y="4445000"/>
            <a:ext cx="56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ISR</a:t>
            </a:r>
          </a:p>
        </p:txBody>
      </p:sp>
      <p:graphicFrame>
        <p:nvGraphicFramePr>
          <p:cNvPr id="52" name="Object 51"/>
          <p:cNvGraphicFramePr>
            <a:graphicFrameLocks noChangeAspect="1"/>
          </p:cNvGraphicFramePr>
          <p:nvPr/>
        </p:nvGraphicFramePr>
        <p:xfrm>
          <a:off x="1295399" y="5969000"/>
          <a:ext cx="982133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658" name="Equation" r:id="rId29" imgW="304800" imgH="228600" progId="Equation.DSMT4">
                  <p:embed/>
                </p:oleObj>
              </mc:Choice>
              <mc:Fallback>
                <p:oleObj name="Equation" r:id="rId29" imgW="304800" imgH="2286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399" y="5969000"/>
                        <a:ext cx="982133" cy="736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67301" y="4699000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Searches for SUSY in hadronic channels benefit from lepton vetoes. </a:t>
            </a:r>
          </a:p>
          <a:p>
            <a:endParaRPr lang="en-US" sz="2400">
              <a:solidFill>
                <a:srgbClr val="000090"/>
              </a:solidFill>
            </a:endParaRPr>
          </a:p>
          <a:p>
            <a:r>
              <a:rPr lang="en-US" sz="2400">
                <a:solidFill>
                  <a:srgbClr val="000090"/>
                </a:solidFill>
              </a:rPr>
              <a:t>τ-leptons are a problem!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27000"/>
            <a:ext cx="6781800" cy="736600"/>
          </a:xfrm>
        </p:spPr>
        <p:txBody>
          <a:bodyPr/>
          <a:lstStyle/>
          <a:p>
            <a:r>
              <a:rPr lang="en-US"/>
              <a:t>Direct stop production: 0 leptons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8900" y="1219200"/>
            <a:ext cx="5283200" cy="5524500"/>
          </a:xfrm>
        </p:spPr>
        <p:txBody>
          <a:bodyPr/>
          <a:lstStyle/>
          <a:p>
            <a:r>
              <a:rPr lang="en-US" sz="2800"/>
              <a:t>Require ≥6 jets, pT(leading)&gt;130 GeV, pT&gt;30 GeV for 5 other jets.</a:t>
            </a:r>
          </a:p>
          <a:p>
            <a:r>
              <a:rPr lang="en-US" sz="2800">
                <a:sym typeface="Wingdings"/>
              </a:rPr>
              <a:t>80&lt;M(jjj)&gt;270 GeV for consistency with top</a:t>
            </a:r>
          </a:p>
          <a:p>
            <a:pPr lvl="1"/>
            <a:r>
              <a:rPr lang="en-US" sz="2400"/>
              <a:t>both triplets</a:t>
            </a:r>
          </a:p>
          <a:p>
            <a:r>
              <a:rPr lang="en-US" sz="2800"/>
              <a:t>Suppression of ttbar; </a:t>
            </a:r>
            <a:r>
              <a:rPr lang="en-US" sz="2400"/>
              <a:t>W</a:t>
            </a:r>
            <a:r>
              <a:rPr lang="en-US" sz="2400">
                <a:sym typeface="Wingdings"/>
              </a:rPr>
              <a:t>τν</a:t>
            </a:r>
          </a:p>
          <a:p>
            <a:pPr lvl="1"/>
            <a:r>
              <a:rPr lang="en-US" sz="2400">
                <a:sym typeface="Wingdings"/>
              </a:rPr>
              <a:t>if tau-like jet has MT(jet, MET)&lt;100 GeV reject event.</a:t>
            </a:r>
          </a:p>
          <a:p>
            <a:r>
              <a:rPr lang="en-US" sz="2800">
                <a:sym typeface="Wingdings"/>
              </a:rPr>
              <a:t>Require either one tight b jet or two loose b jets</a:t>
            </a:r>
          </a:p>
          <a:p>
            <a:r>
              <a:rPr lang="en-US" sz="2800">
                <a:sym typeface="Wingdings"/>
              </a:rPr>
              <a:t>MET must not be ~collinear with any jet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1434" y="889001"/>
            <a:ext cx="404926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rgbClr val="000090"/>
                </a:solidFill>
              </a:rPr>
              <a:t>ATLAS collaboration, arXiv:1208.1447 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r="49519"/>
          <a:stretch>
            <a:fillRect/>
          </a:stretch>
        </p:blipFill>
        <p:spPr>
          <a:xfrm>
            <a:off x="5283200" y="869767"/>
            <a:ext cx="3327400" cy="31495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9364" y="3987800"/>
            <a:ext cx="2999636" cy="2819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2000" y="990600"/>
            <a:ext cx="144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1 lep control</a:t>
            </a:r>
          </a:p>
          <a:p>
            <a:r>
              <a:rPr lang="en-US">
                <a:solidFill>
                  <a:srgbClr val="000090"/>
                </a:solidFill>
              </a:rPr>
              <a:t>region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05500" y="3733800"/>
            <a:ext cx="1788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mT: tau-like jets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122785"/>
            <a:ext cx="4229100" cy="4079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1228237"/>
            <a:ext cx="4660900" cy="33363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115888"/>
            <a:ext cx="8712200" cy="760412"/>
          </a:xfrm>
        </p:spPr>
        <p:txBody>
          <a:bodyPr/>
          <a:lstStyle/>
          <a:p>
            <a:r>
              <a:rPr lang="en-US"/>
              <a:t>Search for direct stop production: 0 lepton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1434" y="901700"/>
            <a:ext cx="40492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ATLAS collaboration, arXiv:1208.1447 </a:t>
            </a:r>
          </a:p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048500" y="1803400"/>
            <a:ext cx="1854200" cy="2413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 b="44314"/>
          <a:stretch>
            <a:fillRect/>
          </a:stretch>
        </p:blipFill>
        <p:spPr>
          <a:xfrm>
            <a:off x="1955800" y="5454031"/>
            <a:ext cx="5041900" cy="1035669"/>
          </a:xfrm>
          <a:prstGeom prst="rect">
            <a:avLst/>
          </a:prstGeom>
          <a:ln>
            <a:noFill/>
          </a:ln>
        </p:spPr>
      </p:pic>
      <p:sp>
        <p:nvSpPr>
          <p:cNvPr id="15" name="Rectangle 14"/>
          <p:cNvSpPr/>
          <p:nvPr/>
        </p:nvSpPr>
        <p:spPr>
          <a:xfrm>
            <a:off x="6997700" y="3467100"/>
            <a:ext cx="1854200" cy="6731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2682103" y="3390900"/>
          <a:ext cx="1502547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7110" name="Equation" r:id="rId6" imgW="1079500" imgH="469900" progId="Equation.DSMT4">
                  <p:embed/>
                </p:oleObj>
              </mc:Choice>
              <mc:Fallback>
                <p:oleObj name="Equation" r:id="rId6" imgW="10795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103" y="3390900"/>
                        <a:ext cx="1502547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 rot="10800000" flipV="1">
            <a:off x="2362200" y="3695700"/>
            <a:ext cx="342900" cy="203200"/>
          </a:xfrm>
          <a:prstGeom prst="straightConnector1">
            <a:avLst/>
          </a:prstGeom>
          <a:ln w="31750">
            <a:solidFill>
              <a:schemeClr val="tx1"/>
            </a:solidFill>
            <a:prstDash val="sysDash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-558800" y="29210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114300" y="2933700"/>
            <a:ext cx="3200400" cy="158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714500" y="2298700"/>
            <a:ext cx="571500" cy="15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066800" y="1943100"/>
            <a:ext cx="571500" cy="1588"/>
          </a:xfrm>
          <a:prstGeom prst="straightConnector1">
            <a:avLst/>
          </a:prstGeom>
          <a:ln w="38100">
            <a:solidFill>
              <a:srgbClr val="000090"/>
            </a:solidFill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028700" y="14732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SRA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676400" y="191770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SRA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17700" y="5384800"/>
            <a:ext cx="5143500" cy="12065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ATLAS searches for direct stop production</a:t>
            </a:r>
          </a:p>
        </p:txBody>
      </p:sp>
      <p:pic>
        <p:nvPicPr>
          <p:cNvPr id="5" name="Picture 4" descr="ATLPrel_dirstop_total_ichep12_highr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39906"/>
            <a:ext cx="8674100" cy="5229972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6594475" y="3048000"/>
          <a:ext cx="1749425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40" name="Equation" r:id="rId4" imgW="533400" imgH="228600" progId="Equation.DSMT4">
                  <p:embed/>
                </p:oleObj>
              </mc:Choice>
              <mc:Fallback>
                <p:oleObj name="Equation" r:id="rId4" imgW="5334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475" y="3048000"/>
                        <a:ext cx="1749425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88131" name="Object 3"/>
          <p:cNvGraphicFramePr>
            <a:graphicFrameLocks noChangeAspect="1"/>
          </p:cNvGraphicFramePr>
          <p:nvPr/>
        </p:nvGraphicFramePr>
        <p:xfrm>
          <a:off x="1516063" y="2463800"/>
          <a:ext cx="187325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41" name="Equation" r:id="rId6" imgW="571500" imgH="228600" progId="Equation.DSMT4">
                  <p:embed/>
                </p:oleObj>
              </mc:Choice>
              <mc:Fallback>
                <p:oleObj name="Equation" r:id="rId6" imgW="571500" imgH="2286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463800"/>
                        <a:ext cx="187325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200" y="6324600"/>
            <a:ext cx="9067800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Stop excluded up to ~500 GeV, but strong dependence on      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8077199" y="6299200"/>
          <a:ext cx="10075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8142" name="Equation" r:id="rId8" imgW="431800" imgH="228600" progId="Equation.DSMT4">
                  <p:embed/>
                </p:oleObj>
              </mc:Choice>
              <mc:Fallback>
                <p:oleObj name="Equation" r:id="rId8" imgW="431800" imgH="2286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199" y="6299200"/>
                        <a:ext cx="100753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283200" y="4775200"/>
            <a:ext cx="1903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(analysis shown)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17488"/>
            <a:ext cx="8674100" cy="804862"/>
          </a:xfrm>
        </p:spPr>
        <p:txBody>
          <a:bodyPr/>
          <a:lstStyle/>
          <a:p>
            <a:r>
              <a:rPr lang="en-US"/>
              <a:t>Searches with like-sign dileptons and b-jets</a:t>
            </a:r>
          </a:p>
        </p:txBody>
      </p:sp>
      <p:pic>
        <p:nvPicPr>
          <p:cNvPr id="23" name="Picture 22" descr="GluinoPairProduction_and_Deca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49" y="2035535"/>
            <a:ext cx="7079817" cy="4619265"/>
          </a:xfrm>
          <a:prstGeom prst="rect">
            <a:avLst/>
          </a:prstGeom>
        </p:spPr>
      </p:pic>
      <p:graphicFrame>
        <p:nvGraphicFramePr>
          <p:cNvPr id="24" name="Object 2"/>
          <p:cNvGraphicFramePr>
            <a:graphicFrameLocks noChangeAspect="1"/>
          </p:cNvGraphicFramePr>
          <p:nvPr/>
        </p:nvGraphicFramePr>
        <p:xfrm>
          <a:off x="3575755" y="2886937"/>
          <a:ext cx="393740" cy="65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2" name="Equation" r:id="rId4" imgW="127000" imgH="203200" progId="Equation.DSMT4">
                  <p:embed/>
                </p:oleObj>
              </mc:Choice>
              <mc:Fallback>
                <p:oleObj name="Equation" r:id="rId4" imgW="127000" imgH="203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755" y="2886937"/>
                        <a:ext cx="393740" cy="653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3538857" y="5183366"/>
          <a:ext cx="393740" cy="6538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3" name="Equation" r:id="rId6" imgW="127000" imgH="203200" progId="Equation.DSMT4">
                  <p:embed/>
                </p:oleObj>
              </mc:Choice>
              <mc:Fallback>
                <p:oleObj name="Equation" r:id="rId6" imgW="127000" imgH="203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8857" y="5183366"/>
                        <a:ext cx="393740" cy="6538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5"/>
          <p:cNvGraphicFramePr>
            <a:graphicFrameLocks noChangeAspect="1"/>
          </p:cNvGraphicFramePr>
          <p:nvPr/>
        </p:nvGraphicFramePr>
        <p:xfrm>
          <a:off x="5859197" y="2001838"/>
          <a:ext cx="314992" cy="450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4" name="Equation" r:id="rId8" imgW="101600" imgH="139700" progId="Equation.DSMT4">
                  <p:embed/>
                </p:oleObj>
              </mc:Choice>
              <mc:Fallback>
                <p:oleObj name="Equation" r:id="rId8" imgW="101600" imgH="1397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9197" y="2001838"/>
                        <a:ext cx="314992" cy="4506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6"/>
          <p:cNvGraphicFramePr>
            <a:graphicFrameLocks noChangeAspect="1"/>
          </p:cNvGraphicFramePr>
          <p:nvPr/>
        </p:nvGraphicFramePr>
        <p:xfrm>
          <a:off x="5687126" y="3681878"/>
          <a:ext cx="393740" cy="6981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5" name="Equation" r:id="rId10" imgW="127000" imgH="215900" progId="Equation.DSMT4">
                  <p:embed/>
                </p:oleObj>
              </mc:Choice>
              <mc:Fallback>
                <p:oleObj name="Equation" r:id="rId10" imgW="127000" imgH="2159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7126" y="3681878"/>
                        <a:ext cx="393740" cy="69812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8"/>
          <p:cNvGraphicFramePr>
            <a:graphicFrameLocks noChangeAspect="1"/>
          </p:cNvGraphicFramePr>
          <p:nvPr/>
        </p:nvGraphicFramePr>
        <p:xfrm>
          <a:off x="7292084" y="2521027"/>
          <a:ext cx="393740" cy="573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6" name="Equation" r:id="rId12" imgW="127000" imgH="177800" progId="Equation.DSMT4">
                  <p:embed/>
                </p:oleObj>
              </mc:Choice>
              <mc:Fallback>
                <p:oleObj name="Equation" r:id="rId12" imgW="127000" imgH="1778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084" y="2521027"/>
                        <a:ext cx="393740" cy="5733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"/>
          <p:cNvGraphicFramePr>
            <a:graphicFrameLocks noChangeAspect="1"/>
          </p:cNvGraphicFramePr>
          <p:nvPr/>
        </p:nvGraphicFramePr>
        <p:xfrm>
          <a:off x="7970745" y="3518037"/>
          <a:ext cx="631858" cy="73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7" name="Equation" r:id="rId14" imgW="203200" imgH="228600" progId="Equation.DSMT4">
                  <p:embed/>
                </p:oleObj>
              </mc:Choice>
              <mc:Fallback>
                <p:oleObj name="Equation" r:id="rId14" imgW="203200" imgH="2286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0745" y="3518037"/>
                        <a:ext cx="631858" cy="734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7978742" y="4409171"/>
          <a:ext cx="631858" cy="73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8" name="Equation" r:id="rId16" imgW="203200" imgH="228600" progId="Equation.DSMT4">
                  <p:embed/>
                </p:oleObj>
              </mc:Choice>
              <mc:Fallback>
                <p:oleObj name="Equation" r:id="rId16" imgW="203200" imgH="2286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8742" y="4409171"/>
                        <a:ext cx="631858" cy="734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2"/>
          <p:cNvGraphicFramePr>
            <a:graphicFrameLocks noChangeAspect="1"/>
          </p:cNvGraphicFramePr>
          <p:nvPr/>
        </p:nvGraphicFramePr>
        <p:xfrm>
          <a:off x="401638" y="2919378"/>
          <a:ext cx="393740" cy="53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09" name="Equation" r:id="rId18" imgW="127000" imgH="165100" progId="Equation.DSMT4">
                  <p:embed/>
                </p:oleObj>
              </mc:Choice>
              <mc:Fallback>
                <p:oleObj name="Equation" r:id="rId18" imgW="127000" imgH="1651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2919378"/>
                        <a:ext cx="393740" cy="531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3"/>
          <p:cNvGraphicFramePr>
            <a:graphicFrameLocks noChangeAspect="1"/>
          </p:cNvGraphicFramePr>
          <p:nvPr/>
        </p:nvGraphicFramePr>
        <p:xfrm>
          <a:off x="431637" y="5060013"/>
          <a:ext cx="393740" cy="531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10" name="Equation" r:id="rId20" imgW="127000" imgH="165100" progId="Equation.DSMT4">
                  <p:embed/>
                </p:oleObj>
              </mc:Choice>
              <mc:Fallback>
                <p:oleObj name="Equation" r:id="rId20" imgW="127000" imgH="1651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637" y="5060013"/>
                        <a:ext cx="393740" cy="53113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79400" y="1130300"/>
            <a:ext cx="5455340" cy="1200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Like-sign dileptons are a classic SUSY </a:t>
            </a:r>
          </a:p>
          <a:p>
            <a:r>
              <a:rPr lang="en-US" sz="2400">
                <a:solidFill>
                  <a:srgbClr val="000090"/>
                </a:solidFill>
              </a:rPr>
              <a:t>signature. With multiple b-jets the </a:t>
            </a:r>
          </a:p>
          <a:p>
            <a:r>
              <a:rPr lang="en-US" sz="2400">
                <a:solidFill>
                  <a:srgbClr val="000090"/>
                </a:solidFill>
              </a:rPr>
              <a:t>signature becomes quite strong.</a:t>
            </a:r>
          </a:p>
        </p:txBody>
      </p:sp>
      <p:graphicFrame>
        <p:nvGraphicFramePr>
          <p:cNvPr id="3995674" name="Object 26"/>
          <p:cNvGraphicFramePr>
            <a:graphicFrameLocks noChangeAspect="1"/>
          </p:cNvGraphicFramePr>
          <p:nvPr/>
        </p:nvGraphicFramePr>
        <p:xfrm>
          <a:off x="5694363" y="6230938"/>
          <a:ext cx="314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11" name="Equation" r:id="rId22" imgW="101600" imgH="139700" progId="Equation.DSMT4">
                  <p:embed/>
                </p:oleObj>
              </mc:Choice>
              <mc:Fallback>
                <p:oleObj name="Equation" r:id="rId22" imgW="101600" imgH="1397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4363" y="6230938"/>
                        <a:ext cx="3143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75" name="Object 27"/>
          <p:cNvGraphicFramePr>
            <a:graphicFrameLocks noChangeAspect="1"/>
          </p:cNvGraphicFramePr>
          <p:nvPr/>
        </p:nvGraphicFramePr>
        <p:xfrm>
          <a:off x="5648325" y="4456113"/>
          <a:ext cx="3937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12" name="Equation" r:id="rId24" imgW="127000" imgH="215900" progId="Equation.DSMT4">
                  <p:embed/>
                </p:oleObj>
              </mc:Choice>
              <mc:Fallback>
                <p:oleObj name="Equation" r:id="rId24" imgW="127000" imgH="2159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4456113"/>
                        <a:ext cx="3937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76" name="Object 28"/>
          <p:cNvGraphicFramePr>
            <a:graphicFrameLocks noChangeAspect="1"/>
          </p:cNvGraphicFramePr>
          <p:nvPr/>
        </p:nvGraphicFramePr>
        <p:xfrm>
          <a:off x="7202488" y="5822950"/>
          <a:ext cx="393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713" name="Equation" r:id="rId26" imgW="127000" imgH="177800" progId="Equation.DSMT4">
                  <p:embed/>
                </p:oleObj>
              </mc:Choice>
              <mc:Fallback>
                <p:oleObj name="Equation" r:id="rId26" imgW="127000" imgH="1778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5822950"/>
                        <a:ext cx="3937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Oval 37"/>
          <p:cNvSpPr/>
          <p:nvPr/>
        </p:nvSpPr>
        <p:spPr>
          <a:xfrm>
            <a:off x="5613400" y="18415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461000" y="60960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215900"/>
            <a:ext cx="8623300" cy="736600"/>
          </a:xfrm>
        </p:spPr>
        <p:txBody>
          <a:bodyPr/>
          <a:lstStyle/>
          <a:p>
            <a:r>
              <a:rPr lang="en-US"/>
              <a:t>Like-sign dileptons from b-squark pairs</a:t>
            </a:r>
          </a:p>
        </p:txBody>
      </p:sp>
      <p:pic>
        <p:nvPicPr>
          <p:cNvPr id="23" name="Picture 22" descr="bSquark_pair_production_and_decay_with_Wboson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380" y="1822450"/>
            <a:ext cx="7239220" cy="4451350"/>
          </a:xfrm>
          <a:prstGeom prst="rect">
            <a:avLst/>
          </a:prstGeom>
        </p:spPr>
      </p:pic>
      <p:graphicFrame>
        <p:nvGraphicFramePr>
          <p:cNvPr id="3996690" name="Object 18"/>
          <p:cNvGraphicFramePr>
            <a:graphicFrameLocks noChangeAspect="1"/>
          </p:cNvGraphicFramePr>
          <p:nvPr/>
        </p:nvGraphicFramePr>
        <p:xfrm>
          <a:off x="5480050" y="5715000"/>
          <a:ext cx="39370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27" name="Equation" r:id="rId5" imgW="127000" imgH="177800" progId="Equation.DSMT4">
                  <p:embed/>
                </p:oleObj>
              </mc:Choice>
              <mc:Fallback>
                <p:oleObj name="Equation" r:id="rId5" imgW="127000" imgH="177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050" y="5715000"/>
                        <a:ext cx="393700" cy="573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1" name="Object 19"/>
          <p:cNvGraphicFramePr>
            <a:graphicFrameLocks noChangeAspect="1"/>
          </p:cNvGraphicFramePr>
          <p:nvPr/>
        </p:nvGraphicFramePr>
        <p:xfrm>
          <a:off x="5567363" y="1951038"/>
          <a:ext cx="3143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28" name="Equation" r:id="rId7" imgW="101600" imgH="139700" progId="Equation.DSMT4">
                  <p:embed/>
                </p:oleObj>
              </mc:Choice>
              <mc:Fallback>
                <p:oleObj name="Equation" r:id="rId7" imgW="101600" imgH="1397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7363" y="1951038"/>
                        <a:ext cx="3143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2" name="Object 20"/>
          <p:cNvGraphicFramePr>
            <a:graphicFrameLocks noChangeAspect="1"/>
          </p:cNvGraphicFramePr>
          <p:nvPr/>
        </p:nvGraphicFramePr>
        <p:xfrm>
          <a:off x="8199438" y="3289300"/>
          <a:ext cx="631825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29" name="Equation" r:id="rId9" imgW="203200" imgH="228600" progId="Equation.DSMT4">
                  <p:embed/>
                </p:oleObj>
              </mc:Choice>
              <mc:Fallback>
                <p:oleObj name="Equation" r:id="rId9" imgW="203200" imgH="2286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9438" y="3289300"/>
                        <a:ext cx="631825" cy="73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3" name="Object 21"/>
          <p:cNvGraphicFramePr>
            <a:graphicFrameLocks noChangeAspect="1"/>
          </p:cNvGraphicFramePr>
          <p:nvPr/>
        </p:nvGraphicFramePr>
        <p:xfrm>
          <a:off x="8181975" y="4103688"/>
          <a:ext cx="631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0" name="Equation" r:id="rId11" imgW="203200" imgH="228600" progId="Equation.DSMT4">
                  <p:embed/>
                </p:oleObj>
              </mc:Choice>
              <mc:Fallback>
                <p:oleObj name="Equation" r:id="rId11" imgW="203200" imgH="2286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1975" y="4103688"/>
                        <a:ext cx="631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4" name="Object 22"/>
          <p:cNvGraphicFramePr>
            <a:graphicFrameLocks noChangeAspect="1"/>
          </p:cNvGraphicFramePr>
          <p:nvPr/>
        </p:nvGraphicFramePr>
        <p:xfrm>
          <a:off x="477838" y="2716213"/>
          <a:ext cx="3937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1" name="Equation" r:id="rId13" imgW="127000" imgH="165100" progId="Equation.DSMT4">
                  <p:embed/>
                </p:oleObj>
              </mc:Choice>
              <mc:Fallback>
                <p:oleObj name="Equation" r:id="rId13" imgW="127000" imgH="1651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2716213"/>
                        <a:ext cx="393700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5" name="Object 23"/>
          <p:cNvGraphicFramePr>
            <a:graphicFrameLocks noChangeAspect="1"/>
          </p:cNvGraphicFramePr>
          <p:nvPr/>
        </p:nvGraphicFramePr>
        <p:xfrm>
          <a:off x="508000" y="4856163"/>
          <a:ext cx="393700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2" name="Equation" r:id="rId15" imgW="127000" imgH="165100" progId="Equation.DSMT4">
                  <p:embed/>
                </p:oleObj>
              </mc:Choice>
              <mc:Fallback>
                <p:oleObj name="Equation" r:id="rId15" imgW="127000" imgH="1651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4856163"/>
                        <a:ext cx="393700" cy="531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6" name="Object 24"/>
          <p:cNvGraphicFramePr>
            <a:graphicFrameLocks noChangeAspect="1"/>
          </p:cNvGraphicFramePr>
          <p:nvPr/>
        </p:nvGraphicFramePr>
        <p:xfrm>
          <a:off x="3814763" y="2797175"/>
          <a:ext cx="392112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3" name="Equation" r:id="rId17" imgW="127000" imgH="190500" progId="Equation.DSMT4">
                  <p:embed/>
                </p:oleObj>
              </mc:Choice>
              <mc:Fallback>
                <p:oleObj name="Equation" r:id="rId17" imgW="127000" imgH="1905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2797175"/>
                        <a:ext cx="392112" cy="614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7" name="Object 25"/>
          <p:cNvGraphicFramePr>
            <a:graphicFrameLocks noChangeAspect="1"/>
          </p:cNvGraphicFramePr>
          <p:nvPr/>
        </p:nvGraphicFramePr>
        <p:xfrm>
          <a:off x="3694113" y="4691063"/>
          <a:ext cx="43180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4" name="Equation" r:id="rId19" imgW="139700" imgH="228600" progId="Equation.DSMT4">
                  <p:embed/>
                </p:oleObj>
              </mc:Choice>
              <mc:Fallback>
                <p:oleObj name="Equation" r:id="rId19" imgW="139700" imgH="228600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4113" y="4691063"/>
                        <a:ext cx="431800" cy="738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8" name="Object 26"/>
          <p:cNvGraphicFramePr>
            <a:graphicFrameLocks noChangeAspect="1"/>
          </p:cNvGraphicFramePr>
          <p:nvPr/>
        </p:nvGraphicFramePr>
        <p:xfrm>
          <a:off x="5362575" y="4103688"/>
          <a:ext cx="631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5" name="Equation" r:id="rId21" imgW="203200" imgH="228600" progId="Equation.DSMT4">
                  <p:embed/>
                </p:oleObj>
              </mc:Choice>
              <mc:Fallback>
                <p:oleObj name="Equation" r:id="rId21" imgW="20320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575" y="4103688"/>
                        <a:ext cx="631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699" name="Object 27"/>
          <p:cNvGraphicFramePr>
            <a:graphicFrameLocks noChangeAspect="1"/>
          </p:cNvGraphicFramePr>
          <p:nvPr/>
        </p:nvGraphicFramePr>
        <p:xfrm>
          <a:off x="5387975" y="3278188"/>
          <a:ext cx="631825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6" name="Equation" r:id="rId23" imgW="203200" imgH="228600" progId="Equation.DSMT4">
                  <p:embed/>
                </p:oleObj>
              </mc:Choice>
              <mc:Fallback>
                <p:oleObj name="Equation" r:id="rId23" imgW="203200" imgH="228600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7975" y="3278188"/>
                        <a:ext cx="631825" cy="735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700" name="Object 28"/>
          <p:cNvGraphicFramePr>
            <a:graphicFrameLocks noChangeAspect="1"/>
          </p:cNvGraphicFramePr>
          <p:nvPr/>
        </p:nvGraphicFramePr>
        <p:xfrm>
          <a:off x="7837488" y="2043113"/>
          <a:ext cx="7889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7" name="Equation" r:id="rId25" imgW="254000" imgH="190500" progId="Equation.DSMT4">
                  <p:embed/>
                </p:oleObj>
              </mc:Choice>
              <mc:Fallback>
                <p:oleObj name="Equation" r:id="rId25" imgW="254000" imgH="1905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37488" y="2043113"/>
                        <a:ext cx="78898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6701" name="Object 29"/>
          <p:cNvGraphicFramePr>
            <a:graphicFrameLocks noChangeAspect="1"/>
          </p:cNvGraphicFramePr>
          <p:nvPr/>
        </p:nvGraphicFramePr>
        <p:xfrm>
          <a:off x="7748588" y="5827713"/>
          <a:ext cx="788987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6738" name="Equation" r:id="rId27" imgW="254000" imgH="190500" progId="Equation.DSMT4">
                  <p:embed/>
                </p:oleObj>
              </mc:Choice>
              <mc:Fallback>
                <p:oleObj name="Equation" r:id="rId27" imgW="254000" imgH="1905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8588" y="5827713"/>
                        <a:ext cx="788987" cy="612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92100" y="990600"/>
            <a:ext cx="67715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Can also get like-sign dileptons and multileptons</a:t>
            </a:r>
          </a:p>
          <a:p>
            <a:r>
              <a:rPr lang="en-US" sz="2400">
                <a:solidFill>
                  <a:srgbClr val="000090"/>
                </a:solidFill>
              </a:rPr>
              <a:t>from b-quark pair production. Also have b-jets</a:t>
            </a:r>
          </a:p>
          <a:p>
            <a:r>
              <a:rPr lang="en-US" sz="2400">
                <a:solidFill>
                  <a:srgbClr val="000090"/>
                </a:solidFill>
              </a:rPr>
              <a:t>here.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01600"/>
            <a:ext cx="7823200" cy="736600"/>
          </a:xfrm>
        </p:spPr>
        <p:txBody>
          <a:bodyPr/>
          <a:lstStyle/>
          <a:p>
            <a:r>
              <a:rPr lang="en-US"/>
              <a:t>Same-sign dileptons: experimental issues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3162300" y="5727700"/>
            <a:ext cx="1346200" cy="1588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886200" y="2247900"/>
            <a:ext cx="1054100" cy="546100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97000" y="4025900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 flipH="1" flipV="1">
            <a:off x="3327400" y="3530600"/>
            <a:ext cx="1905000" cy="1041400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3"/>
          <p:cNvGraphicFramePr>
            <a:graphicFrameLocks noChangeAspect="1"/>
          </p:cNvGraphicFramePr>
          <p:nvPr/>
        </p:nvGraphicFramePr>
        <p:xfrm>
          <a:off x="4173538" y="3060700"/>
          <a:ext cx="285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0" name="Equation" r:id="rId3" imgW="101600" imgH="139700" progId="Equation.DSMT4">
                  <p:embed/>
                </p:oleObj>
              </mc:Choice>
              <mc:Fallback>
                <p:oleObj name="Equation" r:id="rId3" imgW="101600" imgH="139700" progId="Equation.DSMT4">
                  <p:embed/>
                  <p:pic>
                    <p:nvPicPr>
                      <p:cNvPr id="0" name="Content Placeholder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3538" y="3060700"/>
                        <a:ext cx="285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427413" y="4149725"/>
          <a:ext cx="357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1" name="Equation" r:id="rId5" imgW="127000" imgH="177800" progId="Equation.DSMT4">
                  <p:embed/>
                </p:oleObj>
              </mc:Choice>
              <mc:Fallback>
                <p:oleObj name="Equation" r:id="rId5" imgW="127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7413" y="4149725"/>
                        <a:ext cx="3571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935413" y="2187575"/>
          <a:ext cx="357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2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187575"/>
                        <a:ext cx="357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994150" y="5746750"/>
          <a:ext cx="393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3"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746750"/>
                        <a:ext cx="3937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445125" y="27479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4" name="Equation" r:id="rId11" imgW="254000" imgH="190500" progId="Equation.DSMT4">
                  <p:embed/>
                </p:oleObj>
              </mc:Choice>
              <mc:Fallback>
                <p:oleObj name="Equation" r:id="rId11" imgW="2540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7479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663825" y="46783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5" name="Equation" r:id="rId13" imgW="254000" imgH="190500" progId="Equation.DSMT4">
                  <p:embed/>
                </p:oleObj>
              </mc:Choice>
              <mc:Fallback>
                <p:oleObj name="Equation" r:id="rId13" imgW="2540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6783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/>
        </p:nvGraphicFramePr>
        <p:xfrm>
          <a:off x="7734300" y="2038350"/>
          <a:ext cx="55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6" name="Equation" r:id="rId15" imgW="177800" imgH="190500" progId="Equation.DSMT4">
                  <p:embed/>
                </p:oleObj>
              </mc:Choice>
              <mc:Fallback>
                <p:oleObj name="Equation" r:id="rId15" imgW="177800" imgH="190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4300" y="2038350"/>
                        <a:ext cx="55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1028700" y="4997450"/>
          <a:ext cx="55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7" name="Equation" r:id="rId17" imgW="177800" imgH="190500" progId="Equation.DSMT4">
                  <p:embed/>
                </p:oleObj>
              </mc:Choice>
              <mc:Fallback>
                <p:oleObj name="Equation" r:id="rId17" imgW="177800" imgH="1905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997450"/>
                        <a:ext cx="55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0"/>
          <p:cNvGraphicFramePr>
            <a:graphicFrameLocks noChangeAspect="1"/>
          </p:cNvGraphicFramePr>
          <p:nvPr/>
        </p:nvGraphicFramePr>
        <p:xfrm>
          <a:off x="7202487" y="927100"/>
          <a:ext cx="519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8" name="Equation" r:id="rId19" imgW="165100" imgH="203200" progId="Equation.DSMT4">
                  <p:embed/>
                </p:oleObj>
              </mc:Choice>
              <mc:Fallback>
                <p:oleObj name="Equation" r:id="rId19" imgW="165100" imgH="203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7" y="927100"/>
                        <a:ext cx="519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2546350" y="6121400"/>
          <a:ext cx="519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39" name="Equation" r:id="rId21" imgW="165100" imgH="203200" progId="Equation.DSMT4">
                  <p:embed/>
                </p:oleObj>
              </mc:Choice>
              <mc:Fallback>
                <p:oleObj name="Equation" r:id="rId21" imgW="165100" imgH="2032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6121400"/>
                        <a:ext cx="519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1085850" y="35814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40" name="Equation" r:id="rId23" imgW="139700" imgH="165100" progId="Equation.DSMT4">
                  <p:embed/>
                </p:oleObj>
              </mc:Choice>
              <mc:Fallback>
                <p:oleObj name="Equation" r:id="rId23" imgW="139700" imgH="165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5814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7804150" y="36068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41" name="Equation" r:id="rId25" imgW="139700" imgH="165100" progId="Equation.DSMT4">
                  <p:embed/>
                </p:oleObj>
              </mc:Choice>
              <mc:Fallback>
                <p:oleObj name="Equation" r:id="rId25" imgW="139700" imgH="165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36068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464050" y="385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4342" name="Equation" r:id="rId27" imgW="114300" imgH="165100" progId="Equation.DSMT4">
                  <p:embed/>
                </p:oleObj>
              </mc:Choice>
              <mc:Fallback>
                <p:oleObj name="Equation" r:id="rId27" imgW="114300" imgH="1651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854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0800000" flipV="1">
            <a:off x="4864100" y="2209800"/>
            <a:ext cx="1663700" cy="863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2578100" y="4965700"/>
            <a:ext cx="1066800" cy="609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397000" y="5549900"/>
            <a:ext cx="1206500" cy="1905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2108200" y="5829300"/>
            <a:ext cx="787400" cy="304800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rot="10800000">
            <a:off x="6477000" y="2247900"/>
            <a:ext cx="1155700" cy="127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rot="5400000">
            <a:off x="6165850" y="1403350"/>
            <a:ext cx="1143000" cy="571500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60401" y="914400"/>
            <a:ext cx="52196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ttbar dilepton background: normally opposite-sign isolated leptons;</a:t>
            </a:r>
          </a:p>
          <a:p>
            <a:r>
              <a:rPr lang="en-US" sz="2400">
                <a:solidFill>
                  <a:srgbClr val="000090"/>
                </a:solidFill>
              </a:rPr>
              <a:t>highly suppressed by </a:t>
            </a:r>
          </a:p>
          <a:p>
            <a:r>
              <a:rPr lang="en-US" sz="2400">
                <a:solidFill>
                  <a:srgbClr val="000090"/>
                </a:solidFill>
              </a:rPr>
              <a:t>like-sign selection.</a:t>
            </a:r>
          </a:p>
        </p:txBody>
      </p:sp>
      <p:sp>
        <p:nvSpPr>
          <p:cNvPr id="80" name="Oval 79"/>
          <p:cNvSpPr/>
          <p:nvPr/>
        </p:nvSpPr>
        <p:spPr>
          <a:xfrm>
            <a:off x="901700" y="49911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7632700" y="20193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908800" y="2870200"/>
            <a:ext cx="213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primary lepton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92100" y="4406900"/>
            <a:ext cx="213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primary lepton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101600"/>
            <a:ext cx="7823200" cy="736600"/>
          </a:xfrm>
        </p:spPr>
        <p:txBody>
          <a:bodyPr/>
          <a:lstStyle/>
          <a:p>
            <a:r>
              <a:rPr lang="en-US"/>
              <a:t>Same-sign dileptons: experimental issues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3162300" y="5727700"/>
            <a:ext cx="1346200" cy="1588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H="1">
            <a:off x="3886200" y="2247900"/>
            <a:ext cx="1054100" cy="546100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397000" y="4025900"/>
            <a:ext cx="64008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Content Placeholder 23"/>
          <p:cNvGraphicFramePr>
            <a:graphicFrameLocks noChangeAspect="1"/>
          </p:cNvGraphicFramePr>
          <p:nvPr/>
        </p:nvGraphicFramePr>
        <p:xfrm>
          <a:off x="4224338" y="3175000"/>
          <a:ext cx="28575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57" name="Equation" r:id="rId3" imgW="101600" imgH="139700" progId="Equation.DSMT4">
                  <p:embed/>
                </p:oleObj>
              </mc:Choice>
              <mc:Fallback>
                <p:oleObj name="Equation" r:id="rId3" imgW="101600" imgH="139700" progId="Equation.DSMT4">
                  <p:embed/>
                  <p:pic>
                    <p:nvPicPr>
                      <p:cNvPr id="0" name="Content Placeholder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4338" y="3175000"/>
                        <a:ext cx="28575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465513" y="4403725"/>
          <a:ext cx="357187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58" name="Equation" r:id="rId5" imgW="127000" imgH="177800" progId="Equation.DSMT4">
                  <p:embed/>
                </p:oleObj>
              </mc:Choice>
              <mc:Fallback>
                <p:oleObj name="Equation" r:id="rId5" imgW="127000" imgH="177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5513" y="4403725"/>
                        <a:ext cx="357187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3935413" y="2187575"/>
          <a:ext cx="357187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59" name="Equation" r:id="rId7" imgW="127000" imgH="165100" progId="Equation.DSMT4">
                  <p:embed/>
                </p:oleObj>
              </mc:Choice>
              <mc:Fallback>
                <p:oleObj name="Equation" r:id="rId7" imgW="127000" imgH="1651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5413" y="2187575"/>
                        <a:ext cx="357187" cy="465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"/>
          <p:cNvGraphicFramePr>
            <a:graphicFrameLocks noChangeAspect="1"/>
          </p:cNvGraphicFramePr>
          <p:nvPr/>
        </p:nvGraphicFramePr>
        <p:xfrm>
          <a:off x="3994150" y="5746750"/>
          <a:ext cx="393700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0" name="Equation" r:id="rId9" imgW="139700" imgH="190500" progId="Equation.DSMT4">
                  <p:embed/>
                </p:oleObj>
              </mc:Choice>
              <mc:Fallback>
                <p:oleObj name="Equation" r:id="rId9" imgW="139700" imgH="1905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5746750"/>
                        <a:ext cx="393700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/>
        </p:nvGraphicFramePr>
        <p:xfrm>
          <a:off x="5445125" y="27479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1" name="Equation" r:id="rId11" imgW="254000" imgH="190500" progId="Equation.DSMT4">
                  <p:embed/>
                </p:oleObj>
              </mc:Choice>
              <mc:Fallback>
                <p:oleObj name="Equation" r:id="rId11" imgW="254000" imgH="1905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5125" y="27479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7"/>
          <p:cNvGraphicFramePr>
            <a:graphicFrameLocks noChangeAspect="1"/>
          </p:cNvGraphicFramePr>
          <p:nvPr/>
        </p:nvGraphicFramePr>
        <p:xfrm>
          <a:off x="2663825" y="4678363"/>
          <a:ext cx="7143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2" name="Equation" r:id="rId13" imgW="254000" imgH="190500" progId="Equation.DSMT4">
                  <p:embed/>
                </p:oleObj>
              </mc:Choice>
              <mc:Fallback>
                <p:oleObj name="Equation" r:id="rId13" imgW="2540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3825" y="4678363"/>
                        <a:ext cx="714375" cy="53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1028700" y="4997450"/>
          <a:ext cx="55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3" name="Equation" r:id="rId15" imgW="177800" imgH="190500" progId="Equation.DSMT4">
                  <p:embed/>
                </p:oleObj>
              </mc:Choice>
              <mc:Fallback>
                <p:oleObj name="Equation" r:id="rId15" imgW="177800" imgH="1905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4997450"/>
                        <a:ext cx="55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 noChangeAspect="1"/>
          </p:cNvGraphicFramePr>
          <p:nvPr/>
        </p:nvGraphicFramePr>
        <p:xfrm>
          <a:off x="2546350" y="6121400"/>
          <a:ext cx="519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4" name="Equation" r:id="rId17" imgW="165100" imgH="203200" progId="Equation.DSMT4">
                  <p:embed/>
                </p:oleObj>
              </mc:Choice>
              <mc:Fallback>
                <p:oleObj name="Equation" r:id="rId17" imgW="165100" imgH="203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6350" y="6121400"/>
                        <a:ext cx="519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2"/>
          <p:cNvGraphicFramePr>
            <a:graphicFrameLocks noChangeAspect="1"/>
          </p:cNvGraphicFramePr>
          <p:nvPr/>
        </p:nvGraphicFramePr>
        <p:xfrm>
          <a:off x="1085850" y="35814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5" name="Equation" r:id="rId19" imgW="139700" imgH="165100" progId="Equation.DSMT4">
                  <p:embed/>
                </p:oleObj>
              </mc:Choice>
              <mc:Fallback>
                <p:oleObj name="Equation" r:id="rId19" imgW="139700" imgH="1651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850" y="35814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3"/>
          <p:cNvGraphicFramePr>
            <a:graphicFrameLocks noChangeAspect="1"/>
          </p:cNvGraphicFramePr>
          <p:nvPr/>
        </p:nvGraphicFramePr>
        <p:xfrm>
          <a:off x="7804150" y="3606800"/>
          <a:ext cx="46672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6" name="Equation" r:id="rId21" imgW="139700" imgH="165100" progId="Equation.DSMT4">
                  <p:embed/>
                </p:oleObj>
              </mc:Choice>
              <mc:Fallback>
                <p:oleObj name="Equation" r:id="rId21" imgW="139700" imgH="1651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04150" y="3606800"/>
                        <a:ext cx="46672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4464050" y="3854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7" name="Equation" r:id="rId23" imgW="114300" imgH="165100" progId="Equation.DSMT4">
                  <p:embed/>
                </p:oleObj>
              </mc:Choice>
              <mc:Fallback>
                <p:oleObj name="Equation" r:id="rId23" imgW="114300" imgH="1651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050" y="3854450"/>
                        <a:ext cx="114300" cy="16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0" name="Straight Arrow Connector 39"/>
          <p:cNvCxnSpPr/>
          <p:nvPr/>
        </p:nvCxnSpPr>
        <p:spPr>
          <a:xfrm rot="10800000" flipV="1">
            <a:off x="4864100" y="2209800"/>
            <a:ext cx="1663700" cy="863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450895" name="Object 15"/>
          <p:cNvGraphicFramePr>
            <a:graphicFrameLocks noChangeAspect="1"/>
          </p:cNvGraphicFramePr>
          <p:nvPr/>
        </p:nvGraphicFramePr>
        <p:xfrm>
          <a:off x="3152775" y="1568450"/>
          <a:ext cx="3222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8" name="Equation" r:id="rId25" imgW="114300" imgH="127000" progId="Equation.DSMT4">
                  <p:embed/>
                </p:oleObj>
              </mc:Choice>
              <mc:Fallback>
                <p:oleObj name="Equation" r:id="rId25" imgW="114300" imgH="1270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2775" y="1568450"/>
                        <a:ext cx="32226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0896" name="Object 16"/>
          <p:cNvGraphicFramePr>
            <a:graphicFrameLocks noChangeAspect="1"/>
          </p:cNvGraphicFramePr>
          <p:nvPr/>
        </p:nvGraphicFramePr>
        <p:xfrm>
          <a:off x="4457700" y="933450"/>
          <a:ext cx="55880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69" name="Equation" r:id="rId27" imgW="177800" imgH="190500" progId="Equation.DSMT4">
                  <p:embed/>
                </p:oleObj>
              </mc:Choice>
              <mc:Fallback>
                <p:oleObj name="Equation" r:id="rId27" imgW="177800" imgH="1905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933450"/>
                        <a:ext cx="55880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8" name="Straight Arrow Connector 47"/>
          <p:cNvCxnSpPr/>
          <p:nvPr/>
        </p:nvCxnSpPr>
        <p:spPr>
          <a:xfrm flipV="1">
            <a:off x="2578100" y="4965700"/>
            <a:ext cx="1066800" cy="609600"/>
          </a:xfrm>
          <a:prstGeom prst="straightConnector1">
            <a:avLst/>
          </a:prstGeom>
          <a:ln w="50800">
            <a:solidFill>
              <a:schemeClr val="accent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V="1">
            <a:off x="1397000" y="5549900"/>
            <a:ext cx="1206500" cy="190500"/>
          </a:xfrm>
          <a:prstGeom prst="straightConnector1">
            <a:avLst/>
          </a:prstGeom>
          <a:ln w="50800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5400000" flipH="1" flipV="1">
            <a:off x="2108200" y="5829300"/>
            <a:ext cx="787400" cy="304800"/>
          </a:xfrm>
          <a:prstGeom prst="straightConnector1">
            <a:avLst/>
          </a:prstGeom>
          <a:ln w="50800">
            <a:solidFill>
              <a:srgbClr val="FF0000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3416300" y="1384300"/>
            <a:ext cx="774700" cy="736600"/>
          </a:xfrm>
          <a:prstGeom prst="line">
            <a:avLst/>
          </a:prstGeom>
          <a:ln w="50800">
            <a:solidFill>
              <a:srgbClr val="0000FF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rot="16200000" flipH="1">
            <a:off x="3651250" y="1504950"/>
            <a:ext cx="787400" cy="215900"/>
          </a:xfrm>
          <a:prstGeom prst="straightConnector1">
            <a:avLst/>
          </a:prstGeom>
          <a:ln w="50800">
            <a:solidFill>
              <a:schemeClr val="tx1"/>
            </a:solidFill>
            <a:prstDash val="sysDot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rot="5400000">
            <a:off x="3778250" y="1454150"/>
            <a:ext cx="1016000" cy="190500"/>
          </a:xfrm>
          <a:prstGeom prst="straightConnector1">
            <a:avLst/>
          </a:prstGeom>
          <a:ln w="50800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30200" y="2319635"/>
            <a:ext cx="3556000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>
                <a:solidFill>
                  <a:srgbClr val="000090"/>
                </a:solidFill>
              </a:rPr>
              <a:t>Will be same-sign with respect to primary lepton from other top decay.</a:t>
            </a:r>
          </a:p>
        </p:txBody>
      </p:sp>
      <p:sp>
        <p:nvSpPr>
          <p:cNvPr id="36" name="Oval 35"/>
          <p:cNvSpPr/>
          <p:nvPr/>
        </p:nvSpPr>
        <p:spPr>
          <a:xfrm>
            <a:off x="939800" y="50038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318000" y="952500"/>
            <a:ext cx="736600" cy="723900"/>
          </a:xfrm>
          <a:prstGeom prst="ellipse">
            <a:avLst/>
          </a:prstGeom>
          <a:solidFill>
            <a:srgbClr val="3366FF">
              <a:alpha val="8000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51921" name="Object 17"/>
          <p:cNvGraphicFramePr>
            <a:graphicFrameLocks noChangeAspect="1"/>
          </p:cNvGraphicFramePr>
          <p:nvPr/>
        </p:nvGraphicFramePr>
        <p:xfrm>
          <a:off x="3371850" y="809625"/>
          <a:ext cx="519113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5370" name="Equation" r:id="rId29" imgW="165100" imgH="203200" progId="Equation.DSMT4">
                  <p:embed/>
                </p:oleObj>
              </mc:Choice>
              <mc:Fallback>
                <p:oleObj name="Equation" r:id="rId29" imgW="165100" imgH="203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809625"/>
                        <a:ext cx="519113" cy="638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1" name="Straight Connector 40"/>
          <p:cNvCxnSpPr/>
          <p:nvPr/>
        </p:nvCxnSpPr>
        <p:spPr>
          <a:xfrm rot="5400000" flipH="1" flipV="1">
            <a:off x="3314700" y="3556000"/>
            <a:ext cx="1892300" cy="1003300"/>
          </a:xfrm>
          <a:prstGeom prst="line">
            <a:avLst/>
          </a:prstGeom>
          <a:ln w="50800">
            <a:solidFill>
              <a:schemeClr val="tx1"/>
            </a:solidFill>
            <a:prstDash val="sysDash"/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584700" y="4343400"/>
            <a:ext cx="447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The number of such isolated leptons from b decay is small, </a:t>
            </a:r>
          </a:p>
          <a:p>
            <a:r>
              <a:rPr lang="en-US" sz="2400">
                <a:solidFill>
                  <a:srgbClr val="000090"/>
                </a:solidFill>
              </a:rPr>
              <a:t>but it must be determined very carefully from data (“fake rate” </a:t>
            </a:r>
          </a:p>
          <a:p>
            <a:r>
              <a:rPr lang="en-US" sz="2400">
                <a:solidFill>
                  <a:srgbClr val="000090"/>
                </a:solidFill>
              </a:rPr>
              <a:t>for secondary lepton to look like </a:t>
            </a:r>
          </a:p>
          <a:p>
            <a:r>
              <a:rPr lang="en-US" sz="2400">
                <a:solidFill>
                  <a:srgbClr val="000090"/>
                </a:solidFill>
              </a:rPr>
              <a:t>a primary lepton).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92100" y="4406900"/>
            <a:ext cx="21347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FF0000"/>
                </a:solidFill>
              </a:rPr>
              <a:t>primary lepton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207000" y="1041400"/>
            <a:ext cx="29391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/>
              <a:t>secondary lepton, </a:t>
            </a:r>
          </a:p>
          <a:p>
            <a:r>
              <a:rPr lang="en-US" sz="2400"/>
              <a:t>accidentally isolated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8400" y="114300"/>
            <a:ext cx="6781800" cy="736600"/>
          </a:xfrm>
        </p:spPr>
        <p:txBody>
          <a:bodyPr/>
          <a:lstStyle/>
          <a:p>
            <a:r>
              <a:rPr lang="en-US"/>
              <a:t>Like-sign dileptons + b jets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7500" y="1308100"/>
            <a:ext cx="89535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>
                <a:solidFill>
                  <a:srgbClr val="000090"/>
                </a:solidFill>
              </a:rPr>
              <a:t>Backgrounds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90"/>
                </a:solidFill>
              </a:rPr>
              <a:t>primary-secondary pairs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90"/>
                </a:solidFill>
              </a:rPr>
              <a:t>lepton charge mis-ID (e bremstrahlung)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>
                <a:solidFill>
                  <a:srgbClr val="000090"/>
                </a:solidFill>
              </a:rPr>
              <a:t>rare SM processes: ttbar+W, ttbar+Z (~200 fb each)</a:t>
            </a:r>
          </a:p>
          <a:p>
            <a:pPr marL="457200" indent="-457200"/>
            <a:r>
              <a:rPr lang="en-US" sz="2400" u="sng">
                <a:solidFill>
                  <a:srgbClr val="000090"/>
                </a:solidFill>
              </a:rPr>
              <a:t>Selection</a:t>
            </a:r>
            <a:r>
              <a:rPr lang="en-US" sz="2400">
                <a:solidFill>
                  <a:srgbClr val="000090"/>
                </a:solidFill>
              </a:rPr>
              <a:t> 2 same-sign leptons (pT&gt;20 GeV), ≥2 b jets (pT&gt;40)</a:t>
            </a:r>
            <a:endParaRPr lang="en-US" sz="2400" u="sng">
              <a:solidFill>
                <a:srgbClr val="000090"/>
              </a:solidFill>
            </a:endParaRPr>
          </a:p>
        </p:txBody>
      </p:sp>
      <p:pic>
        <p:nvPicPr>
          <p:cNvPr id="6" name="Picture 5" descr="Met.pdf"/>
          <p:cNvPicPr>
            <a:picLocks noChangeAspect="1"/>
          </p:cNvPicPr>
          <p:nvPr/>
        </p:nvPicPr>
        <p:blipFill>
          <a:blip r:embed="rId2"/>
          <a:srcRect l="3628" r="6075"/>
          <a:stretch>
            <a:fillRect/>
          </a:stretch>
        </p:blipFill>
        <p:spPr>
          <a:xfrm>
            <a:off x="4648199" y="3289950"/>
            <a:ext cx="4472417" cy="3555350"/>
          </a:xfrm>
          <a:prstGeom prst="rect">
            <a:avLst/>
          </a:prstGeom>
        </p:spPr>
      </p:pic>
      <p:pic>
        <p:nvPicPr>
          <p:cNvPr id="7" name="Picture 6" descr="Ht.pdf"/>
          <p:cNvPicPr>
            <a:picLocks noChangeAspect="1"/>
          </p:cNvPicPr>
          <p:nvPr/>
        </p:nvPicPr>
        <p:blipFill>
          <a:blip r:embed="rId3"/>
          <a:srcRect l="4107" r="6885"/>
          <a:stretch>
            <a:fillRect/>
          </a:stretch>
        </p:blipFill>
        <p:spPr>
          <a:xfrm>
            <a:off x="190500" y="3255299"/>
            <a:ext cx="4514538" cy="36408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300" y="914400"/>
            <a:ext cx="6069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CMS–SUS-12-017 </a:t>
            </a:r>
            <a:r>
              <a:rPr lang="en-US">
                <a:hlinkClick r:id="rId4"/>
              </a:rPr>
              <a:t>http://cdsweb.cern.ch/record/1459811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0" y="76200"/>
            <a:ext cx="6781800" cy="736600"/>
          </a:xfrm>
        </p:spPr>
        <p:txBody>
          <a:bodyPr/>
          <a:lstStyle/>
          <a:p>
            <a:r>
              <a:rPr lang="en-US"/>
              <a:t>Like-sign dileptons + b-jets results</a:t>
            </a:r>
          </a:p>
        </p:txBody>
      </p:sp>
      <p:pic>
        <p:nvPicPr>
          <p:cNvPr id="5" name="Picture 4" descr="T1tttt_lipsti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875844"/>
            <a:ext cx="4218633" cy="2857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1879600"/>
            <a:ext cx="1429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gluino pairs,</a:t>
            </a:r>
          </a:p>
          <a:p>
            <a:r>
              <a:rPr lang="en-US"/>
              <a:t>virtual stops</a:t>
            </a:r>
          </a:p>
        </p:txBody>
      </p:sp>
      <p:pic>
        <p:nvPicPr>
          <p:cNvPr id="8" name="Picture 7" descr="B1_lipsti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3812274"/>
            <a:ext cx="4495800" cy="3045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92200" y="5118100"/>
            <a:ext cx="1454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sbottom pair</a:t>
            </a:r>
          </a:p>
          <a:p>
            <a:r>
              <a:rPr lang="en-US"/>
              <a:t>production</a:t>
            </a:r>
          </a:p>
        </p:txBody>
      </p:sp>
      <p:pic>
        <p:nvPicPr>
          <p:cNvPr id="10" name="Picture 9" descr="GlStop50_lipstic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2191" y="901701"/>
            <a:ext cx="4161720" cy="2819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10200" y="1930400"/>
            <a:ext cx="14293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gluino pairs, </a:t>
            </a:r>
          </a:p>
          <a:p>
            <a:r>
              <a:rPr lang="en-US"/>
              <a:t>real stops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1900" y="3741684"/>
            <a:ext cx="3467100" cy="307204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511800" y="3499535"/>
            <a:ext cx="27813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smtClean="0">
                <a:solidFill>
                  <a:srgbClr val="000090"/>
                </a:solidFill>
              </a:rPr>
              <a:t>ATLAS-CONF-2012-105</a:t>
            </a:r>
            <a:endParaRPr lang="en-US" sz="1200">
              <a:solidFill>
                <a:srgbClr val="00009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rospino_lhc8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467" y="976661"/>
            <a:ext cx="7370533" cy="5652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SUSY particle production at √s=8 TeV</a:t>
            </a:r>
          </a:p>
        </p:txBody>
      </p:sp>
      <p:sp>
        <p:nvSpPr>
          <p:cNvPr id="8" name="Rectangle 7"/>
          <p:cNvSpPr/>
          <p:nvPr/>
        </p:nvSpPr>
        <p:spPr>
          <a:xfrm>
            <a:off x="177800" y="6412924"/>
            <a:ext cx="5918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smtClean="0">
                <a:solidFill>
                  <a:srgbClr val="000090"/>
                </a:solidFill>
              </a:rPr>
              <a:t>Courtesy T. Plehn (http://www.thphys.uni-heidelberg.de/~plehn/)</a:t>
            </a:r>
            <a:endParaRPr lang="en-US" sz="1600">
              <a:solidFill>
                <a:srgbClr val="00009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136878" y="1435100"/>
          <a:ext cx="10795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483" name="Equation" r:id="rId4" imgW="431800" imgH="228600" progId="Equation.DSMT4">
                  <p:embed/>
                </p:oleObj>
              </mc:Choice>
              <mc:Fallback>
                <p:oleObj name="Equation" r:id="rId4" imgW="43180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878" y="1435100"/>
                        <a:ext cx="1079500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rot="5400000" flipH="1" flipV="1">
            <a:off x="1899444" y="3575050"/>
            <a:ext cx="4723606" cy="1349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 flipV="1">
            <a:off x="2342356" y="3574256"/>
            <a:ext cx="4737100" cy="1588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6200000" flipV="1">
            <a:off x="2755106" y="3556794"/>
            <a:ext cx="4737100" cy="11112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95400" y="36703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08100" y="45847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82700" y="54483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604044" y="3562350"/>
            <a:ext cx="4761706" cy="79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95400" y="40513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257300" y="17653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70000" y="4914900"/>
            <a:ext cx="6413500" cy="12700"/>
          </a:xfrm>
          <a:prstGeom prst="line">
            <a:avLst/>
          </a:prstGeom>
          <a:ln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1480344" y="3575050"/>
            <a:ext cx="4736306" cy="794"/>
          </a:xfrm>
          <a:prstGeom prst="line">
            <a:avLst/>
          </a:prstGeom>
          <a:ln w="3175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5410199" y="2857500"/>
          <a:ext cx="2086429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1484" name="Equation" r:id="rId6" imgW="1168400" imgH="266700" progId="Equation.DSMT4">
                  <p:embed/>
                </p:oleObj>
              </mc:Choice>
              <mc:Fallback>
                <p:oleObj name="Equation" r:id="rId6" imgW="1168400" imgH="2667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199" y="2857500"/>
                        <a:ext cx="2086429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228600"/>
            <a:ext cx="8686800" cy="736600"/>
          </a:xfrm>
        </p:spPr>
        <p:txBody>
          <a:bodyPr/>
          <a:lstStyle/>
          <a:p>
            <a:r>
              <a:rPr lang="en-US"/>
              <a:t>Limits on gluino pair production to 4 b quarks</a:t>
            </a:r>
          </a:p>
        </p:txBody>
      </p:sp>
      <p:pic>
        <p:nvPicPr>
          <p:cNvPr id="4" name="Picture 3" descr="T1bbbb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24" y="1050896"/>
            <a:ext cx="5999676" cy="5756303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" y="1143000"/>
            <a:ext cx="8915400" cy="4965700"/>
          </a:xfrm>
        </p:spPr>
        <p:txBody>
          <a:bodyPr/>
          <a:lstStyle/>
          <a:p>
            <a:r>
              <a:rPr lang="en-US"/>
              <a:t>SUSY searches are evolving from inclusive measurements to more focussed searches, especially for light stop/sbottom.</a:t>
            </a:r>
          </a:p>
          <a:p>
            <a:r>
              <a:rPr lang="en-US"/>
              <a:t>The simplified-model approach is replacing CMSSM for interpretations. </a:t>
            </a:r>
          </a:p>
          <a:p>
            <a:r>
              <a:rPr lang="en-US"/>
              <a:t>“Naturalness”-motivated searches are just beginning. The 2012 data sample will be extremely important for natural SUSY models. </a:t>
            </a:r>
          </a:p>
          <a:p>
            <a:r>
              <a:rPr lang="en-US"/>
              <a:t>Tomorrow: Electroweak production and “exotica”.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2700" y="1968500"/>
            <a:ext cx="6781800" cy="736600"/>
          </a:xfrm>
        </p:spPr>
        <p:txBody>
          <a:bodyPr/>
          <a:lstStyle/>
          <a:p>
            <a:r>
              <a:rPr lang="en-US"/>
              <a:t>Backups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488"/>
            <a:ext cx="8229600" cy="1268412"/>
          </a:xfrm>
        </p:spPr>
        <p:txBody>
          <a:bodyPr/>
          <a:lstStyle/>
          <a:p>
            <a:r>
              <a:rPr lang="en-US"/>
              <a:t>Some spectra compatible with “naturalness” considerations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600" y="1720850"/>
            <a:ext cx="6743700" cy="396455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4200" y="1391335"/>
            <a:ext cx="8102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M. Papucci, J.T. Ruderman, and A. Weiler, </a:t>
            </a:r>
            <a:r>
              <a:rPr lang="en-US">
                <a:solidFill>
                  <a:srgbClr val="000090"/>
                </a:solidFill>
                <a:hlinkClick r:id="rId3"/>
              </a:rPr>
              <a:t>http://arxiv.org/abs/1110.6926</a:t>
            </a:r>
            <a:endParaRPr lang="en-US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124" y="5616714"/>
            <a:ext cx="7571303" cy="1200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0090"/>
                </a:solidFill>
              </a:rPr>
              <a:t>What sort of strategy should we use for this? </a:t>
            </a:r>
          </a:p>
          <a:p>
            <a:r>
              <a:rPr lang="en-US" sz="2400">
                <a:solidFill>
                  <a:srgbClr val="000090"/>
                </a:solidFill>
              </a:rPr>
              <a:t>Clearly, b-tagging will play a big role. Have to consider </a:t>
            </a:r>
          </a:p>
          <a:p>
            <a:r>
              <a:rPr lang="en-US" sz="2400">
                <a:solidFill>
                  <a:srgbClr val="000090"/>
                </a:solidFill>
              </a:rPr>
              <a:t>production &amp; decay.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bars.pdf"/>
          <p:cNvPicPr>
            <a:picLocks noChangeAspect="1"/>
          </p:cNvPicPr>
          <p:nvPr/>
        </p:nvPicPr>
        <p:blipFill>
          <a:blip r:embed="rId2"/>
          <a:srcRect t="8519" b="6111"/>
          <a:stretch>
            <a:fillRect/>
          </a:stretch>
        </p:blipFill>
        <p:spPr>
          <a:xfrm>
            <a:off x="1663699" y="34443"/>
            <a:ext cx="5707317" cy="6823557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Limits on stop production - CMS</a:t>
            </a:r>
          </a:p>
        </p:txBody>
      </p:sp>
      <p:pic>
        <p:nvPicPr>
          <p:cNvPr id="4" name="Picture 3" descr="T2tt_1d_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224" y="1061020"/>
            <a:ext cx="5936176" cy="5695379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716" y="0"/>
            <a:ext cx="7032567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Gluino production in pp collisions 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0" y="1096963"/>
            <a:ext cx="8839200" cy="4333875"/>
            <a:chOff x="165100" y="1909763"/>
            <a:chExt cx="8839200" cy="4333875"/>
          </a:xfrm>
        </p:grpSpPr>
        <p:pic>
          <p:nvPicPr>
            <p:cNvPr id="5" name="Picture 4" descr="GluinoProduction_InitialStateGluon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700" y="2249221"/>
              <a:ext cx="8102600" cy="1640685"/>
            </a:xfrm>
            <a:prstGeom prst="rect">
              <a:avLst/>
            </a:prstGeom>
          </p:spPr>
        </p:pic>
        <p:pic>
          <p:nvPicPr>
            <p:cNvPr id="6" name="Picture 5" descr="GluinoProduction_InitialStateQuark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327" y="4456938"/>
              <a:ext cx="8069173" cy="1486662"/>
            </a:xfrm>
            <a:prstGeom prst="rect">
              <a:avLst/>
            </a:prstGeom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/>
          </p:nvGraphicFramePr>
          <p:xfrm>
            <a:off x="165100" y="2113280"/>
            <a:ext cx="342900" cy="445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0" name="Equation" r:id="rId5" imgW="127000" imgH="165100" progId="Equation.DSMT4">
                    <p:embed/>
                  </p:oleObj>
                </mc:Choice>
                <mc:Fallback>
                  <p:oleObj name="Equation" r:id="rId5" imgW="127000" imgH="165100" progId="Equation.DSMT4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100" y="2113280"/>
                          <a:ext cx="342900" cy="44577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27" name="Object 3"/>
            <p:cNvGraphicFramePr>
              <a:graphicFrameLocks noChangeAspect="1"/>
            </p:cNvGraphicFramePr>
            <p:nvPr/>
          </p:nvGraphicFramePr>
          <p:xfrm>
            <a:off x="177800" y="35861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1" name="Equation" r:id="rId7" imgW="127000" imgH="165100" progId="Equation.DSMT4">
                    <p:embed/>
                  </p:oleObj>
                </mc:Choice>
                <mc:Fallback>
                  <p:oleObj name="Equation" r:id="rId7" imgW="127000" imgH="165100" progId="Equation.DSMT4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" y="35861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28" name="Object 4"/>
            <p:cNvGraphicFramePr>
              <a:graphicFrameLocks noChangeAspect="1"/>
            </p:cNvGraphicFramePr>
            <p:nvPr/>
          </p:nvGraphicFramePr>
          <p:xfrm>
            <a:off x="3467100" y="21002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2" name="Equation" r:id="rId9" imgW="127000" imgH="165100" progId="Equation.DSMT4">
                    <p:embed/>
                  </p:oleObj>
                </mc:Choice>
                <mc:Fallback>
                  <p:oleObj name="Equation" r:id="rId9" imgW="127000" imgH="165100" progId="Equation.DSMT4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7100" y="21002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29" name="Object 5"/>
            <p:cNvGraphicFramePr>
              <a:graphicFrameLocks noChangeAspect="1"/>
            </p:cNvGraphicFramePr>
            <p:nvPr/>
          </p:nvGraphicFramePr>
          <p:xfrm>
            <a:off x="3479800" y="30781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3" name="Equation" r:id="rId11" imgW="127000" imgH="165100" progId="Equation.DSMT4">
                    <p:embed/>
                  </p:oleObj>
                </mc:Choice>
                <mc:Fallback>
                  <p:oleObj name="Equation" r:id="rId11" imgW="127000" imgH="165100" progId="Equation.DSMT4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79800" y="30781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0" name="Object 6"/>
            <p:cNvGraphicFramePr>
              <a:graphicFrameLocks noChangeAspect="1"/>
            </p:cNvGraphicFramePr>
            <p:nvPr/>
          </p:nvGraphicFramePr>
          <p:xfrm>
            <a:off x="6223000" y="19097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4" name="Equation" r:id="rId13" imgW="127000" imgH="165100" progId="Equation.DSMT4">
                    <p:embed/>
                  </p:oleObj>
                </mc:Choice>
                <mc:Fallback>
                  <p:oleObj name="Equation" r:id="rId13" imgW="127000" imgH="165100" progId="Equation.DSMT4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23000" y="19097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1" name="Object 7"/>
            <p:cNvGraphicFramePr>
              <a:graphicFrameLocks noChangeAspect="1"/>
            </p:cNvGraphicFramePr>
            <p:nvPr/>
          </p:nvGraphicFramePr>
          <p:xfrm>
            <a:off x="6146800" y="37893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5" name="Equation" r:id="rId15" imgW="127000" imgH="165100" progId="Equation.DSMT4">
                    <p:embed/>
                  </p:oleObj>
                </mc:Choice>
                <mc:Fallback>
                  <p:oleObj name="Equation" r:id="rId15" imgW="127000" imgH="165100" progId="Equation.DSMT4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6800" y="37893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2" name="Object 8"/>
            <p:cNvGraphicFramePr>
              <a:graphicFrameLocks noChangeAspect="1"/>
            </p:cNvGraphicFramePr>
            <p:nvPr/>
          </p:nvGraphicFramePr>
          <p:xfrm>
            <a:off x="1574800" y="46275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6" name="Equation" r:id="rId17" imgW="127000" imgH="165100" progId="Equation.DSMT4">
                    <p:embed/>
                  </p:oleObj>
                </mc:Choice>
                <mc:Fallback>
                  <p:oleObj name="Equation" r:id="rId17" imgW="127000" imgH="165100" progId="Equation.DSMT4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4800" y="46275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3" name="Object 9"/>
            <p:cNvGraphicFramePr>
              <a:graphicFrameLocks noChangeAspect="1"/>
            </p:cNvGraphicFramePr>
            <p:nvPr/>
          </p:nvGraphicFramePr>
          <p:xfrm>
            <a:off x="2870200" y="41576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7" name="Equation" r:id="rId19" imgW="127000" imgH="203200" progId="Equation.DSMT4">
                    <p:embed/>
                  </p:oleObj>
                </mc:Choice>
                <mc:Fallback>
                  <p:oleObj name="Equation" r:id="rId19" imgW="127000" imgH="203200" progId="Equation.DSMT4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0200" y="41576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4" name="Object 10"/>
            <p:cNvGraphicFramePr>
              <a:graphicFrameLocks noChangeAspect="1"/>
            </p:cNvGraphicFramePr>
            <p:nvPr/>
          </p:nvGraphicFramePr>
          <p:xfrm>
            <a:off x="2844800" y="56943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8" name="Equation" r:id="rId21" imgW="127000" imgH="203200" progId="Equation.DSMT4">
                    <p:embed/>
                  </p:oleObj>
                </mc:Choice>
                <mc:Fallback>
                  <p:oleObj name="Equation" r:id="rId21" imgW="127000" imgH="203200" progId="Equation.DSMT4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4800" y="56943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5" name="Object 11"/>
            <p:cNvGraphicFramePr>
              <a:graphicFrameLocks noChangeAspect="1"/>
            </p:cNvGraphicFramePr>
            <p:nvPr/>
          </p:nvGraphicFramePr>
          <p:xfrm>
            <a:off x="5715000" y="45005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49" name="Equation" r:id="rId23" imgW="127000" imgH="203200" progId="Equation.DSMT4">
                    <p:embed/>
                  </p:oleObj>
                </mc:Choice>
                <mc:Fallback>
                  <p:oleObj name="Equation" r:id="rId23" imgW="127000" imgH="203200" progId="Equation.DSMT4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15000" y="45005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6" name="Object 12"/>
            <p:cNvGraphicFramePr>
              <a:graphicFrameLocks noChangeAspect="1"/>
            </p:cNvGraphicFramePr>
            <p:nvPr/>
          </p:nvGraphicFramePr>
          <p:xfrm>
            <a:off x="5727700" y="55038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0" name="Equation" r:id="rId25" imgW="127000" imgH="203200" progId="Equation.DSMT4">
                    <p:embed/>
                  </p:oleObj>
                </mc:Choice>
                <mc:Fallback>
                  <p:oleObj name="Equation" r:id="rId25" imgW="127000" imgH="2032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27700" y="55038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7" name="Object 13"/>
            <p:cNvGraphicFramePr>
              <a:graphicFrameLocks noChangeAspect="1"/>
            </p:cNvGraphicFramePr>
            <p:nvPr/>
          </p:nvGraphicFramePr>
          <p:xfrm>
            <a:off x="8572500" y="45005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1" name="Equation" r:id="rId27" imgW="127000" imgH="203200" progId="Equation.DSMT4">
                    <p:embed/>
                  </p:oleObj>
                </mc:Choice>
                <mc:Fallback>
                  <p:oleObj name="Equation" r:id="rId27" imgW="127000" imgH="203200" progId="Equation.DSMT4">
                    <p:embed/>
                    <p:pic>
                      <p:nvPicPr>
                        <p:cNvPr id="0" name="Picture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2500" y="45005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8" name="Object 14"/>
            <p:cNvGraphicFramePr>
              <a:graphicFrameLocks noChangeAspect="1"/>
            </p:cNvGraphicFramePr>
            <p:nvPr/>
          </p:nvGraphicFramePr>
          <p:xfrm>
            <a:off x="8559800" y="54149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2" name="Equation" r:id="rId29" imgW="127000" imgH="203200" progId="Equation.DSMT4">
                    <p:embed/>
                  </p:oleObj>
                </mc:Choice>
                <mc:Fallback>
                  <p:oleObj name="Equation" r:id="rId29" imgW="127000" imgH="203200" progId="Equation.DSMT4">
                    <p:embed/>
                    <p:pic>
                      <p:nvPicPr>
                        <p:cNvPr id="0" name="Picture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9800" y="54149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39" name="Object 15"/>
            <p:cNvGraphicFramePr>
              <a:graphicFrameLocks noChangeAspect="1"/>
            </p:cNvGraphicFramePr>
            <p:nvPr/>
          </p:nvGraphicFramePr>
          <p:xfrm>
            <a:off x="8661400" y="19478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3" name="Equation" r:id="rId31" imgW="127000" imgH="203200" progId="Equation.DSMT4">
                    <p:embed/>
                  </p:oleObj>
                </mc:Choice>
                <mc:Fallback>
                  <p:oleObj name="Equation" r:id="rId31" imgW="127000" imgH="203200" progId="Equation.DSMT4">
                    <p:embed/>
                    <p:pic>
                      <p:nvPicPr>
                        <p:cNvPr id="0" name="Picture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61400" y="19478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0" name="Object 16"/>
            <p:cNvGraphicFramePr>
              <a:graphicFrameLocks noChangeAspect="1"/>
            </p:cNvGraphicFramePr>
            <p:nvPr/>
          </p:nvGraphicFramePr>
          <p:xfrm>
            <a:off x="8648700" y="34591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4" name="Equation" r:id="rId33" imgW="127000" imgH="203200" progId="Equation.DSMT4">
                    <p:embed/>
                  </p:oleObj>
                </mc:Choice>
                <mc:Fallback>
                  <p:oleObj name="Equation" r:id="rId33" imgW="127000" imgH="203200" progId="Equation.DSMT4">
                    <p:embed/>
                    <p:pic>
                      <p:nvPicPr>
                        <p:cNvPr id="0" name="Picture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8700" y="34591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1" name="Object 17"/>
            <p:cNvGraphicFramePr>
              <a:graphicFrameLocks noChangeAspect="1"/>
            </p:cNvGraphicFramePr>
            <p:nvPr/>
          </p:nvGraphicFramePr>
          <p:xfrm>
            <a:off x="5562600" y="20367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5" name="Equation" r:id="rId35" imgW="127000" imgH="203200" progId="Equation.DSMT4">
                    <p:embed/>
                  </p:oleObj>
                </mc:Choice>
                <mc:Fallback>
                  <p:oleObj name="Equation" r:id="rId35" imgW="127000" imgH="203200" progId="Equation.DSMT4">
                    <p:embed/>
                    <p:pic>
                      <p:nvPicPr>
                        <p:cNvPr id="0" name="Picture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2600" y="20367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2" name="Object 18"/>
            <p:cNvGraphicFramePr>
              <a:graphicFrameLocks noChangeAspect="1"/>
            </p:cNvGraphicFramePr>
            <p:nvPr/>
          </p:nvGraphicFramePr>
          <p:xfrm>
            <a:off x="5600700" y="30400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6" name="Equation" r:id="rId37" imgW="127000" imgH="203200" progId="Equation.DSMT4">
                    <p:embed/>
                  </p:oleObj>
                </mc:Choice>
                <mc:Fallback>
                  <p:oleObj name="Equation" r:id="rId37" imgW="127000" imgH="203200" progId="Equation.DSMT4">
                    <p:embed/>
                    <p:pic>
                      <p:nvPicPr>
                        <p:cNvPr id="0" name="Picture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00700" y="30400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3" name="Object 19"/>
            <p:cNvGraphicFramePr>
              <a:graphicFrameLocks noChangeAspect="1"/>
            </p:cNvGraphicFramePr>
            <p:nvPr/>
          </p:nvGraphicFramePr>
          <p:xfrm>
            <a:off x="7620000" y="27098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7" name="Equation" r:id="rId39" imgW="127000" imgH="203200" progId="Equation.DSMT4">
                    <p:embed/>
                  </p:oleObj>
                </mc:Choice>
                <mc:Fallback>
                  <p:oleObj name="Equation" r:id="rId39" imgW="127000" imgH="203200" progId="Equation.DSMT4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0" y="27098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4" name="Object 20"/>
            <p:cNvGraphicFramePr>
              <a:graphicFrameLocks noChangeAspect="1"/>
            </p:cNvGraphicFramePr>
            <p:nvPr/>
          </p:nvGraphicFramePr>
          <p:xfrm>
            <a:off x="2984500" y="19859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8" name="Equation" r:id="rId41" imgW="127000" imgH="203200" progId="Equation.DSMT4">
                    <p:embed/>
                  </p:oleObj>
                </mc:Choice>
                <mc:Fallback>
                  <p:oleObj name="Equation" r:id="rId41" imgW="127000" imgH="203200" progId="Equation.DSMT4">
                    <p:embed/>
                    <p:pic>
                      <p:nvPicPr>
                        <p:cNvPr id="0" name="Picture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84500" y="19859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5" name="Object 21"/>
            <p:cNvGraphicFramePr>
              <a:graphicFrameLocks noChangeAspect="1"/>
            </p:cNvGraphicFramePr>
            <p:nvPr/>
          </p:nvGraphicFramePr>
          <p:xfrm>
            <a:off x="2946400" y="3408363"/>
            <a:ext cx="3429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59" name="Equation" r:id="rId43" imgW="127000" imgH="203200" progId="Equation.DSMT4">
                    <p:embed/>
                  </p:oleObj>
                </mc:Choice>
                <mc:Fallback>
                  <p:oleObj name="Equation" r:id="rId43" imgW="127000" imgH="203200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46400" y="3408363"/>
                          <a:ext cx="342900" cy="5492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6" name="Object 22"/>
            <p:cNvGraphicFramePr>
              <a:graphicFrameLocks noChangeAspect="1"/>
            </p:cNvGraphicFramePr>
            <p:nvPr/>
          </p:nvGraphicFramePr>
          <p:xfrm>
            <a:off x="1625600" y="25066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0" name="Equation" r:id="rId45" imgW="127000" imgH="165100" progId="Equation.DSMT4">
                    <p:embed/>
                  </p:oleObj>
                </mc:Choice>
                <mc:Fallback>
                  <p:oleObj name="Equation" r:id="rId45" imgW="127000" imgH="165100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5600" y="25066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7" name="Object 23"/>
            <p:cNvGraphicFramePr>
              <a:graphicFrameLocks noChangeAspect="1"/>
            </p:cNvGraphicFramePr>
            <p:nvPr/>
          </p:nvGraphicFramePr>
          <p:xfrm>
            <a:off x="177800" y="43481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1" name="Equation" r:id="rId47" imgW="127000" imgH="165100" progId="Equation.DSMT4">
                    <p:embed/>
                  </p:oleObj>
                </mc:Choice>
                <mc:Fallback>
                  <p:oleObj name="Equation" r:id="rId47" imgW="127000" imgH="165100" progId="Equation.DSMT4">
                    <p:embed/>
                    <p:pic>
                      <p:nvPicPr>
                        <p:cNvPr id="0" name="Picture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7800" y="43481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8" name="Object 24"/>
            <p:cNvGraphicFramePr>
              <a:graphicFrameLocks noChangeAspect="1"/>
            </p:cNvGraphicFramePr>
            <p:nvPr/>
          </p:nvGraphicFramePr>
          <p:xfrm>
            <a:off x="3403600" y="43608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2" name="Equation" r:id="rId49" imgW="127000" imgH="165100" progId="Equation.DSMT4">
                    <p:embed/>
                  </p:oleObj>
                </mc:Choice>
                <mc:Fallback>
                  <p:oleObj name="Equation" r:id="rId49" imgW="127000" imgH="165100" progId="Equation.DSMT4">
                    <p:embed/>
                    <p:pic>
                      <p:nvPicPr>
                        <p:cNvPr id="0" name="Picture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3600" y="43608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49" name="Object 25"/>
            <p:cNvGraphicFramePr>
              <a:graphicFrameLocks noChangeAspect="1"/>
            </p:cNvGraphicFramePr>
            <p:nvPr/>
          </p:nvGraphicFramePr>
          <p:xfrm>
            <a:off x="6184900" y="4386263"/>
            <a:ext cx="342900" cy="446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3" name="Equation" r:id="rId51" imgW="127000" imgH="165100" progId="Equation.DSMT4">
                    <p:embed/>
                  </p:oleObj>
                </mc:Choice>
                <mc:Fallback>
                  <p:oleObj name="Equation" r:id="rId51" imgW="127000" imgH="165100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84900" y="4386263"/>
                          <a:ext cx="342900" cy="4460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50" name="Object 26"/>
            <p:cNvGraphicFramePr>
              <a:graphicFrameLocks noChangeAspect="1"/>
            </p:cNvGraphicFramePr>
            <p:nvPr/>
          </p:nvGraphicFramePr>
          <p:xfrm>
            <a:off x="198438" y="5699125"/>
            <a:ext cx="3778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4" name="Equation" r:id="rId53" imgW="139700" imgH="190500" progId="Equation.DSMT4">
                    <p:embed/>
                  </p:oleObj>
                </mc:Choice>
                <mc:Fallback>
                  <p:oleObj name="Equation" r:id="rId53" imgW="139700" imgH="190500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438" y="5699125"/>
                          <a:ext cx="37782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51" name="Object 27"/>
            <p:cNvGraphicFramePr>
              <a:graphicFrameLocks noChangeAspect="1"/>
            </p:cNvGraphicFramePr>
            <p:nvPr/>
          </p:nvGraphicFramePr>
          <p:xfrm>
            <a:off x="3373438" y="5292725"/>
            <a:ext cx="3778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5" name="Equation" r:id="rId55" imgW="139700" imgH="190500" progId="Equation.DSMT4">
                    <p:embed/>
                  </p:oleObj>
                </mc:Choice>
                <mc:Fallback>
                  <p:oleObj name="Equation" r:id="rId55" imgW="139700" imgH="190500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73438" y="5292725"/>
                          <a:ext cx="37782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14652" name="Object 28"/>
            <p:cNvGraphicFramePr>
              <a:graphicFrameLocks noChangeAspect="1"/>
            </p:cNvGraphicFramePr>
            <p:nvPr/>
          </p:nvGraphicFramePr>
          <p:xfrm>
            <a:off x="6205538" y="5280025"/>
            <a:ext cx="377825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15766" name="Equation" r:id="rId57" imgW="139700" imgH="190500" progId="Equation.DSMT4">
                    <p:embed/>
                  </p:oleObj>
                </mc:Choice>
                <mc:Fallback>
                  <p:oleObj name="Equation" r:id="rId57" imgW="139700" imgH="190500" progId="Equation.DSMT4">
                    <p:embed/>
                    <p:pic>
                      <p:nvPicPr>
                        <p:cNvPr id="0" name="Picture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5538" y="5280025"/>
                          <a:ext cx="377825" cy="5143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3" name="Object 24"/>
          <p:cNvGraphicFramePr>
            <a:graphicFrameLocks noChangeAspect="1"/>
          </p:cNvGraphicFramePr>
          <p:nvPr/>
        </p:nvGraphicFramePr>
        <p:xfrm>
          <a:off x="4457700" y="4183063"/>
          <a:ext cx="342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67" name="Equation" r:id="rId59" imgW="127000" imgH="203200" progId="Equation.DSMT4">
                  <p:embed/>
                </p:oleObj>
              </mc:Choice>
              <mc:Fallback>
                <p:oleObj name="Equation" r:id="rId59" imgW="127000" imgH="2032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4183063"/>
                        <a:ext cx="3429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15680" name="Object 32"/>
          <p:cNvGraphicFramePr>
            <a:graphicFrameLocks noChangeAspect="1"/>
          </p:cNvGraphicFramePr>
          <p:nvPr/>
        </p:nvGraphicFramePr>
        <p:xfrm>
          <a:off x="6819900" y="4183063"/>
          <a:ext cx="34290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768" name="Equation" r:id="rId61" imgW="127000" imgH="203200" progId="Equation.DSMT4">
                  <p:embed/>
                </p:oleObj>
              </mc:Choice>
              <mc:Fallback>
                <p:oleObj name="Equation" r:id="rId61" imgW="127000" imgH="203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9900" y="4183063"/>
                        <a:ext cx="342900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355600" y="5816600"/>
            <a:ext cx="8601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For production cross section calculations, the squark masses are often taken to be </a:t>
            </a:r>
          </a:p>
          <a:p>
            <a:r>
              <a:rPr lang="en-US">
                <a:solidFill>
                  <a:srgbClr val="000090"/>
                </a:solidFill>
              </a:rPr>
              <a:t>arbitrarily large – the “decoupling limit”.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179388"/>
            <a:ext cx="7391400" cy="804862"/>
          </a:xfrm>
        </p:spPr>
        <p:txBody>
          <a:bodyPr/>
          <a:lstStyle/>
          <a:p>
            <a:r>
              <a:rPr lang="en-US"/>
              <a:t>Gluino pair production (√s=7 TeV)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6216650"/>
            <a:ext cx="7708900" cy="50165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buNone/>
            </a:pPr>
            <a:r>
              <a:rPr lang="en-US" sz="2400"/>
              <a:t>Calculated assuming all squarks have high mass &amp; decouple.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332" y="1314679"/>
            <a:ext cx="7068468" cy="4911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95716" y="1091108"/>
            <a:ext cx="51241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solidFill>
                  <a:srgbClr val="000090"/>
                </a:solidFill>
              </a:rPr>
              <a:t>M. Kramer et al., </a:t>
            </a:r>
            <a:r>
              <a:rPr lang="en-US">
                <a:solidFill>
                  <a:srgbClr val="000090"/>
                </a:solidFill>
                <a:hlinkClick r:id="rId4"/>
              </a:rPr>
              <a:t>http://arXiv/abs/1206.2892</a:t>
            </a:r>
            <a:endParaRPr lang="en-US">
              <a:solidFill>
                <a:srgbClr val="00009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1778000" y="4686300"/>
            <a:ext cx="1841500" cy="12700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752600" y="3808412"/>
            <a:ext cx="990600" cy="1588"/>
          </a:xfrm>
          <a:prstGeom prst="line">
            <a:avLst/>
          </a:prstGeom>
          <a:ln w="38100">
            <a:solidFill>
              <a:srgbClr val="FF0000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3965575" y="3790950"/>
          <a:ext cx="516255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62502" name="Equation" r:id="rId5" imgW="3441700" imgH="292100" progId="Equation.DSMT4">
                  <p:embed/>
                </p:oleObj>
              </mc:Choice>
              <mc:Fallback>
                <p:oleObj name="Equation" r:id="rId5" imgW="3441700" imgH="2921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5575" y="3790950"/>
                        <a:ext cx="5162550" cy="4381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rot="10800000">
            <a:off x="2743200" y="3835400"/>
            <a:ext cx="1143000" cy="127000"/>
          </a:xfrm>
          <a:prstGeom prst="straightConnector1">
            <a:avLst/>
          </a:prstGeom>
          <a:ln w="38100">
            <a:solidFill>
              <a:srgbClr val="000090"/>
            </a:solidFill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100163</TotalTime>
  <Words>3782</Words>
  <Application>Microsoft Macintosh PowerPoint</Application>
  <PresentationFormat>On-screen Show (4:3)</PresentationFormat>
  <Paragraphs>610</Paragraphs>
  <Slides>76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76</vt:i4>
      </vt:variant>
    </vt:vector>
  </HeadingPairs>
  <TitlesOfParts>
    <vt:vector size="80" baseType="lpstr">
      <vt:lpstr>1_Office Theme</vt:lpstr>
      <vt:lpstr>2_Office Theme</vt:lpstr>
      <vt:lpstr>Equation</vt:lpstr>
      <vt:lpstr>Microsoft Equation</vt:lpstr>
      <vt:lpstr>Searches for New Physics at  the Large Hadron Collider</vt:lpstr>
      <vt:lpstr>Searching for SUSY</vt:lpstr>
      <vt:lpstr>SUSY Outline</vt:lpstr>
      <vt:lpstr>PowerPoint Presentation</vt:lpstr>
      <vt:lpstr>PowerPoint Presentation</vt:lpstr>
      <vt:lpstr>This year could be very interesting...or not!</vt:lpstr>
      <vt:lpstr>SUSY particle production at √s=8 TeV</vt:lpstr>
      <vt:lpstr>Gluino production in pp collisions </vt:lpstr>
      <vt:lpstr>Gluino pair production (√s=7 TeV) </vt:lpstr>
      <vt:lpstr>Gluinos: fundamental vertices with squarks</vt:lpstr>
      <vt:lpstr>Gluino decays to lighter and heavier squarks </vt:lpstr>
      <vt:lpstr>Decay table for gluinos in LM6</vt:lpstr>
      <vt:lpstr>Squark decay</vt:lpstr>
      <vt:lpstr>PowerPoint Presentation</vt:lpstr>
      <vt:lpstr>Decay tables for stop 1,2 in LM6</vt:lpstr>
      <vt:lpstr>Starting from gluinos...</vt:lpstr>
      <vt:lpstr>Things can start to get complicated</vt:lpstr>
      <vt:lpstr>Strategy for SUSY with complex decay patterns </vt:lpstr>
      <vt:lpstr>CMS: Multijets + MHT search (7 TeV)</vt:lpstr>
      <vt:lpstr>Background schematic for searches with MET</vt:lpstr>
      <vt:lpstr>Background schematic for searches with MET</vt:lpstr>
      <vt:lpstr>Background schematic for searches with MET</vt:lpstr>
      <vt:lpstr>PowerPoint Presentation</vt:lpstr>
      <vt:lpstr>Background schematic for searches with MET</vt:lpstr>
      <vt:lpstr>Background schematic for searches with MET</vt:lpstr>
      <vt:lpstr>CMS inclusive jets + MHT search</vt:lpstr>
      <vt:lpstr>Yields vs. predictions by signal region</vt:lpstr>
      <vt:lpstr>cMSSM exclusion region for jets + MHT search</vt:lpstr>
      <vt:lpstr>Constraints in the m(   ) vs. m(   ) plane </vt:lpstr>
      <vt:lpstr>Limitations of cMSSM interpretation</vt:lpstr>
      <vt:lpstr>Simplified models: a new paradigm</vt:lpstr>
      <vt:lpstr>Simplified models: examples</vt:lpstr>
      <vt:lpstr>Simplified model interpretation: CMS jets + MHT (7 TeV)</vt:lpstr>
      <vt:lpstr>Inclusive SUSY searches with leptons</vt:lpstr>
      <vt:lpstr>Starting from gluinos...</vt:lpstr>
      <vt:lpstr>Decays of ~t2   neutralinos, charginos, Z...</vt:lpstr>
      <vt:lpstr>Decays of ~t1   neutralinos, charginos</vt:lpstr>
      <vt:lpstr>Decays of       : here come the leptons!     </vt:lpstr>
      <vt:lpstr>Decays of                      :  more leptons!</vt:lpstr>
      <vt:lpstr>Decay table for      in LM6 </vt:lpstr>
      <vt:lpstr>Decay table for      in LM6 </vt:lpstr>
      <vt:lpstr>ATLAS: Multijets + 1 lepton + MET (8 TeV)</vt:lpstr>
      <vt:lpstr>Signal and control regions for ATLAS analysis</vt:lpstr>
      <vt:lpstr>Data vs. MC comparison: e and mu</vt:lpstr>
      <vt:lpstr>Yields and fits in the control regions</vt:lpstr>
      <vt:lpstr>Yields and fits in the control regions</vt:lpstr>
      <vt:lpstr>Apply fit params from control region to background MC for signal region</vt:lpstr>
      <vt:lpstr>ATLAS cMSSM exclusion region (8 TeV)</vt:lpstr>
      <vt:lpstr>The famous neutralino dilepton cascade</vt:lpstr>
      <vt:lpstr>The famous SUSY trilepton signature </vt:lpstr>
      <vt:lpstr>“Natural SUSY endures”: the current fashion</vt:lpstr>
      <vt:lpstr>Some spectra compatible with “naturalness” considerations</vt:lpstr>
      <vt:lpstr>Production of scalar top (“stop”)</vt:lpstr>
      <vt:lpstr>Light stop decay</vt:lpstr>
      <vt:lpstr>“Direct” pair production of light stops</vt:lpstr>
      <vt:lpstr>Production cross section for low-mass stop</vt:lpstr>
      <vt:lpstr>Stop pair production: disappointingly small</vt:lpstr>
      <vt:lpstr>Gluino pair production and decay to light stop</vt:lpstr>
      <vt:lpstr>Strategies/issues for light stop</vt:lpstr>
      <vt:lpstr>ttbar as a SUSY background</vt:lpstr>
      <vt:lpstr>Direct stop production: 0 leptons</vt:lpstr>
      <vt:lpstr>Search for direct stop production: 0 lepton</vt:lpstr>
      <vt:lpstr>ATLAS searches for direct stop production</vt:lpstr>
      <vt:lpstr>Searches with like-sign dileptons and b-jets</vt:lpstr>
      <vt:lpstr>Like-sign dileptons from b-squark pairs</vt:lpstr>
      <vt:lpstr>Same-sign dileptons: experimental issues</vt:lpstr>
      <vt:lpstr>Same-sign dileptons: experimental issues</vt:lpstr>
      <vt:lpstr>Like-sign dileptons + b jets </vt:lpstr>
      <vt:lpstr>Like-sign dileptons + b-jets results</vt:lpstr>
      <vt:lpstr>Limits on gluino pair production to 4 b quarks</vt:lpstr>
      <vt:lpstr>Conclusions</vt:lpstr>
      <vt:lpstr>Backups</vt:lpstr>
      <vt:lpstr>Some spectra compatible with “naturalness” considerations</vt:lpstr>
      <vt:lpstr>PowerPoint Presentation</vt:lpstr>
      <vt:lpstr>Limits on stop production - CMS</vt:lpstr>
      <vt:lpstr>PowerPoint Presentation</vt:lpstr>
    </vt:vector>
  </TitlesOfParts>
  <Company>UC Santa Barbara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 about SUSY Analyses </dc:title>
  <dc:creator>Jeffrey Richman</dc:creator>
  <cp:lastModifiedBy>Jeffrey Richman</cp:lastModifiedBy>
  <cp:revision>808</cp:revision>
  <cp:lastPrinted>2012-08-29T12:45:24Z</cp:lastPrinted>
  <dcterms:created xsi:type="dcterms:W3CDTF">2012-08-31T12:48:54Z</dcterms:created>
  <dcterms:modified xsi:type="dcterms:W3CDTF">2013-04-07T05:00:01Z</dcterms:modified>
</cp:coreProperties>
</file>