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embeddings/oleObject125.bin" ContentType="application/vnd.openxmlformats-officedocument.oleObject"/>
  <Override PartName="/ppt/embeddings/oleObject126.bin" ContentType="application/vnd.openxmlformats-officedocument.oleObject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embeddings/oleObject136.bin" ContentType="application/vnd.openxmlformats-officedocument.oleObject"/>
  <Override PartName="/ppt/embeddings/oleObject137.bin" ContentType="application/vnd.openxmlformats-officedocument.oleObject"/>
  <Override PartName="/ppt/embeddings/oleObject138.bin" ContentType="application/vnd.openxmlformats-officedocument.oleObject"/>
  <Override PartName="/ppt/embeddings/oleObject139.bin" ContentType="application/vnd.openxmlformats-officedocument.oleObject"/>
  <Override PartName="/ppt/embeddings/oleObject140.bin" ContentType="application/vnd.openxmlformats-officedocument.oleObject"/>
  <Override PartName="/ppt/embeddings/oleObject141.bin" ContentType="application/vnd.openxmlformats-officedocument.oleObject"/>
  <Override PartName="/ppt/embeddings/oleObject142.bin" ContentType="application/vnd.openxmlformats-officedocument.oleObject"/>
  <Override PartName="/ppt/embeddings/oleObject143.bin" ContentType="application/vnd.openxmlformats-officedocument.oleObject"/>
  <Override PartName="/ppt/tags/tag2.xml" ContentType="application/vnd.openxmlformats-officedocument.presentationml.tags+xml"/>
  <Override PartName="/ppt/embeddings/oleObject144.bin" ContentType="application/vnd.openxmlformats-officedocument.oleObject"/>
  <Override PartName="/ppt/embeddings/oleObject145.bin" ContentType="application/vnd.openxmlformats-officedocument.oleObject"/>
  <Override PartName="/ppt/embeddings/oleObject146.bin" ContentType="application/vnd.openxmlformats-officedocument.oleObject"/>
  <Override PartName="/ppt/embeddings/oleObject147.bin" ContentType="application/vnd.openxmlformats-officedocument.oleObject"/>
  <Override PartName="/ppt/embeddings/oleObject148.bin" ContentType="application/vnd.openxmlformats-officedocument.oleObject"/>
  <Override PartName="/ppt/embeddings/oleObject149.bin" ContentType="application/vnd.openxmlformats-officedocument.oleObject"/>
  <Override PartName="/ppt/embeddings/oleObject150.bin" ContentType="application/vnd.openxmlformats-officedocument.oleObject"/>
  <Override PartName="/ppt/embeddings/oleObject151.bin" ContentType="application/vnd.openxmlformats-officedocument.oleObject"/>
  <Override PartName="/ppt/embeddings/oleObject152.bin" ContentType="application/vnd.openxmlformats-officedocument.oleObject"/>
  <Override PartName="/ppt/embeddings/oleObject153.bin" ContentType="application/vnd.openxmlformats-officedocument.oleObject"/>
  <Override PartName="/ppt/embeddings/oleObject154.bin" ContentType="application/vnd.openxmlformats-officedocument.oleObject"/>
  <Override PartName="/ppt/embeddings/oleObject155.bin" ContentType="application/vnd.openxmlformats-officedocument.oleObject"/>
  <Override PartName="/ppt/embeddings/oleObject156.bin" ContentType="application/vnd.openxmlformats-officedocument.oleObject"/>
  <Override PartName="/ppt/embeddings/oleObject157.bin" ContentType="application/vnd.openxmlformats-officedocument.oleObject"/>
  <Override PartName="/ppt/embeddings/oleObject158.bin" ContentType="application/vnd.openxmlformats-officedocument.oleObject"/>
  <Override PartName="/ppt/embeddings/oleObject159.bin" ContentType="application/vnd.openxmlformats-officedocument.oleObject"/>
  <Override PartName="/ppt/embeddings/oleObject160.bin" ContentType="application/vnd.openxmlformats-officedocument.oleObject"/>
  <Override PartName="/ppt/embeddings/oleObject161.bin" ContentType="application/vnd.openxmlformats-officedocument.oleObject"/>
  <Override PartName="/ppt/embeddings/oleObject162.bin" ContentType="application/vnd.openxmlformats-officedocument.oleObject"/>
  <Override PartName="/ppt/embeddings/oleObject163.bin" ContentType="application/vnd.openxmlformats-officedocument.oleObject"/>
  <Override PartName="/ppt/embeddings/oleObject164.bin" ContentType="application/vnd.openxmlformats-officedocument.oleObject"/>
  <Override PartName="/ppt/embeddings/oleObject165.bin" ContentType="application/vnd.openxmlformats-officedocument.oleObject"/>
  <Override PartName="/ppt/embeddings/oleObject166.bin" ContentType="application/vnd.openxmlformats-officedocument.oleObject"/>
  <Override PartName="/ppt/embeddings/oleObject167.bin" ContentType="application/vnd.openxmlformats-officedocument.oleObject"/>
  <Override PartName="/ppt/embeddings/oleObject168.bin" ContentType="application/vnd.openxmlformats-officedocument.oleObject"/>
  <Override PartName="/ppt/embeddings/oleObject169.bin" ContentType="application/vnd.openxmlformats-officedocument.oleObject"/>
  <Override PartName="/ppt/embeddings/oleObject170.bin" ContentType="application/vnd.openxmlformats-officedocument.oleObject"/>
  <Override PartName="/ppt/embeddings/oleObject171.bin" ContentType="application/vnd.openxmlformats-officedocument.oleObject"/>
  <Override PartName="/ppt/embeddings/oleObject172.bin" ContentType="application/vnd.openxmlformats-officedocument.oleObject"/>
  <Override PartName="/ppt/embeddings/oleObject173.bin" ContentType="application/vnd.openxmlformats-officedocument.oleObject"/>
  <Override PartName="/ppt/embeddings/oleObject174.bin" ContentType="application/vnd.openxmlformats-officedocument.oleObject"/>
  <Override PartName="/ppt/embeddings/oleObject175.bin" ContentType="application/vnd.openxmlformats-officedocument.oleObject"/>
  <Override PartName="/ppt/embeddings/oleObject176.bin" ContentType="application/vnd.openxmlformats-officedocument.oleObject"/>
  <Override PartName="/ppt/embeddings/oleObject177.bin" ContentType="application/vnd.openxmlformats-officedocument.oleObject"/>
  <Override PartName="/ppt/embeddings/oleObject178.bin" ContentType="application/vnd.openxmlformats-officedocument.oleObject"/>
  <Override PartName="/ppt/embeddings/oleObject179.bin" ContentType="application/vnd.openxmlformats-officedocument.oleObject"/>
  <Override PartName="/ppt/embeddings/oleObject180.bin" ContentType="application/vnd.openxmlformats-officedocument.oleObject"/>
  <Override PartName="/ppt/embeddings/oleObject181.bin" ContentType="application/vnd.openxmlformats-officedocument.oleObject"/>
  <Override PartName="/ppt/embeddings/oleObject182.bin" ContentType="application/vnd.openxmlformats-officedocument.oleObject"/>
  <Override PartName="/ppt/embeddings/oleObject183.bin" ContentType="application/vnd.openxmlformats-officedocument.oleObject"/>
  <Override PartName="/ppt/embeddings/oleObject184.bin" ContentType="application/vnd.openxmlformats-officedocument.oleObject"/>
  <Override PartName="/ppt/embeddings/oleObject185.bin" ContentType="application/vnd.openxmlformats-officedocument.oleObject"/>
  <Override PartName="/ppt/embeddings/oleObject186.bin" ContentType="application/vnd.openxmlformats-officedocument.oleObject"/>
  <Override PartName="/ppt/embeddings/oleObject187.bin" ContentType="application/vnd.openxmlformats-officedocument.oleObject"/>
  <Override PartName="/ppt/embeddings/oleObject188.bin" ContentType="application/vnd.openxmlformats-officedocument.oleObject"/>
  <Override PartName="/ppt/embeddings/oleObject189.bin" ContentType="application/vnd.openxmlformats-officedocument.oleObject"/>
  <Override PartName="/ppt/embeddings/oleObject190.bin" ContentType="application/vnd.openxmlformats-officedocument.oleObject"/>
  <Override PartName="/ppt/embeddings/oleObject19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1152" r:id="rId2"/>
    <p:sldId id="1233" r:id="rId3"/>
    <p:sldId id="1169" r:id="rId4"/>
    <p:sldId id="1170" r:id="rId5"/>
    <p:sldId id="1317" r:id="rId6"/>
    <p:sldId id="1362" r:id="rId7"/>
    <p:sldId id="1363" r:id="rId8"/>
    <p:sldId id="1291" r:id="rId9"/>
    <p:sldId id="1173" r:id="rId10"/>
    <p:sldId id="1282" r:id="rId11"/>
    <p:sldId id="1188" r:id="rId12"/>
    <p:sldId id="1189" r:id="rId13"/>
    <p:sldId id="1186" r:id="rId14"/>
    <p:sldId id="1178" r:id="rId15"/>
    <p:sldId id="1180" r:id="rId16"/>
    <p:sldId id="1181" r:id="rId17"/>
    <p:sldId id="1182" r:id="rId18"/>
    <p:sldId id="1332" r:id="rId19"/>
    <p:sldId id="1294" r:id="rId20"/>
    <p:sldId id="1301" r:id="rId21"/>
    <p:sldId id="1296" r:id="rId22"/>
    <p:sldId id="1231" r:id="rId23"/>
    <p:sldId id="1197" r:id="rId24"/>
    <p:sldId id="1196" r:id="rId25"/>
    <p:sldId id="1205" r:id="rId26"/>
    <p:sldId id="1198" r:id="rId27"/>
    <p:sldId id="1306" r:id="rId28"/>
    <p:sldId id="1304" r:id="rId29"/>
    <p:sldId id="1258" r:id="rId30"/>
    <p:sldId id="1250" r:id="rId31"/>
    <p:sldId id="1323" r:id="rId32"/>
    <p:sldId id="1315" r:id="rId33"/>
    <p:sldId id="1349" r:id="rId34"/>
    <p:sldId id="1312" r:id="rId35"/>
    <p:sldId id="1346" r:id="rId36"/>
    <p:sldId id="1364" r:id="rId37"/>
    <p:sldId id="1359" r:id="rId38"/>
    <p:sldId id="1221" r:id="rId39"/>
    <p:sldId id="1211" r:id="rId40"/>
    <p:sldId id="1209" r:id="rId41"/>
    <p:sldId id="1212" r:id="rId42"/>
    <p:sldId id="1259" r:id="rId43"/>
    <p:sldId id="1194" r:id="rId44"/>
    <p:sldId id="1354" r:id="rId45"/>
    <p:sldId id="1358" r:id="rId46"/>
    <p:sldId id="1320" r:id="rId47"/>
    <p:sldId id="1248" r:id="rId48"/>
    <p:sldId id="1240" r:id="rId49"/>
    <p:sldId id="1270" r:id="rId50"/>
    <p:sldId id="1271" r:id="rId51"/>
    <p:sldId id="1280" r:id="rId52"/>
    <p:sldId id="1335" r:id="rId53"/>
    <p:sldId id="1321" r:id="rId54"/>
    <p:sldId id="1339" r:id="rId55"/>
    <p:sldId id="1338" r:id="rId56"/>
    <p:sldId id="1341" r:id="rId57"/>
    <p:sldId id="1357" r:id="rId58"/>
    <p:sldId id="1340" r:id="rId59"/>
    <p:sldId id="1241" r:id="rId60"/>
    <p:sldId id="1360" r:id="rId61"/>
    <p:sldId id="1361" r:id="rId62"/>
    <p:sldId id="1355" r:id="rId6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B0000"/>
    <a:srgbClr val="FCF472"/>
    <a:srgbClr val="FBFC92"/>
    <a:srgbClr val="FCFA42"/>
    <a:srgbClr val="00CE00"/>
    <a:srgbClr val="00D700"/>
    <a:srgbClr val="B237F9"/>
    <a:srgbClr val="B32C94"/>
    <a:srgbClr val="FFE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5930" autoAdjust="0"/>
    <p:restoredTop sz="98818" autoAdjust="0"/>
  </p:normalViewPr>
  <p:slideViewPr>
    <p:cSldViewPr snapToGrid="0">
      <p:cViewPr>
        <p:scale>
          <a:sx n="100" d="100"/>
          <a:sy n="100" d="100"/>
        </p:scale>
        <p:origin x="-1912" y="-216"/>
      </p:cViewPr>
      <p:guideLst>
        <p:guide orient="horz" pos="1776"/>
        <p:guide pos="2832"/>
      </p:guideLst>
    </p:cSldViewPr>
  </p:slideViewPr>
  <p:outlineViewPr>
    <p:cViewPr>
      <p:scale>
        <a:sx n="33" d="100"/>
        <a:sy n="33" d="100"/>
      </p:scale>
      <p:origin x="0" y="13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056"/>
    </p:cViewPr>
  </p:sorterViewPr>
  <p:notesViewPr>
    <p:cSldViewPr snapToObjects="1">
      <p:cViewPr varScale="1">
        <p:scale>
          <a:sx n="88" d="100"/>
          <a:sy n="88" d="100"/>
        </p:scale>
        <p:origin x="-29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5.emf"/><Relationship Id="rId3" Type="http://schemas.openxmlformats.org/officeDocument/2006/relationships/image" Target="../media/image4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13.v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emf"/><Relationship Id="rId12" Type="http://schemas.openxmlformats.org/officeDocument/2006/relationships/image" Target="../media/image63.emf"/><Relationship Id="rId13" Type="http://schemas.openxmlformats.org/officeDocument/2006/relationships/image" Target="../media/image64.emf"/><Relationship Id="rId1" Type="http://schemas.openxmlformats.org/officeDocument/2006/relationships/image" Target="../media/image52.emf"/><Relationship Id="rId2" Type="http://schemas.openxmlformats.org/officeDocument/2006/relationships/image" Target="../media/image53.emf"/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8" Type="http://schemas.openxmlformats.org/officeDocument/2006/relationships/image" Target="../media/image59.emf"/><Relationship Id="rId9" Type="http://schemas.openxmlformats.org/officeDocument/2006/relationships/image" Target="../media/image60.emf"/><Relationship Id="rId10" Type="http://schemas.openxmlformats.org/officeDocument/2006/relationships/image" Target="../media/image6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71.emf"/><Relationship Id="rId3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7" Type="http://schemas.openxmlformats.org/officeDocument/2006/relationships/image" Target="../media/image80.emf"/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7" Type="http://schemas.openxmlformats.org/officeDocument/2006/relationships/image" Target="../media/image85.emf"/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7" Type="http://schemas.openxmlformats.org/officeDocument/2006/relationships/image" Target="../media/image85.emf"/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8.emf"/><Relationship Id="rId7" Type="http://schemas.openxmlformats.org/officeDocument/2006/relationships/image" Target="../media/image89.emf"/><Relationship Id="rId1" Type="http://schemas.openxmlformats.org/officeDocument/2006/relationships/image" Target="../media/image74.emf"/><Relationship Id="rId2" Type="http://schemas.openxmlformats.org/officeDocument/2006/relationships/image" Target="../media/image7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Relationship Id="rId2" Type="http://schemas.openxmlformats.org/officeDocument/2006/relationships/image" Target="../media/image95.emf"/><Relationship Id="rId3" Type="http://schemas.openxmlformats.org/officeDocument/2006/relationships/image" Target="../media/image74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5" Type="http://schemas.openxmlformats.org/officeDocument/2006/relationships/image" Target="../media/image102.emf"/><Relationship Id="rId6" Type="http://schemas.openxmlformats.org/officeDocument/2006/relationships/image" Target="../media/image103.emf"/><Relationship Id="rId7" Type="http://schemas.openxmlformats.org/officeDocument/2006/relationships/image" Target="../media/image104.emf"/><Relationship Id="rId8" Type="http://schemas.openxmlformats.org/officeDocument/2006/relationships/image" Target="../media/image105.emf"/><Relationship Id="rId9" Type="http://schemas.openxmlformats.org/officeDocument/2006/relationships/image" Target="../media/image106.emf"/><Relationship Id="rId10" Type="http://schemas.openxmlformats.org/officeDocument/2006/relationships/image" Target="../media/image107.emf"/><Relationship Id="rId1" Type="http://schemas.openxmlformats.org/officeDocument/2006/relationships/image" Target="../media/image98.emf"/><Relationship Id="rId2" Type="http://schemas.openxmlformats.org/officeDocument/2006/relationships/image" Target="../media/image99.emf"/></Relationships>
</file>

<file path=ppt/drawings/_rels/vmlDrawing2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20.emf"/><Relationship Id="rId12" Type="http://schemas.openxmlformats.org/officeDocument/2006/relationships/image" Target="../media/image121.emf"/><Relationship Id="rId13" Type="http://schemas.openxmlformats.org/officeDocument/2006/relationships/image" Target="../media/image122.emf"/><Relationship Id="rId1" Type="http://schemas.openxmlformats.org/officeDocument/2006/relationships/image" Target="../media/image110.emf"/><Relationship Id="rId2" Type="http://schemas.openxmlformats.org/officeDocument/2006/relationships/image" Target="../media/image111.emf"/><Relationship Id="rId3" Type="http://schemas.openxmlformats.org/officeDocument/2006/relationships/image" Target="../media/image112.emf"/><Relationship Id="rId4" Type="http://schemas.openxmlformats.org/officeDocument/2006/relationships/image" Target="../media/image113.emf"/><Relationship Id="rId5" Type="http://schemas.openxmlformats.org/officeDocument/2006/relationships/image" Target="../media/image114.emf"/><Relationship Id="rId6" Type="http://schemas.openxmlformats.org/officeDocument/2006/relationships/image" Target="../media/image115.emf"/><Relationship Id="rId7" Type="http://schemas.openxmlformats.org/officeDocument/2006/relationships/image" Target="../media/image116.emf"/><Relationship Id="rId8" Type="http://schemas.openxmlformats.org/officeDocument/2006/relationships/image" Target="../media/image117.emf"/><Relationship Id="rId9" Type="http://schemas.openxmlformats.org/officeDocument/2006/relationships/image" Target="../media/image118.emf"/><Relationship Id="rId10" Type="http://schemas.openxmlformats.org/officeDocument/2006/relationships/image" Target="../media/image11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Relationship Id="rId2" Type="http://schemas.openxmlformats.org/officeDocument/2006/relationships/image" Target="../media/image127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26.emf"/><Relationship Id="rId5" Type="http://schemas.openxmlformats.org/officeDocument/2006/relationships/image" Target="../media/image139.emf"/><Relationship Id="rId1" Type="http://schemas.openxmlformats.org/officeDocument/2006/relationships/image" Target="../media/image136.emf"/><Relationship Id="rId2" Type="http://schemas.openxmlformats.org/officeDocument/2006/relationships/image" Target="../media/image13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Relationship Id="rId2" Type="http://schemas.openxmlformats.org/officeDocument/2006/relationships/image" Target="../media/image138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151.emf"/><Relationship Id="rId3" Type="http://schemas.openxmlformats.org/officeDocument/2006/relationships/image" Target="../media/image4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4" Type="http://schemas.openxmlformats.org/officeDocument/2006/relationships/image" Target="../media/image155.emf"/><Relationship Id="rId5" Type="http://schemas.openxmlformats.org/officeDocument/2006/relationships/image" Target="../media/image156.emf"/><Relationship Id="rId6" Type="http://schemas.openxmlformats.org/officeDocument/2006/relationships/image" Target="../media/image157.emf"/><Relationship Id="rId7" Type="http://schemas.openxmlformats.org/officeDocument/2006/relationships/image" Target="../media/image158.emf"/><Relationship Id="rId1" Type="http://schemas.openxmlformats.org/officeDocument/2006/relationships/image" Target="../media/image152.emf"/><Relationship Id="rId2" Type="http://schemas.openxmlformats.org/officeDocument/2006/relationships/image" Target="../media/image15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Relationship Id="rId2" Type="http://schemas.openxmlformats.org/officeDocument/2006/relationships/image" Target="../media/image165.emf"/><Relationship Id="rId3" Type="http://schemas.openxmlformats.org/officeDocument/2006/relationships/image" Target="../media/image16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emf"/><Relationship Id="rId2" Type="http://schemas.openxmlformats.org/officeDocument/2006/relationships/image" Target="../media/image34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emf"/><Relationship Id="rId2" Type="http://schemas.openxmlformats.org/officeDocument/2006/relationships/image" Target="../media/image173.emf"/></Relationships>
</file>

<file path=ppt/drawings/_rels/vmlDrawing3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86.emf"/><Relationship Id="rId12" Type="http://schemas.openxmlformats.org/officeDocument/2006/relationships/image" Target="../media/image187.emf"/><Relationship Id="rId1" Type="http://schemas.openxmlformats.org/officeDocument/2006/relationships/image" Target="../media/image176.emf"/><Relationship Id="rId2" Type="http://schemas.openxmlformats.org/officeDocument/2006/relationships/image" Target="../media/image177.emf"/><Relationship Id="rId3" Type="http://schemas.openxmlformats.org/officeDocument/2006/relationships/image" Target="../media/image178.emf"/><Relationship Id="rId4" Type="http://schemas.openxmlformats.org/officeDocument/2006/relationships/image" Target="../media/image179.emf"/><Relationship Id="rId5" Type="http://schemas.openxmlformats.org/officeDocument/2006/relationships/image" Target="../media/image180.emf"/><Relationship Id="rId6" Type="http://schemas.openxmlformats.org/officeDocument/2006/relationships/image" Target="../media/image181.emf"/><Relationship Id="rId7" Type="http://schemas.openxmlformats.org/officeDocument/2006/relationships/image" Target="../media/image182.emf"/><Relationship Id="rId8" Type="http://schemas.openxmlformats.org/officeDocument/2006/relationships/image" Target="../media/image183.emf"/><Relationship Id="rId9" Type="http://schemas.openxmlformats.org/officeDocument/2006/relationships/image" Target="../media/image184.emf"/><Relationship Id="rId10" Type="http://schemas.openxmlformats.org/officeDocument/2006/relationships/image" Target="../media/image18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emf"/><Relationship Id="rId2" Type="http://schemas.openxmlformats.org/officeDocument/2006/relationships/image" Target="../media/image177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192.emf"/><Relationship Id="rId3" Type="http://schemas.openxmlformats.org/officeDocument/2006/relationships/image" Target="../media/image4.e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4" Type="http://schemas.openxmlformats.org/officeDocument/2006/relationships/image" Target="../media/image197.emf"/><Relationship Id="rId1" Type="http://schemas.openxmlformats.org/officeDocument/2006/relationships/image" Target="../media/image194.emf"/><Relationship Id="rId2" Type="http://schemas.openxmlformats.org/officeDocument/2006/relationships/image" Target="../media/image195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image" Target="../media/image11.emf"/><Relationship Id="rId2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DCDF0451-BA6C-8747-AC36-A8DB10277A5A}" type="datetime1">
              <a:rPr lang="en-US"/>
              <a:pPr>
                <a:defRPr/>
              </a:pPr>
              <a:t>8/27/13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417BD916-7BA3-FE44-A8F0-50FDDD360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20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D53CDA3-1C0D-2F4C-86AF-31715F5334B8}" type="datetime1">
              <a:rPr lang="en-US"/>
              <a:pPr>
                <a:defRPr/>
              </a:pPr>
              <a:t>8/27/13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219DB26-69A5-1D45-901E-BF1E9A19E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184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EF82E4-95F3-5249-889C-06A97253B778}" type="slidenum">
              <a:rPr lang="en-US"/>
              <a:pPr/>
              <a:t>12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3"/>
            <a:ext cx="5027414" cy="4115405"/>
          </a:xfrm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8A462-C471-DD4D-8354-B11D3F143D32}" type="datetime1">
              <a:rPr lang="en-US" smtClean="0"/>
              <a:t>8/27/13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9C286-7724-B047-8DEE-BCC763D3E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781800" cy="736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4340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47FB98-34C4-C047-A635-7C2B673BDA5E}" type="datetime1">
              <a:rPr lang="en-US" smtClean="0"/>
              <a:t>8/27/13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EF7288-2FD5-824A-846E-89E2A7A36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5" r:id="rId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8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400" kern="1200">
          <a:solidFill>
            <a:srgbClr val="00009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000" kern="1200">
          <a:solidFill>
            <a:srgbClr val="00009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3.bin"/><Relationship Id="rId20" Type="http://schemas.openxmlformats.org/officeDocument/2006/relationships/oleObject" Target="../embeddings/oleObject27.bin"/><Relationship Id="rId21" Type="http://schemas.openxmlformats.org/officeDocument/2006/relationships/image" Target="../media/image15.emf"/><Relationship Id="rId22" Type="http://schemas.openxmlformats.org/officeDocument/2006/relationships/hyperlink" Target="https://twiki.cern.ch/twiki/bin/view/CMSPublic/PhysicsResultsTOPSummaryPlots" TargetMode="External"/><Relationship Id="rId10" Type="http://schemas.openxmlformats.org/officeDocument/2006/relationships/oleObject" Target="../embeddings/oleObject24.bin"/><Relationship Id="rId11" Type="http://schemas.openxmlformats.org/officeDocument/2006/relationships/image" Target="../media/image3.png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13.emf"/><Relationship Id="rId14" Type="http://schemas.openxmlformats.org/officeDocument/2006/relationships/oleObject" Target="../embeddings/oleObject26.bin"/><Relationship Id="rId15" Type="http://schemas.openxmlformats.org/officeDocument/2006/relationships/image" Target="../media/image14.emf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hyperlink" Target="http://arxiv.org/abs/1308.3879" TargetMode="External"/><Relationship Id="rId19" Type="http://schemas.openxmlformats.org/officeDocument/2006/relationships/hyperlink" Target="https://twiki.cern.ch/twiki/bin/view/CMSPublic/PhysicsResultsTOP12027" TargetMode="Externa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19.bin"/><Relationship Id="rId6" Type="http://schemas.openxmlformats.org/officeDocument/2006/relationships/oleObject" Target="../embeddings/oleObject20.bin"/><Relationship Id="rId7" Type="http://schemas.openxmlformats.org/officeDocument/2006/relationships/oleObject" Target="../embeddings/oleObject21.bin"/><Relationship Id="rId8" Type="http://schemas.openxmlformats.org/officeDocument/2006/relationships/oleObject" Target="../embeddings/oleObject2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emf"/><Relationship Id="rId5" Type="http://schemas.openxmlformats.org/officeDocument/2006/relationships/hyperlink" Target="https://twiki.cern.ch/twiki/bin/view/CMSPublic/PhysicsResultsSUS13011" TargetMode="External"/><Relationship Id="rId6" Type="http://schemas.openxmlformats.org/officeDocument/2006/relationships/oleObject" Target="../embeddings/oleObject28.bin"/><Relationship Id="rId7" Type="http://schemas.openxmlformats.org/officeDocument/2006/relationships/image" Target="../media/image1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emf"/><Relationship Id="rId12" Type="http://schemas.openxmlformats.org/officeDocument/2006/relationships/image" Target="../media/image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0.emf"/><Relationship Id="rId4" Type="http://schemas.openxmlformats.org/officeDocument/2006/relationships/oleObject" Target="../embeddings/oleObject29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30.bin"/><Relationship Id="rId7" Type="http://schemas.openxmlformats.org/officeDocument/2006/relationships/image" Target="../media/image22.emf"/><Relationship Id="rId8" Type="http://schemas.openxmlformats.org/officeDocument/2006/relationships/oleObject" Target="../embeddings/oleObject31.bin"/><Relationship Id="rId9" Type="http://schemas.openxmlformats.org/officeDocument/2006/relationships/image" Target="../media/image23.emf"/><Relationship Id="rId10" Type="http://schemas.openxmlformats.org/officeDocument/2006/relationships/oleObject" Target="../embeddings/oleObject32.bin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emf"/><Relationship Id="rId12" Type="http://schemas.openxmlformats.org/officeDocument/2006/relationships/oleObject" Target="../embeddings/oleObject37.bin"/><Relationship Id="rId13" Type="http://schemas.openxmlformats.org/officeDocument/2006/relationships/image" Target="../media/image29.emf"/><Relationship Id="rId14" Type="http://schemas.openxmlformats.org/officeDocument/2006/relationships/oleObject" Target="../embeddings/oleObject38.bin"/><Relationship Id="rId15" Type="http://schemas.openxmlformats.org/officeDocument/2006/relationships/image" Target="../media/image30.emf"/><Relationship Id="rId16" Type="http://schemas.openxmlformats.org/officeDocument/2006/relationships/oleObject" Target="../embeddings/oleObject39.bin"/><Relationship Id="rId17" Type="http://schemas.openxmlformats.org/officeDocument/2006/relationships/image" Target="../media/image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0.emf"/><Relationship Id="rId4" Type="http://schemas.openxmlformats.org/officeDocument/2006/relationships/oleObject" Target="../embeddings/oleObject33.bin"/><Relationship Id="rId5" Type="http://schemas.openxmlformats.org/officeDocument/2006/relationships/image" Target="../media/image25.emf"/><Relationship Id="rId6" Type="http://schemas.openxmlformats.org/officeDocument/2006/relationships/oleObject" Target="../embeddings/oleObject34.bin"/><Relationship Id="rId7" Type="http://schemas.openxmlformats.org/officeDocument/2006/relationships/image" Target="../media/image26.emf"/><Relationship Id="rId8" Type="http://schemas.openxmlformats.org/officeDocument/2006/relationships/oleObject" Target="../embeddings/oleObject35.bin"/><Relationship Id="rId9" Type="http://schemas.openxmlformats.org/officeDocument/2006/relationships/image" Target="../media/image27.emf"/><Relationship Id="rId10" Type="http://schemas.openxmlformats.org/officeDocument/2006/relationships/oleObject" Target="../embeddings/oleObject3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oleObject" Target="../embeddings/oleObject40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41.bin"/><Relationship Id="rId7" Type="http://schemas.openxmlformats.org/officeDocument/2006/relationships/image" Target="../media/image32.emf"/><Relationship Id="rId8" Type="http://schemas.openxmlformats.org/officeDocument/2006/relationships/image" Target="../media/image3.png"/><Relationship Id="rId9" Type="http://schemas.openxmlformats.org/officeDocument/2006/relationships/oleObject" Target="../embeddings/oleObject42.bin"/><Relationship Id="rId10" Type="http://schemas.openxmlformats.org/officeDocument/2006/relationships/image" Target="../media/image3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3.png"/><Relationship Id="rId5" Type="http://schemas.openxmlformats.org/officeDocument/2006/relationships/oleObject" Target="../embeddings/oleObject43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44.bin"/><Relationship Id="rId8" Type="http://schemas.openxmlformats.org/officeDocument/2006/relationships/image" Target="../media/image34.emf"/><Relationship Id="rId9" Type="http://schemas.openxmlformats.org/officeDocument/2006/relationships/oleObject" Target="../embeddings/oleObject45.bin"/><Relationship Id="rId10" Type="http://schemas.openxmlformats.org/officeDocument/2006/relationships/image" Target="../media/image3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oleObject" Target="../embeddings/oleObject48.bin"/><Relationship Id="rId13" Type="http://schemas.openxmlformats.org/officeDocument/2006/relationships/image" Target="../media/image38.emf"/><Relationship Id="rId14" Type="http://schemas.openxmlformats.org/officeDocument/2006/relationships/oleObject" Target="../embeddings/oleObject49.bin"/><Relationship Id="rId15" Type="http://schemas.openxmlformats.org/officeDocument/2006/relationships/image" Target="../media/image39.emf"/><Relationship Id="rId16" Type="http://schemas.openxmlformats.org/officeDocument/2006/relationships/hyperlink" Target="https://twiki.cern.ch/twiki/bin/view/CMSPublic/PhysicsResultsSUS13013" TargetMode="External"/><Relationship Id="rId17" Type="http://schemas.openxmlformats.org/officeDocument/2006/relationships/oleObject" Target="../embeddings/oleObject50.bin"/><Relationship Id="rId18" Type="http://schemas.openxmlformats.org/officeDocument/2006/relationships/image" Target="../media/image4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1.png"/><Relationship Id="rId4" Type="http://schemas.openxmlformats.org/officeDocument/2006/relationships/image" Target="../media/image42.emf"/><Relationship Id="rId5" Type="http://schemas.openxmlformats.org/officeDocument/2006/relationships/image" Target="../media/image3.png"/><Relationship Id="rId6" Type="http://schemas.openxmlformats.org/officeDocument/2006/relationships/hyperlink" Target="https://twiki.cern.ch/twiki/bin/view/CMSPublic/PhysicsResultsSUS13012" TargetMode="External"/><Relationship Id="rId7" Type="http://schemas.openxmlformats.org/officeDocument/2006/relationships/oleObject" Target="../embeddings/oleObject46.bin"/><Relationship Id="rId8" Type="http://schemas.openxmlformats.org/officeDocument/2006/relationships/image" Target="../media/image36.emf"/><Relationship Id="rId9" Type="http://schemas.openxmlformats.org/officeDocument/2006/relationships/image" Target="../media/image43.emf"/><Relationship Id="rId10" Type="http://schemas.openxmlformats.org/officeDocument/2006/relationships/oleObject" Target="../embeddings/oleObject4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emf"/><Relationship Id="rId10" Type="http://schemas.openxmlformats.org/officeDocument/2006/relationships/hyperlink" Target="https://twiki.cern.ch/twiki/bin/view/CMSPublic/PhysicsResultsSUS" TargetMode="External"/><Relationship Id="rId11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51.bin"/><Relationship Id="rId5" Type="http://schemas.openxmlformats.org/officeDocument/2006/relationships/image" Target="../media/image44.emf"/><Relationship Id="rId6" Type="http://schemas.openxmlformats.org/officeDocument/2006/relationships/oleObject" Target="../embeddings/oleObject52.bin"/><Relationship Id="rId7" Type="http://schemas.openxmlformats.org/officeDocument/2006/relationships/image" Target="../media/image5.emf"/><Relationship Id="rId8" Type="http://schemas.openxmlformats.org/officeDocument/2006/relationships/oleObject" Target="../embeddings/oleObject53.bin"/><Relationship Id="rId9" Type="http://schemas.openxmlformats.org/officeDocument/2006/relationships/image" Target="../media/image45.emf"/><Relationship Id="rId10" Type="http://schemas.openxmlformats.org/officeDocument/2006/relationships/hyperlink" Target="https://twiki.cern.ch/twiki/bin/view/CMSPublic/PhysicsResultsSUS" TargetMode="External"/><Relationship Id="rId11" Type="http://schemas.openxmlformats.org/officeDocument/2006/relationships/image" Target="../media/image3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7.bin"/><Relationship Id="rId12" Type="http://schemas.openxmlformats.org/officeDocument/2006/relationships/image" Target="../media/image49.emf"/><Relationship Id="rId13" Type="http://schemas.openxmlformats.org/officeDocument/2006/relationships/image" Target="../media/image3.png"/><Relationship Id="rId14" Type="http://schemas.openxmlformats.org/officeDocument/2006/relationships/oleObject" Target="../embeddings/oleObject58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0.png"/><Relationship Id="rId4" Type="http://schemas.openxmlformats.org/officeDocument/2006/relationships/oleObject" Target="../embeddings/oleObject54.bin"/><Relationship Id="rId5" Type="http://schemas.openxmlformats.org/officeDocument/2006/relationships/image" Target="../media/image46.emf"/><Relationship Id="rId6" Type="http://schemas.openxmlformats.org/officeDocument/2006/relationships/oleObject" Target="../embeddings/oleObject55.bin"/><Relationship Id="rId7" Type="http://schemas.openxmlformats.org/officeDocument/2006/relationships/image" Target="../media/image47.emf"/><Relationship Id="rId8" Type="http://schemas.openxmlformats.org/officeDocument/2006/relationships/image" Target="../media/image51.png"/><Relationship Id="rId9" Type="http://schemas.openxmlformats.org/officeDocument/2006/relationships/oleObject" Target="../embeddings/oleObject56.bin"/><Relationship Id="rId10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9.emf"/><Relationship Id="rId21" Type="http://schemas.openxmlformats.org/officeDocument/2006/relationships/oleObject" Target="../embeddings/oleObject67.bin"/><Relationship Id="rId22" Type="http://schemas.openxmlformats.org/officeDocument/2006/relationships/image" Target="../media/image60.emf"/><Relationship Id="rId23" Type="http://schemas.openxmlformats.org/officeDocument/2006/relationships/hyperlink" Target="http://arxiv.org/pdf/0806.1049" TargetMode="External"/><Relationship Id="rId24" Type="http://schemas.openxmlformats.org/officeDocument/2006/relationships/oleObject" Target="../embeddings/oleObject68.bin"/><Relationship Id="rId25" Type="http://schemas.openxmlformats.org/officeDocument/2006/relationships/image" Target="../media/image61.emf"/><Relationship Id="rId26" Type="http://schemas.openxmlformats.org/officeDocument/2006/relationships/oleObject" Target="../embeddings/oleObject69.bin"/><Relationship Id="rId27" Type="http://schemas.openxmlformats.org/officeDocument/2006/relationships/image" Target="../media/image62.emf"/><Relationship Id="rId28" Type="http://schemas.openxmlformats.org/officeDocument/2006/relationships/hyperlink" Target="http://arxiv.org/abs/1303.2985" TargetMode="External"/><Relationship Id="rId29" Type="http://schemas.openxmlformats.org/officeDocument/2006/relationships/hyperlink" Target="https://twiki.cern.ch/twiki/bin/view/CMSPublic/PhysicsResultsSUS12017" TargetMode="External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oleObject" Target="../embeddings/oleObject59.bin"/><Relationship Id="rId30" Type="http://schemas.openxmlformats.org/officeDocument/2006/relationships/oleObject" Target="../embeddings/oleObject70.bin"/><Relationship Id="rId31" Type="http://schemas.openxmlformats.org/officeDocument/2006/relationships/image" Target="../media/image63.emf"/><Relationship Id="rId32" Type="http://schemas.openxmlformats.org/officeDocument/2006/relationships/image" Target="../media/image3.png"/><Relationship Id="rId9" Type="http://schemas.openxmlformats.org/officeDocument/2006/relationships/oleObject" Target="../embeddings/oleObject61.bin"/><Relationship Id="rId6" Type="http://schemas.openxmlformats.org/officeDocument/2006/relationships/image" Target="../media/image52.emf"/><Relationship Id="rId7" Type="http://schemas.openxmlformats.org/officeDocument/2006/relationships/oleObject" Target="../embeddings/oleObject60.bin"/><Relationship Id="rId8" Type="http://schemas.openxmlformats.org/officeDocument/2006/relationships/image" Target="../media/image53.emf"/><Relationship Id="rId33" Type="http://schemas.openxmlformats.org/officeDocument/2006/relationships/oleObject" Target="../embeddings/oleObject71.bin"/><Relationship Id="rId34" Type="http://schemas.openxmlformats.org/officeDocument/2006/relationships/image" Target="../media/image64.emf"/><Relationship Id="rId10" Type="http://schemas.openxmlformats.org/officeDocument/2006/relationships/image" Target="../media/image54.emf"/><Relationship Id="rId11" Type="http://schemas.openxmlformats.org/officeDocument/2006/relationships/oleObject" Target="../embeddings/oleObject62.bin"/><Relationship Id="rId12" Type="http://schemas.openxmlformats.org/officeDocument/2006/relationships/image" Target="../media/image55.emf"/><Relationship Id="rId13" Type="http://schemas.openxmlformats.org/officeDocument/2006/relationships/oleObject" Target="../embeddings/oleObject63.bin"/><Relationship Id="rId14" Type="http://schemas.openxmlformats.org/officeDocument/2006/relationships/image" Target="../media/image56.emf"/><Relationship Id="rId15" Type="http://schemas.openxmlformats.org/officeDocument/2006/relationships/oleObject" Target="../embeddings/oleObject64.bin"/><Relationship Id="rId16" Type="http://schemas.openxmlformats.org/officeDocument/2006/relationships/image" Target="../media/image57.emf"/><Relationship Id="rId17" Type="http://schemas.openxmlformats.org/officeDocument/2006/relationships/oleObject" Target="../embeddings/oleObject65.bin"/><Relationship Id="rId18" Type="http://schemas.openxmlformats.org/officeDocument/2006/relationships/image" Target="../media/image58.emf"/><Relationship Id="rId19" Type="http://schemas.openxmlformats.org/officeDocument/2006/relationships/oleObject" Target="../embeddings/oleObject6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4" Type="http://schemas.openxmlformats.org/officeDocument/2006/relationships/image" Target="../media/image67.emf"/><Relationship Id="rId5" Type="http://schemas.openxmlformats.org/officeDocument/2006/relationships/oleObject" Target="../embeddings/oleObject73.bin"/><Relationship Id="rId6" Type="http://schemas.openxmlformats.org/officeDocument/2006/relationships/image" Target="../media/image68.emf"/><Relationship Id="rId7" Type="http://schemas.openxmlformats.org/officeDocument/2006/relationships/hyperlink" Target="https://twiki.cern.ch/twiki/bin/view/CMSPublic/PhysicsResultsSUS13012" TargetMode="External"/><Relationship Id="rId8" Type="http://schemas.openxmlformats.org/officeDocument/2006/relationships/image" Target="../media/image3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emf"/><Relationship Id="rId3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74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75.bin"/><Relationship Id="rId7" Type="http://schemas.openxmlformats.org/officeDocument/2006/relationships/image" Target="../media/image71.emf"/><Relationship Id="rId8" Type="http://schemas.openxmlformats.org/officeDocument/2006/relationships/hyperlink" Target="https://twiki.cern.ch/twiki/bin/view/CMSPublic/PhysicsResultsSUS" TargetMode="External"/><Relationship Id="rId9" Type="http://schemas.openxmlformats.org/officeDocument/2006/relationships/image" Target="../media/image3.png"/><Relationship Id="rId10" Type="http://schemas.openxmlformats.org/officeDocument/2006/relationships/oleObject" Target="../embeddings/oleObject76.bin"/><Relationship Id="rId11" Type="http://schemas.openxmlformats.org/officeDocument/2006/relationships/image" Target="../media/image4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hyperlink" Target="http://arxiv.org/abs/1110.6926" TargetMode="External"/><Relationship Id="rId5" Type="http://schemas.openxmlformats.org/officeDocument/2006/relationships/hyperlink" Target="http://indico.cern.ch/getFile.py/access?contribId=7&amp;sessionId=2&amp;resId=0&amp;materialId=slides&amp;confId=157244" TargetMode="External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20" Type="http://schemas.openxmlformats.org/officeDocument/2006/relationships/image" Target="../media/image79.emf"/><Relationship Id="rId21" Type="http://schemas.openxmlformats.org/officeDocument/2006/relationships/oleObject" Target="../embeddings/oleObject83.bin"/><Relationship Id="rId22" Type="http://schemas.openxmlformats.org/officeDocument/2006/relationships/image" Target="../media/image80.emf"/><Relationship Id="rId23" Type="http://schemas.openxmlformats.org/officeDocument/2006/relationships/image" Target="../media/image84.png"/><Relationship Id="rId10" Type="http://schemas.openxmlformats.org/officeDocument/2006/relationships/image" Target="../media/image3.png"/><Relationship Id="rId11" Type="http://schemas.openxmlformats.org/officeDocument/2006/relationships/oleObject" Target="../embeddings/oleObject78.bin"/><Relationship Id="rId12" Type="http://schemas.openxmlformats.org/officeDocument/2006/relationships/image" Target="../media/image75.emf"/><Relationship Id="rId13" Type="http://schemas.openxmlformats.org/officeDocument/2006/relationships/oleObject" Target="../embeddings/oleObject79.bin"/><Relationship Id="rId14" Type="http://schemas.openxmlformats.org/officeDocument/2006/relationships/image" Target="../media/image76.emf"/><Relationship Id="rId15" Type="http://schemas.openxmlformats.org/officeDocument/2006/relationships/oleObject" Target="../embeddings/oleObject80.bin"/><Relationship Id="rId16" Type="http://schemas.openxmlformats.org/officeDocument/2006/relationships/image" Target="../media/image77.emf"/><Relationship Id="rId17" Type="http://schemas.openxmlformats.org/officeDocument/2006/relationships/oleObject" Target="../embeddings/oleObject81.bin"/><Relationship Id="rId18" Type="http://schemas.openxmlformats.org/officeDocument/2006/relationships/image" Target="../media/image78.emf"/><Relationship Id="rId19" Type="http://schemas.openxmlformats.org/officeDocument/2006/relationships/oleObject" Target="../embeddings/oleObject82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.xml"/><Relationship Id="rId3" Type="http://schemas.openxmlformats.org/officeDocument/2006/relationships/hyperlink" Target="http://arxiv.org/abs/1308.1586" TargetMode="External"/><Relationship Id="rId4" Type="http://schemas.openxmlformats.org/officeDocument/2006/relationships/hyperlink" Target="https://twiki.cern.ch/twiki/bin/view/CMSPublic/PhysicsResultsSUS13011" TargetMode="External"/><Relationship Id="rId5" Type="http://schemas.openxmlformats.org/officeDocument/2006/relationships/oleObject" Target="../embeddings/oleObject77.bin"/><Relationship Id="rId6" Type="http://schemas.openxmlformats.org/officeDocument/2006/relationships/image" Target="../media/image74.emf"/><Relationship Id="rId7" Type="http://schemas.openxmlformats.org/officeDocument/2006/relationships/image" Target="../media/image81.png"/><Relationship Id="rId8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20" Type="http://schemas.openxmlformats.org/officeDocument/2006/relationships/image" Target="../media/image79.emf"/><Relationship Id="rId21" Type="http://schemas.openxmlformats.org/officeDocument/2006/relationships/oleObject" Target="../embeddings/oleObject90.bin"/><Relationship Id="rId22" Type="http://schemas.openxmlformats.org/officeDocument/2006/relationships/image" Target="../media/image85.emf"/><Relationship Id="rId23" Type="http://schemas.openxmlformats.org/officeDocument/2006/relationships/image" Target="../media/image84.png"/><Relationship Id="rId10" Type="http://schemas.openxmlformats.org/officeDocument/2006/relationships/image" Target="../media/image3.png"/><Relationship Id="rId11" Type="http://schemas.openxmlformats.org/officeDocument/2006/relationships/oleObject" Target="../embeddings/oleObject85.bin"/><Relationship Id="rId12" Type="http://schemas.openxmlformats.org/officeDocument/2006/relationships/image" Target="../media/image75.emf"/><Relationship Id="rId13" Type="http://schemas.openxmlformats.org/officeDocument/2006/relationships/oleObject" Target="../embeddings/oleObject86.bin"/><Relationship Id="rId14" Type="http://schemas.openxmlformats.org/officeDocument/2006/relationships/image" Target="../media/image76.emf"/><Relationship Id="rId15" Type="http://schemas.openxmlformats.org/officeDocument/2006/relationships/oleObject" Target="../embeddings/oleObject87.bin"/><Relationship Id="rId16" Type="http://schemas.openxmlformats.org/officeDocument/2006/relationships/image" Target="../media/image77.emf"/><Relationship Id="rId17" Type="http://schemas.openxmlformats.org/officeDocument/2006/relationships/oleObject" Target="../embeddings/oleObject88.bin"/><Relationship Id="rId18" Type="http://schemas.openxmlformats.org/officeDocument/2006/relationships/image" Target="../media/image78.emf"/><Relationship Id="rId19" Type="http://schemas.openxmlformats.org/officeDocument/2006/relationships/oleObject" Target="../embeddings/oleObject89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.xml"/><Relationship Id="rId3" Type="http://schemas.openxmlformats.org/officeDocument/2006/relationships/hyperlink" Target="http://arxiv.org/abs/1308.1586" TargetMode="External"/><Relationship Id="rId4" Type="http://schemas.openxmlformats.org/officeDocument/2006/relationships/hyperlink" Target="https://twiki.cern.ch/twiki/bin/view/CMSPublic/PhysicsResultsSUS13011" TargetMode="External"/><Relationship Id="rId5" Type="http://schemas.openxmlformats.org/officeDocument/2006/relationships/oleObject" Target="../embeddings/oleObject84.bin"/><Relationship Id="rId6" Type="http://schemas.openxmlformats.org/officeDocument/2006/relationships/image" Target="../media/image74.emf"/><Relationship Id="rId7" Type="http://schemas.openxmlformats.org/officeDocument/2006/relationships/image" Target="../media/image81.png"/><Relationship Id="rId8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png"/><Relationship Id="rId20" Type="http://schemas.openxmlformats.org/officeDocument/2006/relationships/oleObject" Target="../embeddings/oleObject96.bin"/><Relationship Id="rId21" Type="http://schemas.openxmlformats.org/officeDocument/2006/relationships/image" Target="../media/image79.emf"/><Relationship Id="rId22" Type="http://schemas.openxmlformats.org/officeDocument/2006/relationships/oleObject" Target="../embeddings/oleObject97.bin"/><Relationship Id="rId23" Type="http://schemas.openxmlformats.org/officeDocument/2006/relationships/image" Target="../media/image85.emf"/><Relationship Id="rId24" Type="http://schemas.openxmlformats.org/officeDocument/2006/relationships/image" Target="../media/image86.png"/><Relationship Id="rId25" Type="http://schemas.openxmlformats.org/officeDocument/2006/relationships/image" Target="../media/image87.png"/><Relationship Id="rId10" Type="http://schemas.openxmlformats.org/officeDocument/2006/relationships/image" Target="../media/image83.png"/><Relationship Id="rId11" Type="http://schemas.openxmlformats.org/officeDocument/2006/relationships/image" Target="../media/image3.png"/><Relationship Id="rId12" Type="http://schemas.openxmlformats.org/officeDocument/2006/relationships/oleObject" Target="../embeddings/oleObject92.bin"/><Relationship Id="rId13" Type="http://schemas.openxmlformats.org/officeDocument/2006/relationships/image" Target="../media/image75.emf"/><Relationship Id="rId14" Type="http://schemas.openxmlformats.org/officeDocument/2006/relationships/oleObject" Target="../embeddings/oleObject93.bin"/><Relationship Id="rId15" Type="http://schemas.openxmlformats.org/officeDocument/2006/relationships/image" Target="../media/image76.emf"/><Relationship Id="rId16" Type="http://schemas.openxmlformats.org/officeDocument/2006/relationships/oleObject" Target="../embeddings/oleObject94.bin"/><Relationship Id="rId17" Type="http://schemas.openxmlformats.org/officeDocument/2006/relationships/image" Target="../media/image77.emf"/><Relationship Id="rId18" Type="http://schemas.openxmlformats.org/officeDocument/2006/relationships/oleObject" Target="../embeddings/oleObject95.bin"/><Relationship Id="rId19" Type="http://schemas.openxmlformats.org/officeDocument/2006/relationships/image" Target="../media/image78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.xml"/><Relationship Id="rId3" Type="http://schemas.openxmlformats.org/officeDocument/2006/relationships/hyperlink" Target="http://arxiv.org/abs/1308.1586" TargetMode="External"/><Relationship Id="rId4" Type="http://schemas.openxmlformats.org/officeDocument/2006/relationships/hyperlink" Target="https://twiki.cern.ch/twiki/bin/view/CMSPublic/PhysicsResultsSUS13011" TargetMode="External"/><Relationship Id="rId5" Type="http://schemas.openxmlformats.org/officeDocument/2006/relationships/oleObject" Target="../embeddings/oleObject91.bin"/><Relationship Id="rId6" Type="http://schemas.openxmlformats.org/officeDocument/2006/relationships/image" Target="../media/image74.emf"/><Relationship Id="rId7" Type="http://schemas.openxmlformats.org/officeDocument/2006/relationships/image" Target="../media/image81.png"/><Relationship Id="rId8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20" Type="http://schemas.openxmlformats.org/officeDocument/2006/relationships/image" Target="../media/image90.emf"/><Relationship Id="rId21" Type="http://schemas.openxmlformats.org/officeDocument/2006/relationships/oleObject" Target="../embeddings/oleObject103.bin"/><Relationship Id="rId22" Type="http://schemas.openxmlformats.org/officeDocument/2006/relationships/image" Target="../media/image88.emf"/><Relationship Id="rId23" Type="http://schemas.openxmlformats.org/officeDocument/2006/relationships/image" Target="../media/image91.emf"/><Relationship Id="rId24" Type="http://schemas.openxmlformats.org/officeDocument/2006/relationships/oleObject" Target="../embeddings/oleObject104.bin"/><Relationship Id="rId25" Type="http://schemas.openxmlformats.org/officeDocument/2006/relationships/image" Target="../media/image89.emf"/><Relationship Id="rId10" Type="http://schemas.openxmlformats.org/officeDocument/2006/relationships/oleObject" Target="../embeddings/oleObject99.bin"/><Relationship Id="rId11" Type="http://schemas.openxmlformats.org/officeDocument/2006/relationships/image" Target="../media/image76.emf"/><Relationship Id="rId12" Type="http://schemas.openxmlformats.org/officeDocument/2006/relationships/oleObject" Target="../embeddings/oleObject100.bin"/><Relationship Id="rId13" Type="http://schemas.openxmlformats.org/officeDocument/2006/relationships/image" Target="../media/image77.emf"/><Relationship Id="rId14" Type="http://schemas.openxmlformats.org/officeDocument/2006/relationships/oleObject" Target="../embeddings/oleObject101.bin"/><Relationship Id="rId15" Type="http://schemas.openxmlformats.org/officeDocument/2006/relationships/image" Target="../media/image78.emf"/><Relationship Id="rId16" Type="http://schemas.openxmlformats.org/officeDocument/2006/relationships/oleObject" Target="../embeddings/oleObject102.bin"/><Relationship Id="rId17" Type="http://schemas.openxmlformats.org/officeDocument/2006/relationships/image" Target="../media/image79.emf"/><Relationship Id="rId18" Type="http://schemas.openxmlformats.org/officeDocument/2006/relationships/image" Target="../media/image86.png"/><Relationship Id="rId19" Type="http://schemas.openxmlformats.org/officeDocument/2006/relationships/image" Target="../media/image87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.xml"/><Relationship Id="rId3" Type="http://schemas.openxmlformats.org/officeDocument/2006/relationships/hyperlink" Target="http://arxiv.org/abs/1308.1586" TargetMode="External"/><Relationship Id="rId4" Type="http://schemas.openxmlformats.org/officeDocument/2006/relationships/hyperlink" Target="https://twiki.cern.ch/twiki/bin/view/CMSPublic/PhysicsResultsSUS13011" TargetMode="External"/><Relationship Id="rId5" Type="http://schemas.openxmlformats.org/officeDocument/2006/relationships/oleObject" Target="../embeddings/oleObject98.bin"/><Relationship Id="rId6" Type="http://schemas.openxmlformats.org/officeDocument/2006/relationships/image" Target="../media/image74.emf"/><Relationship Id="rId7" Type="http://schemas.openxmlformats.org/officeDocument/2006/relationships/image" Target="../media/image82.png"/><Relationship Id="rId8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3.png"/><Relationship Id="rId5" Type="http://schemas.openxmlformats.org/officeDocument/2006/relationships/oleObject" Target="../embeddings/oleObject105.bin"/><Relationship Id="rId6" Type="http://schemas.openxmlformats.org/officeDocument/2006/relationships/image" Target="../media/image94.emf"/><Relationship Id="rId7" Type="http://schemas.openxmlformats.org/officeDocument/2006/relationships/oleObject" Target="../embeddings/oleObject106.bin"/><Relationship Id="rId8" Type="http://schemas.openxmlformats.org/officeDocument/2006/relationships/image" Target="../media/image95.emf"/><Relationship Id="rId9" Type="http://schemas.openxmlformats.org/officeDocument/2006/relationships/oleObject" Target="../embeddings/oleObject107.bin"/><Relationship Id="rId10" Type="http://schemas.openxmlformats.org/officeDocument/2006/relationships/image" Target="../media/image74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97.emf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11.bin"/><Relationship Id="rId20" Type="http://schemas.openxmlformats.org/officeDocument/2006/relationships/image" Target="../media/image105.emf"/><Relationship Id="rId21" Type="http://schemas.openxmlformats.org/officeDocument/2006/relationships/oleObject" Target="../embeddings/oleObject117.bin"/><Relationship Id="rId22" Type="http://schemas.openxmlformats.org/officeDocument/2006/relationships/image" Target="../media/image106.emf"/><Relationship Id="rId23" Type="http://schemas.openxmlformats.org/officeDocument/2006/relationships/oleObject" Target="../embeddings/oleObject118.bin"/><Relationship Id="rId24" Type="http://schemas.openxmlformats.org/officeDocument/2006/relationships/image" Target="../media/image107.emf"/><Relationship Id="rId25" Type="http://schemas.openxmlformats.org/officeDocument/2006/relationships/image" Target="../media/image108.emf"/><Relationship Id="rId26" Type="http://schemas.openxmlformats.org/officeDocument/2006/relationships/hyperlink" Target="https://twiki.cern.ch/twiki/bin/view/CMSPublic/PhysicsResultsSUS13013" TargetMode="External"/><Relationship Id="rId27" Type="http://schemas.openxmlformats.org/officeDocument/2006/relationships/image" Target="../media/image109.emf"/><Relationship Id="rId10" Type="http://schemas.openxmlformats.org/officeDocument/2006/relationships/image" Target="../media/image100.emf"/><Relationship Id="rId11" Type="http://schemas.openxmlformats.org/officeDocument/2006/relationships/oleObject" Target="../embeddings/oleObject112.bin"/><Relationship Id="rId12" Type="http://schemas.openxmlformats.org/officeDocument/2006/relationships/image" Target="../media/image101.emf"/><Relationship Id="rId13" Type="http://schemas.openxmlformats.org/officeDocument/2006/relationships/oleObject" Target="../embeddings/oleObject113.bin"/><Relationship Id="rId14" Type="http://schemas.openxmlformats.org/officeDocument/2006/relationships/image" Target="../media/image102.emf"/><Relationship Id="rId15" Type="http://schemas.openxmlformats.org/officeDocument/2006/relationships/oleObject" Target="../embeddings/oleObject114.bin"/><Relationship Id="rId16" Type="http://schemas.openxmlformats.org/officeDocument/2006/relationships/image" Target="../media/image103.emf"/><Relationship Id="rId17" Type="http://schemas.openxmlformats.org/officeDocument/2006/relationships/oleObject" Target="../embeddings/oleObject115.bin"/><Relationship Id="rId18" Type="http://schemas.openxmlformats.org/officeDocument/2006/relationships/image" Target="../media/image104.emf"/><Relationship Id="rId19" Type="http://schemas.openxmlformats.org/officeDocument/2006/relationships/oleObject" Target="../embeddings/oleObject116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4" Type="http://schemas.openxmlformats.org/officeDocument/2006/relationships/oleObject" Target="../embeddings/oleObject108.bin"/><Relationship Id="rId5" Type="http://schemas.openxmlformats.org/officeDocument/2006/relationships/image" Target="../media/image98.emf"/><Relationship Id="rId6" Type="http://schemas.openxmlformats.org/officeDocument/2006/relationships/oleObject" Target="../embeddings/oleObject109.bin"/><Relationship Id="rId7" Type="http://schemas.openxmlformats.org/officeDocument/2006/relationships/image" Target="../media/image99.emf"/><Relationship Id="rId8" Type="http://schemas.openxmlformats.org/officeDocument/2006/relationships/oleObject" Target="../embeddings/oleObject110.bin"/></Relationships>
</file>

<file path=ppt/slides/_rels/slide39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126.bin"/><Relationship Id="rId21" Type="http://schemas.openxmlformats.org/officeDocument/2006/relationships/image" Target="../media/image117.emf"/><Relationship Id="rId22" Type="http://schemas.openxmlformats.org/officeDocument/2006/relationships/oleObject" Target="../embeddings/oleObject127.bin"/><Relationship Id="rId23" Type="http://schemas.openxmlformats.org/officeDocument/2006/relationships/image" Target="../media/image118.emf"/><Relationship Id="rId24" Type="http://schemas.openxmlformats.org/officeDocument/2006/relationships/oleObject" Target="../embeddings/oleObject128.bin"/><Relationship Id="rId25" Type="http://schemas.openxmlformats.org/officeDocument/2006/relationships/oleObject" Target="../embeddings/oleObject129.bin"/><Relationship Id="rId26" Type="http://schemas.openxmlformats.org/officeDocument/2006/relationships/oleObject" Target="../embeddings/oleObject130.bin"/><Relationship Id="rId27" Type="http://schemas.openxmlformats.org/officeDocument/2006/relationships/oleObject" Target="../embeddings/oleObject131.bin"/><Relationship Id="rId28" Type="http://schemas.openxmlformats.org/officeDocument/2006/relationships/image" Target="../media/image119.emf"/><Relationship Id="rId29" Type="http://schemas.openxmlformats.org/officeDocument/2006/relationships/image" Target="../media/image3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30" Type="http://schemas.openxmlformats.org/officeDocument/2006/relationships/oleObject" Target="../embeddings/oleObject132.bin"/><Relationship Id="rId31" Type="http://schemas.openxmlformats.org/officeDocument/2006/relationships/image" Target="../media/image120.emf"/><Relationship Id="rId32" Type="http://schemas.openxmlformats.org/officeDocument/2006/relationships/oleObject" Target="../embeddings/oleObject133.bin"/><Relationship Id="rId9" Type="http://schemas.openxmlformats.org/officeDocument/2006/relationships/image" Target="../media/image111.emf"/><Relationship Id="rId6" Type="http://schemas.openxmlformats.org/officeDocument/2006/relationships/oleObject" Target="../embeddings/oleObject119.bin"/><Relationship Id="rId7" Type="http://schemas.openxmlformats.org/officeDocument/2006/relationships/image" Target="../media/image110.emf"/><Relationship Id="rId8" Type="http://schemas.openxmlformats.org/officeDocument/2006/relationships/oleObject" Target="../embeddings/oleObject120.bin"/><Relationship Id="rId33" Type="http://schemas.openxmlformats.org/officeDocument/2006/relationships/image" Target="../media/image121.emf"/><Relationship Id="rId34" Type="http://schemas.openxmlformats.org/officeDocument/2006/relationships/oleObject" Target="../embeddings/oleObject134.bin"/><Relationship Id="rId35" Type="http://schemas.openxmlformats.org/officeDocument/2006/relationships/image" Target="../media/image122.emf"/><Relationship Id="rId10" Type="http://schemas.openxmlformats.org/officeDocument/2006/relationships/oleObject" Target="../embeddings/oleObject121.bin"/><Relationship Id="rId11" Type="http://schemas.openxmlformats.org/officeDocument/2006/relationships/image" Target="../media/image112.emf"/><Relationship Id="rId12" Type="http://schemas.openxmlformats.org/officeDocument/2006/relationships/oleObject" Target="../embeddings/oleObject122.bin"/><Relationship Id="rId13" Type="http://schemas.openxmlformats.org/officeDocument/2006/relationships/image" Target="../media/image113.emf"/><Relationship Id="rId14" Type="http://schemas.openxmlformats.org/officeDocument/2006/relationships/oleObject" Target="../embeddings/oleObject123.bin"/><Relationship Id="rId15" Type="http://schemas.openxmlformats.org/officeDocument/2006/relationships/image" Target="../media/image114.emf"/><Relationship Id="rId16" Type="http://schemas.openxmlformats.org/officeDocument/2006/relationships/oleObject" Target="../embeddings/oleObject124.bin"/><Relationship Id="rId17" Type="http://schemas.openxmlformats.org/officeDocument/2006/relationships/image" Target="../media/image115.emf"/><Relationship Id="rId18" Type="http://schemas.openxmlformats.org/officeDocument/2006/relationships/oleObject" Target="../embeddings/oleObject125.bin"/><Relationship Id="rId19" Type="http://schemas.openxmlformats.org/officeDocument/2006/relationships/image" Target="../media/image11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5.bin"/><Relationship Id="rId4" Type="http://schemas.openxmlformats.org/officeDocument/2006/relationships/image" Target="../media/image126.emf"/><Relationship Id="rId5" Type="http://schemas.openxmlformats.org/officeDocument/2006/relationships/oleObject" Target="../embeddings/oleObject136.bin"/><Relationship Id="rId6" Type="http://schemas.openxmlformats.org/officeDocument/2006/relationships/image" Target="../media/image127.emf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3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hyperlink" Target="https://twiki.cern.ch/twiki/bin/view/CMSPublic/PhysicsResultsSUS13007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5.emf"/><Relationship Id="rId5" Type="http://schemas.openxmlformats.org/officeDocument/2006/relationships/hyperlink" Target="https://twiki.cern.ch/twiki/bin/view/CMSPublic/PhysicsResultsSUS13007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emf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hyperlink" Target="http://arxiv.org/abs/1305.2390" TargetMode="External"/><Relationship Id="rId20" Type="http://schemas.openxmlformats.org/officeDocument/2006/relationships/image" Target="../media/image139.emf"/><Relationship Id="rId10" Type="http://schemas.openxmlformats.org/officeDocument/2006/relationships/image" Target="../media/image3.png"/><Relationship Id="rId11" Type="http://schemas.openxmlformats.org/officeDocument/2006/relationships/oleObject" Target="../embeddings/oleObject138.bin"/><Relationship Id="rId12" Type="http://schemas.openxmlformats.org/officeDocument/2006/relationships/image" Target="../media/image137.emf"/><Relationship Id="rId13" Type="http://schemas.openxmlformats.org/officeDocument/2006/relationships/oleObject" Target="../embeddings/oleObject139.bin"/><Relationship Id="rId14" Type="http://schemas.openxmlformats.org/officeDocument/2006/relationships/oleObject" Target="../embeddings/oleObject140.bin"/><Relationship Id="rId15" Type="http://schemas.openxmlformats.org/officeDocument/2006/relationships/image" Target="../media/image138.emf"/><Relationship Id="rId16" Type="http://schemas.openxmlformats.org/officeDocument/2006/relationships/oleObject" Target="../embeddings/oleObject141.bin"/><Relationship Id="rId17" Type="http://schemas.openxmlformats.org/officeDocument/2006/relationships/oleObject" Target="../embeddings/oleObject142.bin"/><Relationship Id="rId18" Type="http://schemas.openxmlformats.org/officeDocument/2006/relationships/image" Target="../media/image126.emf"/><Relationship Id="rId19" Type="http://schemas.openxmlformats.org/officeDocument/2006/relationships/oleObject" Target="../embeddings/oleObject143.bin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40.emf"/><Relationship Id="rId4" Type="http://schemas.openxmlformats.org/officeDocument/2006/relationships/image" Target="../media/image141.emf"/><Relationship Id="rId5" Type="http://schemas.openxmlformats.org/officeDocument/2006/relationships/oleObject" Target="../embeddings/oleObject137.bin"/><Relationship Id="rId6" Type="http://schemas.openxmlformats.org/officeDocument/2006/relationships/image" Target="../media/image136.emf"/><Relationship Id="rId7" Type="http://schemas.openxmlformats.org/officeDocument/2006/relationships/image" Target="../media/image142.png"/><Relationship Id="rId8" Type="http://schemas.openxmlformats.org/officeDocument/2006/relationships/hyperlink" Target="https://twiki.cern.ch/twiki/bin/view/CMSPublic/PhysicsResultsSUS12024" TargetMode="Externa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7.png"/><Relationship Id="rId12" Type="http://schemas.openxmlformats.org/officeDocument/2006/relationships/image" Target="../media/image148.png"/><Relationship Id="rId13" Type="http://schemas.openxmlformats.org/officeDocument/2006/relationships/hyperlink" Target="https://twiki.cern.ch/twiki/bin/view/CMSPublic/PhysicsResultsSUS13004" TargetMode="External"/><Relationship Id="rId1" Type="http://schemas.openxmlformats.org/officeDocument/2006/relationships/vmlDrawing" Target="../drawings/vmlDrawing25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1.xml"/><Relationship Id="rId4" Type="http://schemas.openxmlformats.org/officeDocument/2006/relationships/oleObject" Target="../embeddings/oleObject144.bin"/><Relationship Id="rId5" Type="http://schemas.openxmlformats.org/officeDocument/2006/relationships/image" Target="../media/image136.emf"/><Relationship Id="rId6" Type="http://schemas.openxmlformats.org/officeDocument/2006/relationships/image" Target="../media/image3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oleObject" Target="../embeddings/oleObject145.bin"/><Relationship Id="rId6" Type="http://schemas.openxmlformats.org/officeDocument/2006/relationships/image" Target="../media/image137.emf"/><Relationship Id="rId7" Type="http://schemas.openxmlformats.org/officeDocument/2006/relationships/oleObject" Target="../embeddings/oleObject146.bin"/><Relationship Id="rId8" Type="http://schemas.openxmlformats.org/officeDocument/2006/relationships/oleObject" Target="../embeddings/oleObject147.bin"/><Relationship Id="rId9" Type="http://schemas.openxmlformats.org/officeDocument/2006/relationships/image" Target="../media/image138.emf"/><Relationship Id="rId10" Type="http://schemas.openxmlformats.org/officeDocument/2006/relationships/oleObject" Target="../embeddings/oleObject148.bin"/><Relationship Id="rId11" Type="http://schemas.openxmlformats.org/officeDocument/2006/relationships/image" Target="../media/image3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149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150.bin"/><Relationship Id="rId7" Type="http://schemas.openxmlformats.org/officeDocument/2006/relationships/image" Target="../media/image151.emf"/><Relationship Id="rId8" Type="http://schemas.openxmlformats.org/officeDocument/2006/relationships/hyperlink" Target="https://twiki.cern.ch/twiki/bin/view/CMSPublic/PhysicsResultsSUS" TargetMode="External"/><Relationship Id="rId9" Type="http://schemas.openxmlformats.org/officeDocument/2006/relationships/image" Target="../media/image3.png"/><Relationship Id="rId10" Type="http://schemas.openxmlformats.org/officeDocument/2006/relationships/oleObject" Target="../embeddings/oleObject151.bin"/><Relationship Id="rId11" Type="http://schemas.openxmlformats.org/officeDocument/2006/relationships/image" Target="../media/image4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3.emf"/><Relationship Id="rId20" Type="http://schemas.openxmlformats.org/officeDocument/2006/relationships/oleObject" Target="../embeddings/oleObject157.bin"/><Relationship Id="rId21" Type="http://schemas.openxmlformats.org/officeDocument/2006/relationships/image" Target="../media/image157.emf"/><Relationship Id="rId22" Type="http://schemas.openxmlformats.org/officeDocument/2006/relationships/oleObject" Target="../embeddings/oleObject158.bin"/><Relationship Id="rId23" Type="http://schemas.openxmlformats.org/officeDocument/2006/relationships/image" Target="../media/image158.emf"/><Relationship Id="rId10" Type="http://schemas.openxmlformats.org/officeDocument/2006/relationships/oleObject" Target="../embeddings/oleObject152.bin"/><Relationship Id="rId11" Type="http://schemas.openxmlformats.org/officeDocument/2006/relationships/image" Target="../media/image152.emf"/><Relationship Id="rId12" Type="http://schemas.openxmlformats.org/officeDocument/2006/relationships/oleObject" Target="../embeddings/oleObject153.bin"/><Relationship Id="rId13" Type="http://schemas.openxmlformats.org/officeDocument/2006/relationships/image" Target="../media/image153.emf"/><Relationship Id="rId14" Type="http://schemas.openxmlformats.org/officeDocument/2006/relationships/oleObject" Target="../embeddings/oleObject154.bin"/><Relationship Id="rId15" Type="http://schemas.openxmlformats.org/officeDocument/2006/relationships/image" Target="../media/image154.emf"/><Relationship Id="rId16" Type="http://schemas.openxmlformats.org/officeDocument/2006/relationships/oleObject" Target="../embeddings/oleObject155.bin"/><Relationship Id="rId17" Type="http://schemas.openxmlformats.org/officeDocument/2006/relationships/image" Target="../media/image155.emf"/><Relationship Id="rId18" Type="http://schemas.openxmlformats.org/officeDocument/2006/relationships/oleObject" Target="../embeddings/oleObject156.bin"/><Relationship Id="rId19" Type="http://schemas.openxmlformats.org/officeDocument/2006/relationships/image" Target="../media/image156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4" Type="http://schemas.openxmlformats.org/officeDocument/2006/relationships/hyperlink" Target="https://twiki.cern.ch/twiki/bin/view/CMSPublic/PhysicsResultsSUS13006" TargetMode="External"/><Relationship Id="rId5" Type="http://schemas.openxmlformats.org/officeDocument/2006/relationships/image" Target="../media/image159.emf"/><Relationship Id="rId6" Type="http://schemas.openxmlformats.org/officeDocument/2006/relationships/image" Target="../media/image160.emf"/><Relationship Id="rId7" Type="http://schemas.openxmlformats.org/officeDocument/2006/relationships/image" Target="../media/image161.emf"/><Relationship Id="rId8" Type="http://schemas.openxmlformats.org/officeDocument/2006/relationships/image" Target="../media/image162.emf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1.bin"/><Relationship Id="rId12" Type="http://schemas.openxmlformats.org/officeDocument/2006/relationships/image" Target="../media/image166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67.emf"/><Relationship Id="rId4" Type="http://schemas.openxmlformats.org/officeDocument/2006/relationships/image" Target="../media/image3.png"/><Relationship Id="rId5" Type="http://schemas.openxmlformats.org/officeDocument/2006/relationships/image" Target="../media/image168.emf"/><Relationship Id="rId6" Type="http://schemas.openxmlformats.org/officeDocument/2006/relationships/oleObject" Target="../embeddings/oleObject159.bin"/><Relationship Id="rId7" Type="http://schemas.openxmlformats.org/officeDocument/2006/relationships/image" Target="../media/image164.emf"/><Relationship Id="rId8" Type="http://schemas.openxmlformats.org/officeDocument/2006/relationships/oleObject" Target="../embeddings/oleObject160.bin"/><Relationship Id="rId9" Type="http://schemas.openxmlformats.org/officeDocument/2006/relationships/image" Target="../media/image165.emf"/><Relationship Id="rId10" Type="http://schemas.openxmlformats.org/officeDocument/2006/relationships/hyperlink" Target="https://twiki.cern.ch/twiki/bin/view/CMSPublic/PhysicsResultsSUS13006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62.bin"/><Relationship Id="rId5" Type="http://schemas.openxmlformats.org/officeDocument/2006/relationships/image" Target="../media/image169.emf"/><Relationship Id="rId6" Type="http://schemas.openxmlformats.org/officeDocument/2006/relationships/image" Target="../media/image170.tiff"/><Relationship Id="rId7" Type="http://schemas.openxmlformats.org/officeDocument/2006/relationships/image" Target="../media/image171.tiff"/><Relationship Id="rId8" Type="http://schemas.openxmlformats.org/officeDocument/2006/relationships/oleObject" Target="../embeddings/oleObject163.bin"/><Relationship Id="rId9" Type="http://schemas.openxmlformats.org/officeDocument/2006/relationships/image" Target="../media/image34.emf"/><Relationship Id="rId10" Type="http://schemas.openxmlformats.org/officeDocument/2006/relationships/hyperlink" Target="https://twiki.cern.ch/twiki/bin/view/CMSPublic/PhysicsResultsSUS13017" TargetMode="External"/><Relationship Id="rId11" Type="http://schemas.openxmlformats.org/officeDocument/2006/relationships/image" Target="../media/image172.png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4" Type="http://schemas.openxmlformats.org/officeDocument/2006/relationships/image" Target="../media/image3.png"/><Relationship Id="rId5" Type="http://schemas.openxmlformats.org/officeDocument/2006/relationships/oleObject" Target="../embeddings/oleObject164.bin"/><Relationship Id="rId6" Type="http://schemas.openxmlformats.org/officeDocument/2006/relationships/image" Target="../media/image169.emf"/><Relationship Id="rId7" Type="http://schemas.openxmlformats.org/officeDocument/2006/relationships/image" Target="../media/image175.emf"/><Relationship Id="rId8" Type="http://schemas.openxmlformats.org/officeDocument/2006/relationships/hyperlink" Target="https://twiki.cern.ch/twiki/bin/view/CMSPublic/PhysicsResultsSUS13017" TargetMode="External"/><Relationship Id="rId9" Type="http://schemas.openxmlformats.org/officeDocument/2006/relationships/oleObject" Target="../embeddings/oleObject165.bin"/><Relationship Id="rId10" Type="http://schemas.openxmlformats.org/officeDocument/2006/relationships/image" Target="../media/image173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9.emf"/><Relationship Id="rId20" Type="http://schemas.openxmlformats.org/officeDocument/2006/relationships/oleObject" Target="../embeddings/oleObject173.bin"/><Relationship Id="rId21" Type="http://schemas.openxmlformats.org/officeDocument/2006/relationships/image" Target="../media/image183.emf"/><Relationship Id="rId22" Type="http://schemas.openxmlformats.org/officeDocument/2006/relationships/oleObject" Target="../embeddings/oleObject174.bin"/><Relationship Id="rId23" Type="http://schemas.openxmlformats.org/officeDocument/2006/relationships/image" Target="../media/image184.emf"/><Relationship Id="rId24" Type="http://schemas.openxmlformats.org/officeDocument/2006/relationships/oleObject" Target="../embeddings/oleObject175.bin"/><Relationship Id="rId25" Type="http://schemas.openxmlformats.org/officeDocument/2006/relationships/image" Target="../media/image185.emf"/><Relationship Id="rId26" Type="http://schemas.openxmlformats.org/officeDocument/2006/relationships/oleObject" Target="../embeddings/oleObject176.bin"/><Relationship Id="rId27" Type="http://schemas.openxmlformats.org/officeDocument/2006/relationships/oleObject" Target="../embeddings/oleObject177.bin"/><Relationship Id="rId28" Type="http://schemas.openxmlformats.org/officeDocument/2006/relationships/image" Target="../media/image186.emf"/><Relationship Id="rId29" Type="http://schemas.openxmlformats.org/officeDocument/2006/relationships/oleObject" Target="../embeddings/oleObject178.bin"/><Relationship Id="rId30" Type="http://schemas.openxmlformats.org/officeDocument/2006/relationships/image" Target="../media/image187.emf"/><Relationship Id="rId31" Type="http://schemas.openxmlformats.org/officeDocument/2006/relationships/oleObject" Target="../embeddings/oleObject179.bin"/><Relationship Id="rId32" Type="http://schemas.openxmlformats.org/officeDocument/2006/relationships/hyperlink" Target="https://twiki.cern.ch/twiki/bin/view/CMSPublic/PhysicsResultsSUS13014" TargetMode="External"/><Relationship Id="rId10" Type="http://schemas.openxmlformats.org/officeDocument/2006/relationships/oleObject" Target="../embeddings/oleObject168.bin"/><Relationship Id="rId11" Type="http://schemas.openxmlformats.org/officeDocument/2006/relationships/image" Target="../media/image178.emf"/><Relationship Id="rId12" Type="http://schemas.openxmlformats.org/officeDocument/2006/relationships/oleObject" Target="../embeddings/oleObject169.bin"/><Relationship Id="rId13" Type="http://schemas.openxmlformats.org/officeDocument/2006/relationships/image" Target="../media/image179.emf"/><Relationship Id="rId14" Type="http://schemas.openxmlformats.org/officeDocument/2006/relationships/oleObject" Target="../embeddings/oleObject170.bin"/><Relationship Id="rId15" Type="http://schemas.openxmlformats.org/officeDocument/2006/relationships/image" Target="../media/image180.emf"/><Relationship Id="rId16" Type="http://schemas.openxmlformats.org/officeDocument/2006/relationships/oleObject" Target="../embeddings/oleObject171.bin"/><Relationship Id="rId17" Type="http://schemas.openxmlformats.org/officeDocument/2006/relationships/image" Target="../media/image181.emf"/><Relationship Id="rId18" Type="http://schemas.openxmlformats.org/officeDocument/2006/relationships/oleObject" Target="../embeddings/oleObject172.bin"/><Relationship Id="rId19" Type="http://schemas.openxmlformats.org/officeDocument/2006/relationships/image" Target="../media/image182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88.emf"/><Relationship Id="rId4" Type="http://schemas.openxmlformats.org/officeDocument/2006/relationships/image" Target="../media/image3.png"/><Relationship Id="rId5" Type="http://schemas.openxmlformats.org/officeDocument/2006/relationships/oleObject" Target="../embeddings/oleObject166.bin"/><Relationship Id="rId6" Type="http://schemas.openxmlformats.org/officeDocument/2006/relationships/image" Target="../media/image176.emf"/><Relationship Id="rId7" Type="http://schemas.openxmlformats.org/officeDocument/2006/relationships/oleObject" Target="../embeddings/oleObject167.bin"/><Relationship Id="rId8" Type="http://schemas.openxmlformats.org/officeDocument/2006/relationships/image" Target="../media/image17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4" Type="http://schemas.openxmlformats.org/officeDocument/2006/relationships/image" Target="../media/image191.emf"/><Relationship Id="rId5" Type="http://schemas.openxmlformats.org/officeDocument/2006/relationships/image" Target="../media/image3.png"/><Relationship Id="rId6" Type="http://schemas.openxmlformats.org/officeDocument/2006/relationships/oleObject" Target="../embeddings/oleObject180.bin"/><Relationship Id="rId7" Type="http://schemas.openxmlformats.org/officeDocument/2006/relationships/image" Target="../media/image176.emf"/><Relationship Id="rId8" Type="http://schemas.openxmlformats.org/officeDocument/2006/relationships/oleObject" Target="../embeddings/oleObject181.bin"/><Relationship Id="rId9" Type="http://schemas.openxmlformats.org/officeDocument/2006/relationships/image" Target="../media/image177.emf"/><Relationship Id="rId10" Type="http://schemas.openxmlformats.org/officeDocument/2006/relationships/hyperlink" Target="https://twiki.cern.ch/twiki/bin/view/CMSPublic/PhysicsResultsSUS13014" TargetMode="External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182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183.bin"/><Relationship Id="rId7" Type="http://schemas.openxmlformats.org/officeDocument/2006/relationships/image" Target="../media/image192.emf"/><Relationship Id="rId8" Type="http://schemas.openxmlformats.org/officeDocument/2006/relationships/hyperlink" Target="https://twiki.cern.ch/twiki/bin/view/CMSPublic/PhysicsResultsSUS" TargetMode="External"/><Relationship Id="rId9" Type="http://schemas.openxmlformats.org/officeDocument/2006/relationships/image" Target="../media/image3.png"/><Relationship Id="rId10" Type="http://schemas.openxmlformats.org/officeDocument/2006/relationships/oleObject" Target="../embeddings/oleObject184.bin"/><Relationship Id="rId11" Type="http://schemas.openxmlformats.org/officeDocument/2006/relationships/image" Target="../media/image4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9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93.png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4.emf"/><Relationship Id="rId12" Type="http://schemas.openxmlformats.org/officeDocument/2006/relationships/oleObject" Target="../embeddings/oleObject186.bin"/><Relationship Id="rId13" Type="http://schemas.openxmlformats.org/officeDocument/2006/relationships/image" Target="../media/image195.emf"/><Relationship Id="rId14" Type="http://schemas.openxmlformats.org/officeDocument/2006/relationships/oleObject" Target="../embeddings/oleObject187.bin"/><Relationship Id="rId15" Type="http://schemas.openxmlformats.org/officeDocument/2006/relationships/image" Target="../media/image196.emf"/><Relationship Id="rId16" Type="http://schemas.openxmlformats.org/officeDocument/2006/relationships/oleObject" Target="../embeddings/oleObject188.bin"/><Relationship Id="rId17" Type="http://schemas.openxmlformats.org/officeDocument/2006/relationships/image" Target="../media/image197.emf"/><Relationship Id="rId18" Type="http://schemas.openxmlformats.org/officeDocument/2006/relationships/oleObject" Target="../embeddings/oleObject189.bin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4" Type="http://schemas.openxmlformats.org/officeDocument/2006/relationships/image" Target="../media/image198.emf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7" Type="http://schemas.openxmlformats.org/officeDocument/2006/relationships/image" Target="../media/image201.emf"/><Relationship Id="rId8" Type="http://schemas.openxmlformats.org/officeDocument/2006/relationships/image" Target="../media/image202.emf"/><Relationship Id="rId9" Type="http://schemas.openxmlformats.org/officeDocument/2006/relationships/image" Target="../media/image203.emf"/><Relationship Id="rId10" Type="http://schemas.openxmlformats.org/officeDocument/2006/relationships/oleObject" Target="../embeddings/oleObject185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5.emf"/><Relationship Id="rId5" Type="http://schemas.openxmlformats.org/officeDocument/2006/relationships/image" Target="../media/image206.png"/><Relationship Id="rId6" Type="http://schemas.openxmlformats.org/officeDocument/2006/relationships/oleObject" Target="../embeddings/oleObject190.bin"/><Relationship Id="rId7" Type="http://schemas.openxmlformats.org/officeDocument/2006/relationships/image" Target="../media/image204.e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twiki.cern.ch/twiki/bin/view/LHCPhysics/SUSYCrossSections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twiki.cern.ch/twiki/bin/view/CMSPublic/PhysicsResultsSUS13006" TargetMode="External"/><Relationship Id="rId5" Type="http://schemas.openxmlformats.org/officeDocument/2006/relationships/image" Target="../media/image210.emf"/><Relationship Id="rId6" Type="http://schemas.openxmlformats.org/officeDocument/2006/relationships/image" Target="../media/image211.emf"/><Relationship Id="rId7" Type="http://schemas.openxmlformats.org/officeDocument/2006/relationships/oleObject" Target="../embeddings/oleObject191.bin"/><Relationship Id="rId8" Type="http://schemas.openxmlformats.org/officeDocument/2006/relationships/image" Target="../media/image209.emf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twiki.cern.ch/twiki/bin/view/LHCPhysics/SUSYCrossSections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5.bin"/><Relationship Id="rId6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8" Type="http://schemas.openxmlformats.org/officeDocument/2006/relationships/oleObject" Target="../embeddings/oleObject8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1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12.bin"/><Relationship Id="rId6" Type="http://schemas.openxmlformats.org/officeDocument/2006/relationships/oleObject" Target="../embeddings/oleObject13.bin"/><Relationship Id="rId7" Type="http://schemas.openxmlformats.org/officeDocument/2006/relationships/oleObject" Target="../embeddings/oleObject14.bin"/><Relationship Id="rId8" Type="http://schemas.openxmlformats.org/officeDocument/2006/relationships/oleObject" Target="../embeddings/oleObject15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567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2700" y="63500"/>
            <a:ext cx="9156700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0090"/>
                </a:solidFill>
              </a:rPr>
              <a:t>Searches </a:t>
            </a:r>
            <a:r>
              <a:rPr lang="en-US" sz="3600" b="1" dirty="0">
                <a:solidFill>
                  <a:srgbClr val="000090"/>
                </a:solidFill>
              </a:rPr>
              <a:t>for </a:t>
            </a:r>
            <a:r>
              <a:rPr lang="en-US" sz="3600" b="1" dirty="0" err="1">
                <a:solidFill>
                  <a:srgbClr val="000090"/>
                </a:solidFill>
              </a:rPr>
              <a:t>Supersymmetry</a:t>
            </a:r>
            <a:r>
              <a:rPr lang="en-US" sz="3600" b="1" dirty="0">
                <a:solidFill>
                  <a:srgbClr val="000090"/>
                </a:solidFill>
              </a:rPr>
              <a:t> </a:t>
            </a:r>
            <a:r>
              <a:rPr lang="en-US" sz="3600" b="1" dirty="0" smtClean="0">
                <a:solidFill>
                  <a:srgbClr val="000090"/>
                </a:solidFill>
              </a:rPr>
              <a:t>in the 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000090"/>
                </a:solidFill>
              </a:rPr>
              <a:t>CMS Experiment</a:t>
            </a:r>
            <a:r>
              <a:rPr lang="en-US" sz="2400" b="1" i="1" dirty="0" smtClean="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endParaRPr lang="en-US" sz="2400" b="1" i="1" dirty="0">
              <a:solidFill>
                <a:srgbClr val="00009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en-US" sz="2000" i="1" dirty="0" smtClean="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Jeffrey </a:t>
            </a:r>
            <a:r>
              <a:rPr lang="en-US" sz="2000" i="1" dirty="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D. </a:t>
            </a:r>
            <a:r>
              <a:rPr lang="en-US" sz="2000" i="1" dirty="0" smtClean="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Richman (UC Santa Barbara)</a:t>
            </a:r>
          </a:p>
          <a:p>
            <a:pPr algn="ctr">
              <a:defRPr/>
            </a:pPr>
            <a:r>
              <a:rPr lang="en-US" sz="2000" i="1" dirty="0" smtClean="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Representing the CMS Collaboration</a:t>
            </a:r>
            <a:endParaRPr lang="en-US" sz="2000" i="1" dirty="0">
              <a:solidFill>
                <a:srgbClr val="00009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273800"/>
            <a:ext cx="91440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90"/>
                </a:solidFill>
              </a:rPr>
              <a:t>21</a:t>
            </a:r>
            <a:r>
              <a:rPr lang="en-US" sz="1600" i="1" baseline="30000" dirty="0">
                <a:solidFill>
                  <a:srgbClr val="000090"/>
                </a:solidFill>
              </a:rPr>
              <a:t>st</a:t>
            </a:r>
            <a:r>
              <a:rPr lang="en-US" sz="1600" i="1" dirty="0">
                <a:solidFill>
                  <a:srgbClr val="000090"/>
                </a:solidFill>
              </a:rPr>
              <a:t> International Conference on </a:t>
            </a:r>
            <a:r>
              <a:rPr lang="en-US" sz="1600" i="1" dirty="0" err="1">
                <a:solidFill>
                  <a:srgbClr val="000090"/>
                </a:solidFill>
              </a:rPr>
              <a:t>Supersymmetry</a:t>
            </a:r>
            <a:r>
              <a:rPr lang="en-US" sz="1600" i="1" dirty="0">
                <a:solidFill>
                  <a:srgbClr val="000090"/>
                </a:solidFill>
              </a:rPr>
              <a:t> </a:t>
            </a:r>
            <a:r>
              <a:rPr lang="en-US" sz="1600" i="1" dirty="0" smtClean="0">
                <a:solidFill>
                  <a:srgbClr val="000090"/>
                </a:solidFill>
              </a:rPr>
              <a:t>and Unification </a:t>
            </a:r>
            <a:r>
              <a:rPr lang="en-US" sz="1600" i="1" dirty="0">
                <a:solidFill>
                  <a:srgbClr val="000090"/>
                </a:solidFill>
              </a:rPr>
              <a:t>of Fundamental </a:t>
            </a:r>
            <a:r>
              <a:rPr lang="en-US" sz="1600" i="1" dirty="0" smtClean="0">
                <a:solidFill>
                  <a:srgbClr val="000090"/>
                </a:solidFill>
              </a:rPr>
              <a:t>Interactions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International Center for Theoretical Physics, Trieste, August 26–31, 2013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4" name="Picture 3" descr="CMS_Det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r="3522"/>
          <a:stretch/>
        </p:blipFill>
        <p:spPr>
          <a:xfrm>
            <a:off x="1485900" y="1938506"/>
            <a:ext cx="6057900" cy="41705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fig1a.pdf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9" y="1725974"/>
            <a:ext cx="7992531" cy="4768272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1917700" y="3530600"/>
            <a:ext cx="1181100" cy="11557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64" y="923244"/>
            <a:ext cx="894975" cy="88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439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Big themes: 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smtClean="0">
                <a:solidFill>
                  <a:srgbClr val="000090"/>
                </a:solidFill>
              </a:rPr>
              <a:t>               key SUSY background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7000" y="876300"/>
            <a:ext cx="8890000" cy="19685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>
                <a:sym typeface="Wingdings"/>
              </a:rPr>
              <a:t>Heaviest SM particle</a:t>
            </a:r>
          </a:p>
          <a:p>
            <a:r>
              <a:rPr lang="en-US" dirty="0" smtClean="0">
                <a:sym typeface="Wingdings"/>
              </a:rPr>
              <a:t>Jets, b-jets, leptons, missing transverse momentum (MET)</a:t>
            </a:r>
          </a:p>
          <a:p>
            <a:r>
              <a:rPr lang="en-US" dirty="0" smtClean="0">
                <a:sym typeface="Wingdings"/>
              </a:rPr>
              <a:t>Now have many detailed studies of kinematic distributions.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  <a:sym typeface="Wingdings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093612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524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51824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525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383545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526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516183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527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292248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528" name="Equation" r:id="rId8" imgW="114300" imgH="165100" progId="Equation.DSMT4">
                  <p:embed/>
                </p:oleObj>
              </mc:Choice>
              <mc:Fallback>
                <p:oleObj name="Equation" r:id="rId8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907661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529" name="Equation" r:id="rId9" imgW="114300" imgH="165100" progId="Equation.DSMT4">
                  <p:embed/>
                </p:oleObj>
              </mc:Choice>
              <mc:Fallback>
                <p:oleObj name="Equation" r:id="rId9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493890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530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560041"/>
              </p:ext>
            </p:extLst>
          </p:nvPr>
        </p:nvGraphicFramePr>
        <p:xfrm>
          <a:off x="4533900" y="34925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531" name="Equation" r:id="rId12" imgW="114300" imgH="165100" progId="Equation.DSMT4">
                  <p:embed/>
                </p:oleObj>
              </mc:Choice>
              <mc:Fallback>
                <p:oleObj name="Equation" r:id="rId12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33900" y="34925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312505"/>
              </p:ext>
            </p:extLst>
          </p:nvPr>
        </p:nvGraphicFramePr>
        <p:xfrm>
          <a:off x="3117849" y="112713"/>
          <a:ext cx="1779119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532" name="Equation" r:id="rId14" imgW="558800" imgH="215900" progId="Equation.DSMT4">
                  <p:embed/>
                </p:oleObj>
              </mc:Choice>
              <mc:Fallback>
                <p:oleObj name="Equation" r:id="rId14" imgW="5588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49" y="112713"/>
                        <a:ext cx="1779119" cy="6873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finalXSectopPtNormCombinedFullPS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2868070"/>
            <a:ext cx="3972079" cy="3812130"/>
          </a:xfrm>
          <a:prstGeom prst="rect">
            <a:avLst/>
          </a:prstGeom>
        </p:spPr>
      </p:pic>
      <p:pic>
        <p:nvPicPr>
          <p:cNvPr id="8" name="Picture 7" descr="figs_fix0_t15_W10TwoTags_CosThetaStarELE.p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8" t="8648" r="5695" b="24134"/>
          <a:stretch/>
        </p:blipFill>
        <p:spPr>
          <a:xfrm>
            <a:off x="3911600" y="2934885"/>
            <a:ext cx="5219700" cy="3872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9400" y="3111500"/>
            <a:ext cx="200641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TOP-11-020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76300" y="3505200"/>
            <a:ext cx="145063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</a:t>
            </a:r>
          </a:p>
          <a:p>
            <a:r>
              <a:rPr lang="en-US" dirty="0" smtClean="0"/>
              <a:t>TOP-12-027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21666" y="6474023"/>
            <a:ext cx="2546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18"/>
              </a:rPr>
              <a:t>http://</a:t>
            </a:r>
            <a:r>
              <a:rPr lang="en-US" sz="1400" dirty="0" err="1">
                <a:hlinkClick r:id="rId18"/>
              </a:rPr>
              <a:t>arxiv.org</a:t>
            </a:r>
            <a:r>
              <a:rPr lang="en-US" sz="1400" dirty="0">
                <a:hlinkClick r:id="rId18"/>
              </a:rPr>
              <a:t>/abs/1308.3879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635000" y="6345535"/>
            <a:ext cx="3517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9"/>
              </a:rPr>
              <a:t>https://</a:t>
            </a:r>
            <a:r>
              <a:rPr lang="en-US" sz="1200" dirty="0" err="1">
                <a:hlinkClick r:id="rId19"/>
              </a:rPr>
              <a:t>twiki.cern.ch</a:t>
            </a:r>
            <a:r>
              <a:rPr lang="en-US" sz="1200" dirty="0">
                <a:hlinkClick r:id="rId19"/>
              </a:rPr>
              <a:t>/</a:t>
            </a:r>
            <a:r>
              <a:rPr lang="en-US" sz="1200" dirty="0" err="1">
                <a:hlinkClick r:id="rId19"/>
              </a:rPr>
              <a:t>twiki</a:t>
            </a:r>
            <a:r>
              <a:rPr lang="en-US" sz="1200" dirty="0">
                <a:hlinkClick r:id="rId19"/>
              </a:rPr>
              <a:t>/bin/view/</a:t>
            </a:r>
            <a:r>
              <a:rPr lang="en-US" sz="1200" dirty="0" err="1">
                <a:hlinkClick r:id="rId19"/>
              </a:rPr>
              <a:t>CMSPublic</a:t>
            </a:r>
            <a:r>
              <a:rPr lang="en-US" sz="1200" dirty="0">
                <a:hlinkClick r:id="rId19"/>
              </a:rPr>
              <a:t>/PhysicsResultsTOP12027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930400" y="4445000"/>
            <a:ext cx="184828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top </a:t>
            </a:r>
            <a:r>
              <a:rPr lang="en-US" dirty="0" err="1" smtClean="0"/>
              <a:t>pT</a:t>
            </a:r>
            <a:r>
              <a:rPr lang="en-US" dirty="0" smtClean="0"/>
              <a:t> spectrum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251700" y="3556000"/>
            <a:ext cx="1892300" cy="92333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Electron </a:t>
            </a:r>
          </a:p>
          <a:p>
            <a:r>
              <a:rPr lang="en-US" dirty="0" err="1" smtClean="0"/>
              <a:t>helicity</a:t>
            </a:r>
            <a:r>
              <a:rPr lang="en-US" dirty="0" smtClean="0"/>
              <a:t> angle</a:t>
            </a:r>
          </a:p>
          <a:p>
            <a:r>
              <a:rPr lang="en-US" dirty="0" smtClean="0">
                <a:sym typeface="Wingdings"/>
              </a:rPr>
              <a:t>W polarization</a:t>
            </a:r>
            <a:endParaRPr lang="en-US" dirty="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92082"/>
              </p:ext>
            </p:extLst>
          </p:nvPr>
        </p:nvGraphicFramePr>
        <p:xfrm>
          <a:off x="3663950" y="952499"/>
          <a:ext cx="5374357" cy="41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533" name="Equation" r:id="rId20" imgW="2768600" imgH="215900" progId="Equation.DSMT4">
                  <p:embed/>
                </p:oleObj>
              </mc:Choice>
              <mc:Fallback>
                <p:oleObj name="Equation" r:id="rId20" imgW="27686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663950" y="952499"/>
                        <a:ext cx="5374357" cy="419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644900" y="1290935"/>
            <a:ext cx="5791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22"/>
              </a:rPr>
              <a:t>https://</a:t>
            </a:r>
            <a:r>
              <a:rPr lang="en-US" sz="1100" dirty="0" err="1">
                <a:hlinkClick r:id="rId22"/>
              </a:rPr>
              <a:t>twiki.cern.ch</a:t>
            </a:r>
            <a:r>
              <a:rPr lang="en-US" sz="1100" dirty="0">
                <a:hlinkClick r:id="rId22"/>
              </a:rPr>
              <a:t>/</a:t>
            </a:r>
            <a:r>
              <a:rPr lang="en-US" sz="1100" dirty="0" err="1">
                <a:hlinkClick r:id="rId22"/>
              </a:rPr>
              <a:t>twiki</a:t>
            </a:r>
            <a:r>
              <a:rPr lang="en-US" sz="1100" dirty="0">
                <a:hlinkClick r:id="rId22"/>
              </a:rPr>
              <a:t>/bin/view/</a:t>
            </a:r>
            <a:r>
              <a:rPr lang="en-US" sz="1100" dirty="0" err="1">
                <a:hlinkClick r:id="rId22"/>
              </a:rPr>
              <a:t>CMSPublic</a:t>
            </a:r>
            <a:r>
              <a:rPr lang="en-US" sz="1100" dirty="0">
                <a:hlinkClick r:id="rId22"/>
              </a:rPr>
              <a:t>/</a:t>
            </a:r>
            <a:r>
              <a:rPr lang="en-US" sz="1100" dirty="0" err="1">
                <a:hlinkClick r:id="rId22"/>
              </a:rPr>
              <a:t>PhysicsResultsTOPSummaryPlots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2291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Big themes: tails of SM kinematic distributions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" y="876300"/>
            <a:ext cx="5118100" cy="3302000"/>
          </a:xfrm>
        </p:spPr>
        <p:txBody>
          <a:bodyPr/>
          <a:lstStyle/>
          <a:p>
            <a:r>
              <a:rPr lang="en-US" dirty="0" smtClean="0"/>
              <a:t>SUSY processes usually do not have narrow features in observed distributions. </a:t>
            </a:r>
          </a:p>
          <a:p>
            <a:r>
              <a:rPr lang="en-US" dirty="0" smtClean="0"/>
              <a:t>Search is performed in the </a:t>
            </a:r>
            <a:r>
              <a:rPr lang="en-US" i="1" u="sng" dirty="0" smtClean="0"/>
              <a:t>extreme tails </a:t>
            </a:r>
            <a:r>
              <a:rPr lang="en-US" dirty="0" smtClean="0"/>
              <a:t>of SM processes. Narrow kinematic region of phase space; possible rare detector effects also. </a:t>
            </a: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3500" y="4419600"/>
            <a:ext cx="8877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•"/>
              <a:defRPr sz="2800" kern="120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–"/>
              <a:defRPr sz="2400"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•"/>
              <a:defRPr sz="2000"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–"/>
              <a:defRPr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»"/>
              <a:defRPr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As far as possible, use </a:t>
            </a:r>
            <a:r>
              <a:rPr lang="en-US" dirty="0"/>
              <a:t>d</a:t>
            </a:r>
            <a:r>
              <a:rPr lang="en-US" dirty="0" smtClean="0"/>
              <a:t>ata-driven methods based on control samples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use </a:t>
            </a:r>
            <a:r>
              <a:rPr lang="en-US" i="1" u="sng" dirty="0" smtClean="0"/>
              <a:t>multiple, complementary approaches.</a:t>
            </a:r>
            <a:r>
              <a:rPr lang="en-US" dirty="0" smtClean="0"/>
              <a:t> MC/theory plays key role in validating our understanding of these control samples. </a:t>
            </a:r>
          </a:p>
          <a:p>
            <a:r>
              <a:rPr lang="en-US" u="sng" dirty="0" smtClean="0"/>
              <a:t>Multiple methods: critical for discovery scenarios!</a:t>
            </a:r>
          </a:p>
          <a:p>
            <a:pPr marL="0" indent="0">
              <a:buFont typeface="Arial" pitchFamily="-65" charset="0"/>
              <a:buNone/>
            </a:pPr>
            <a:endParaRPr lang="en-US" sz="3200" u="sng" dirty="0" smtClean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6300" y="-215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fig8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b="3126"/>
          <a:stretch/>
        </p:blipFill>
        <p:spPr>
          <a:xfrm>
            <a:off x="4889500" y="1016000"/>
            <a:ext cx="4178300" cy="358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3400" y="1498600"/>
            <a:ext cx="143778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SUS-13-011</a:t>
            </a:r>
          </a:p>
          <a:p>
            <a:r>
              <a:rPr lang="en-US" dirty="0" smtClean="0"/>
              <a:t>Direct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08600" y="743635"/>
            <a:ext cx="38354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hlinkClick r:id="rId5"/>
              </a:rPr>
              <a:t>https://</a:t>
            </a:r>
            <a:r>
              <a:rPr lang="en-US" sz="900" dirty="0" err="1">
                <a:hlinkClick r:id="rId5"/>
              </a:rPr>
              <a:t>twiki.cern.ch</a:t>
            </a:r>
            <a:r>
              <a:rPr lang="en-US" sz="900" dirty="0">
                <a:hlinkClick r:id="rId5"/>
              </a:rPr>
              <a:t>/</a:t>
            </a:r>
            <a:r>
              <a:rPr lang="en-US" sz="900" dirty="0" err="1">
                <a:hlinkClick r:id="rId5"/>
              </a:rPr>
              <a:t>twiki</a:t>
            </a:r>
            <a:r>
              <a:rPr lang="en-US" sz="900" dirty="0">
                <a:hlinkClick r:id="rId5"/>
              </a:rPr>
              <a:t>/bin/view/</a:t>
            </a:r>
            <a:r>
              <a:rPr lang="en-US" sz="900" dirty="0" err="1">
                <a:hlinkClick r:id="rId5"/>
              </a:rPr>
              <a:t>CMSPublic</a:t>
            </a:r>
            <a:r>
              <a:rPr lang="en-US" sz="900" dirty="0">
                <a:hlinkClick r:id="rId5"/>
              </a:rPr>
              <a:t>/PhysicsResultsSUS13011</a:t>
            </a:r>
            <a:endParaRPr lang="en-US" sz="9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133394"/>
              </p:ext>
            </p:extLst>
          </p:nvPr>
        </p:nvGraphicFramePr>
        <p:xfrm>
          <a:off x="6381750" y="1752600"/>
          <a:ext cx="283369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644" name="Equation" r:id="rId6" imgW="177800" imgH="203200" progId="Equation.DSMT4">
                  <p:embed/>
                </p:oleObj>
              </mc:Choice>
              <mc:Fallback>
                <p:oleObj name="Equation" r:id="rId6" imgW="177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81750" y="1752600"/>
                        <a:ext cx="283369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H="1">
            <a:off x="7378700" y="2489200"/>
            <a:ext cx="5461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754756" y="6488668"/>
            <a:ext cx="42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5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47715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772634"/>
              </p:ext>
            </p:extLst>
          </p:nvPr>
        </p:nvGraphicFramePr>
        <p:xfrm>
          <a:off x="69850" y="1346200"/>
          <a:ext cx="8829675" cy="4853434"/>
        </p:xfrm>
        <a:graphic>
          <a:graphicData uri="http://schemas.openxmlformats.org/drawingml/2006/table">
            <a:tbl>
              <a:tblPr/>
              <a:tblGrid>
                <a:gridCol w="2660650"/>
                <a:gridCol w="309563"/>
                <a:gridCol w="307975"/>
                <a:gridCol w="307975"/>
                <a:gridCol w="309562"/>
                <a:gridCol w="307975"/>
                <a:gridCol w="307975"/>
                <a:gridCol w="307975"/>
                <a:gridCol w="309563"/>
                <a:gridCol w="307975"/>
                <a:gridCol w="307975"/>
                <a:gridCol w="307975"/>
                <a:gridCol w="309562"/>
                <a:gridCol w="307975"/>
                <a:gridCol w="307975"/>
                <a:gridCol w="309563"/>
                <a:gridCol w="307975"/>
                <a:gridCol w="307975"/>
                <a:gridCol w="307975"/>
                <a:gridCol w="309562"/>
                <a:gridCol w="307975"/>
              </a:tblGrid>
              <a:tr h="16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Photoproduction on Deuteron 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Arial" charset="0"/>
                          <a:cs typeface="Arial" charset="0"/>
                        </a:rPr>
                        <a:t>Q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Arial" charset="0"/>
                          <a:cs typeface="Arial" charset="0"/>
                        </a:rPr>
                        <a:t>+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Photoproduction on Proton   pK</a:t>
                      </a:r>
                      <a:r>
                        <a:rPr kumimoji="0" lang="en-US" sz="11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s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Photoproduction on Proton  nK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+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K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Arial" charset="0"/>
                          <a:cs typeface="Arial" charset="0"/>
                        </a:rPr>
                        <a:t>p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+</a:t>
                      </a:r>
                      <a:endParaRPr kumimoji="0" lang="en-US" sz="1100" b="1" i="0" u="none" strike="noStrike" cap="none" normalizeH="0" baseline="3000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  <a:sym typeface="Wingdings" charset="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Exclusive K + (N)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→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 pK</a:t>
                      </a:r>
                      <a:r>
                        <a:rPr kumimoji="0" lang="en-US" sz="11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s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0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Inclusive lepton + D, A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→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p K</a:t>
                      </a:r>
                      <a:r>
                        <a:rPr kumimoji="0" lang="en-US" sz="11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s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p + A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→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 pK</a:t>
                      </a:r>
                      <a:r>
                        <a:rPr kumimoji="0" lang="en-US" sz="11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s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0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+ 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p + p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→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 pK</a:t>
                      </a:r>
                      <a:r>
                        <a:rPr kumimoji="0" lang="en-US" sz="11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s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0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+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Arial" charset="0"/>
                          <a:cs typeface="Arial" charset="0"/>
                        </a:rPr>
                        <a:t>S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+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Other 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Arial" charset="0"/>
                          <a:cs typeface="Arial" charset="0"/>
                        </a:rPr>
                        <a:t>Q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+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Upper Limits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800" b="1" i="0" u="none" strike="noStrike" cap="none" normalizeH="0" baseline="3000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p + p (or A)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→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  <a:sym typeface="Wingdings" charset="2"/>
                        </a:rPr>
                        <a:t>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Arial" charset="0"/>
                          <a:cs typeface="Arial" charset="0"/>
                        </a:rPr>
                        <a:t>X </a:t>
                      </a:r>
                      <a:r>
                        <a:rPr kumimoji="0" lang="en-US" sz="1200" b="0" i="0" u="none" strike="noStrike" cap="none" normalizeH="0" baseline="5000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- -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+ 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Inclusive  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Arial" charset="0"/>
                          <a:cs typeface="Arial" charset="0"/>
                        </a:rPr>
                        <a:t>Q 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+ +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→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p K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+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Inclusive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Arial" charset="0"/>
                          <a:cs typeface="Arial" charset="0"/>
                        </a:rPr>
                        <a:t>Q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Arial" charset="0"/>
                          <a:cs typeface="Arial" charset="0"/>
                        </a:rPr>
                        <a:t>0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c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→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D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(*)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Arial" charset="0"/>
                          <a:cs typeface="Arial" charset="0"/>
                        </a:rPr>
                        <a:t> -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US" sz="105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11 12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1  2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3 4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5 6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7 8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9 10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11 12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1 2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3 4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5 6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7 8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9 10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11 12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1 2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3 4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5 6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7 8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9 10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11 12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793" name="Text Box 401"/>
          <p:cNvSpPr txBox="1">
            <a:spLocks noChangeArrowheads="1"/>
          </p:cNvSpPr>
          <p:nvPr/>
        </p:nvSpPr>
        <p:spPr bwMode="auto">
          <a:xfrm>
            <a:off x="1406525" y="6161088"/>
            <a:ext cx="7737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latin typeface="Tahoma" charset="0"/>
              </a:rPr>
              <a:t>  </a:t>
            </a:r>
            <a:r>
              <a:rPr lang="en-US" sz="1800">
                <a:solidFill>
                  <a:schemeClr val="tx1"/>
                </a:solidFill>
                <a:latin typeface="Tahoma" charset="0"/>
              </a:rPr>
              <a:t>               2002            2003                 2004                    2005</a:t>
            </a:r>
          </a:p>
        </p:txBody>
      </p:sp>
      <p:grpSp>
        <p:nvGrpSpPr>
          <p:cNvPr id="2" name="Group 402"/>
          <p:cNvGrpSpPr>
            <a:grpSpLocks/>
          </p:cNvGrpSpPr>
          <p:nvPr/>
        </p:nvGrpSpPr>
        <p:grpSpPr bwMode="auto">
          <a:xfrm>
            <a:off x="7104063" y="1333500"/>
            <a:ext cx="1482725" cy="3633788"/>
            <a:chOff x="4475" y="840"/>
            <a:chExt cx="934" cy="2289"/>
          </a:xfrm>
        </p:grpSpPr>
        <p:sp>
          <p:nvSpPr>
            <p:cNvPr id="59870" name="Oval 403"/>
            <p:cNvSpPr>
              <a:spLocks noChangeArrowheads="1"/>
            </p:cNvSpPr>
            <p:nvPr/>
          </p:nvSpPr>
          <p:spPr bwMode="auto">
            <a:xfrm>
              <a:off x="5245" y="1732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71" name="Text Box 404"/>
            <p:cNvSpPr txBox="1">
              <a:spLocks noChangeArrowheads="1"/>
            </p:cNvSpPr>
            <p:nvPr/>
          </p:nvSpPr>
          <p:spPr bwMode="auto">
            <a:xfrm>
              <a:off x="4926" y="1721"/>
              <a:ext cx="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SVD2</a:t>
              </a:r>
            </a:p>
          </p:txBody>
        </p:sp>
        <p:sp>
          <p:nvSpPr>
            <p:cNvPr id="59872" name="Oval 405"/>
            <p:cNvSpPr>
              <a:spLocks noChangeArrowheads="1"/>
            </p:cNvSpPr>
            <p:nvPr/>
          </p:nvSpPr>
          <p:spPr bwMode="auto">
            <a:xfrm>
              <a:off x="4657" y="2984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73" name="Text Box 406"/>
            <p:cNvSpPr txBox="1">
              <a:spLocks noChangeArrowheads="1"/>
            </p:cNvSpPr>
            <p:nvPr/>
          </p:nvSpPr>
          <p:spPr bwMode="auto">
            <a:xfrm>
              <a:off x="4810" y="2956"/>
              <a:ext cx="5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STAR/RHIC</a:t>
              </a:r>
            </a:p>
          </p:txBody>
        </p:sp>
        <p:sp>
          <p:nvSpPr>
            <p:cNvPr id="59874" name="Oval 407"/>
            <p:cNvSpPr>
              <a:spLocks noChangeArrowheads="1"/>
            </p:cNvSpPr>
            <p:nvPr/>
          </p:nvSpPr>
          <p:spPr bwMode="auto">
            <a:xfrm>
              <a:off x="4899" y="848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75" name="Text Box 408"/>
            <p:cNvSpPr txBox="1">
              <a:spLocks noChangeArrowheads="1"/>
            </p:cNvSpPr>
            <p:nvPr/>
          </p:nvSpPr>
          <p:spPr bwMode="auto">
            <a:xfrm>
              <a:off x="4475" y="840"/>
              <a:ext cx="4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LEPS-d2</a:t>
              </a:r>
            </a:p>
          </p:txBody>
        </p:sp>
      </p:grpSp>
      <p:sp>
        <p:nvSpPr>
          <p:cNvPr id="59795" name="Oval 409"/>
          <p:cNvSpPr>
            <a:spLocks noChangeArrowheads="1"/>
          </p:cNvSpPr>
          <p:nvPr/>
        </p:nvSpPr>
        <p:spPr bwMode="auto">
          <a:xfrm>
            <a:off x="2757488" y="1371600"/>
            <a:ext cx="211137" cy="2111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796" name="Text Box 410"/>
          <p:cNvSpPr txBox="1">
            <a:spLocks noChangeArrowheads="1"/>
          </p:cNvSpPr>
          <p:nvPr/>
        </p:nvSpPr>
        <p:spPr bwMode="auto">
          <a:xfrm>
            <a:off x="2962275" y="1371600"/>
            <a:ext cx="6619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>
                <a:solidFill>
                  <a:schemeClr val="tx1"/>
                </a:solidFill>
                <a:latin typeface="Tahoma" charset="0"/>
              </a:rPr>
              <a:t>LEPS-C</a:t>
            </a:r>
          </a:p>
        </p:txBody>
      </p:sp>
      <p:grpSp>
        <p:nvGrpSpPr>
          <p:cNvPr id="3" name="Group 411"/>
          <p:cNvGrpSpPr>
            <a:grpSpLocks/>
          </p:cNvGrpSpPr>
          <p:nvPr/>
        </p:nvGrpSpPr>
        <p:grpSpPr bwMode="auto">
          <a:xfrm>
            <a:off x="3763963" y="1347788"/>
            <a:ext cx="3011487" cy="3889375"/>
            <a:chOff x="2371" y="849"/>
            <a:chExt cx="1897" cy="2450"/>
          </a:xfrm>
        </p:grpSpPr>
        <p:sp>
          <p:nvSpPr>
            <p:cNvPr id="59844" name="Oval 412"/>
            <p:cNvSpPr>
              <a:spLocks noChangeArrowheads="1"/>
            </p:cNvSpPr>
            <p:nvPr/>
          </p:nvSpPr>
          <p:spPr bwMode="auto">
            <a:xfrm>
              <a:off x="3596" y="1563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45" name="Oval 413"/>
            <p:cNvSpPr>
              <a:spLocks noChangeArrowheads="1"/>
            </p:cNvSpPr>
            <p:nvPr/>
          </p:nvSpPr>
          <p:spPr bwMode="auto">
            <a:xfrm>
              <a:off x="3468" y="1564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46" name="Oval 414"/>
            <p:cNvSpPr>
              <a:spLocks noChangeArrowheads="1"/>
            </p:cNvSpPr>
            <p:nvPr/>
          </p:nvSpPr>
          <p:spPr bwMode="auto">
            <a:xfrm>
              <a:off x="2511" y="859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47" name="Text Box 415"/>
            <p:cNvSpPr txBox="1">
              <a:spLocks noChangeArrowheads="1"/>
            </p:cNvSpPr>
            <p:nvPr/>
          </p:nvSpPr>
          <p:spPr bwMode="auto">
            <a:xfrm>
              <a:off x="2643" y="849"/>
              <a:ext cx="4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CLAS-d1</a:t>
              </a:r>
            </a:p>
          </p:txBody>
        </p:sp>
        <p:sp>
          <p:nvSpPr>
            <p:cNvPr id="59848" name="Oval 416"/>
            <p:cNvSpPr>
              <a:spLocks noChangeArrowheads="1"/>
            </p:cNvSpPr>
            <p:nvPr/>
          </p:nvSpPr>
          <p:spPr bwMode="auto">
            <a:xfrm>
              <a:off x="2371" y="1391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49" name="Text Box 417"/>
            <p:cNvSpPr txBox="1">
              <a:spLocks noChangeArrowheads="1"/>
            </p:cNvSpPr>
            <p:nvPr/>
          </p:nvSpPr>
          <p:spPr bwMode="auto">
            <a:xfrm>
              <a:off x="2500" y="1362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DIANA</a:t>
              </a:r>
            </a:p>
          </p:txBody>
        </p:sp>
        <p:sp>
          <p:nvSpPr>
            <p:cNvPr id="59850" name="Oval 418"/>
            <p:cNvSpPr>
              <a:spLocks noChangeArrowheads="1"/>
            </p:cNvSpPr>
            <p:nvPr/>
          </p:nvSpPr>
          <p:spPr bwMode="auto">
            <a:xfrm>
              <a:off x="2699" y="1040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51" name="Text Box 419"/>
            <p:cNvSpPr txBox="1">
              <a:spLocks noChangeArrowheads="1"/>
            </p:cNvSpPr>
            <p:nvPr/>
          </p:nvSpPr>
          <p:spPr bwMode="auto">
            <a:xfrm>
              <a:off x="2846" y="1031"/>
              <a:ext cx="44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SAPHIR</a:t>
              </a:r>
            </a:p>
          </p:txBody>
        </p:sp>
        <p:sp>
          <p:nvSpPr>
            <p:cNvPr id="59852" name="Oval 420"/>
            <p:cNvSpPr>
              <a:spLocks noChangeArrowheads="1"/>
            </p:cNvSpPr>
            <p:nvPr/>
          </p:nvSpPr>
          <p:spPr bwMode="auto">
            <a:xfrm>
              <a:off x="3339" y="1726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53" name="Text Box 421"/>
            <p:cNvSpPr txBox="1">
              <a:spLocks noChangeArrowheads="1"/>
            </p:cNvSpPr>
            <p:nvPr/>
          </p:nvSpPr>
          <p:spPr bwMode="auto">
            <a:xfrm>
              <a:off x="2971" y="1699"/>
              <a:ext cx="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SVD2</a:t>
              </a:r>
            </a:p>
          </p:txBody>
        </p:sp>
        <p:sp>
          <p:nvSpPr>
            <p:cNvPr id="59854" name="Oval 422"/>
            <p:cNvSpPr>
              <a:spLocks noChangeArrowheads="1"/>
            </p:cNvSpPr>
            <p:nvPr/>
          </p:nvSpPr>
          <p:spPr bwMode="auto">
            <a:xfrm>
              <a:off x="3305" y="1897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55" name="Text Box 423"/>
            <p:cNvSpPr txBox="1">
              <a:spLocks noChangeArrowheads="1"/>
            </p:cNvSpPr>
            <p:nvPr/>
          </p:nvSpPr>
          <p:spPr bwMode="auto">
            <a:xfrm>
              <a:off x="3403" y="1879"/>
              <a:ext cx="55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COSY-TOF</a:t>
              </a:r>
            </a:p>
          </p:txBody>
        </p:sp>
        <p:sp>
          <p:nvSpPr>
            <p:cNvPr id="59856" name="Oval 424"/>
            <p:cNvSpPr>
              <a:spLocks noChangeArrowheads="1"/>
            </p:cNvSpPr>
            <p:nvPr/>
          </p:nvSpPr>
          <p:spPr bwMode="auto">
            <a:xfrm>
              <a:off x="3203" y="1565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57" name="Text Box 425"/>
            <p:cNvSpPr txBox="1">
              <a:spLocks noChangeArrowheads="1"/>
            </p:cNvSpPr>
            <p:nvPr/>
          </p:nvSpPr>
          <p:spPr bwMode="auto">
            <a:xfrm>
              <a:off x="2793" y="1510"/>
              <a:ext cx="44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Hermes</a:t>
              </a:r>
            </a:p>
          </p:txBody>
        </p:sp>
        <p:sp>
          <p:nvSpPr>
            <p:cNvPr id="59858" name="Oval 426"/>
            <p:cNvSpPr>
              <a:spLocks noChangeArrowheads="1"/>
            </p:cNvSpPr>
            <p:nvPr/>
          </p:nvSpPr>
          <p:spPr bwMode="auto">
            <a:xfrm>
              <a:off x="2963" y="2798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59" name="Text Box 427"/>
            <p:cNvSpPr txBox="1">
              <a:spLocks noChangeArrowheads="1"/>
            </p:cNvSpPr>
            <p:nvPr/>
          </p:nvSpPr>
          <p:spPr bwMode="auto">
            <a:xfrm>
              <a:off x="2393" y="2778"/>
              <a:ext cx="6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NA49/CERN</a:t>
              </a:r>
            </a:p>
          </p:txBody>
        </p:sp>
        <p:sp>
          <p:nvSpPr>
            <p:cNvPr id="59860" name="Oval 428"/>
            <p:cNvSpPr>
              <a:spLocks noChangeArrowheads="1"/>
            </p:cNvSpPr>
            <p:nvPr/>
          </p:nvSpPr>
          <p:spPr bwMode="auto">
            <a:xfrm>
              <a:off x="3486" y="1720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61" name="Text Box 429"/>
            <p:cNvSpPr txBox="1">
              <a:spLocks noChangeArrowheads="1"/>
            </p:cNvSpPr>
            <p:nvPr/>
          </p:nvSpPr>
          <p:spPr bwMode="auto">
            <a:xfrm>
              <a:off x="3559" y="1695"/>
              <a:ext cx="3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JINR</a:t>
              </a:r>
            </a:p>
          </p:txBody>
        </p:sp>
        <p:sp>
          <p:nvSpPr>
            <p:cNvPr id="59862" name="Oval 430"/>
            <p:cNvSpPr>
              <a:spLocks noChangeArrowheads="1"/>
            </p:cNvSpPr>
            <p:nvPr/>
          </p:nvSpPr>
          <p:spPr bwMode="auto">
            <a:xfrm>
              <a:off x="3503" y="3145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63" name="Text Box 431"/>
            <p:cNvSpPr txBox="1">
              <a:spLocks noChangeArrowheads="1"/>
            </p:cNvSpPr>
            <p:nvPr/>
          </p:nvSpPr>
          <p:spPr bwMode="auto">
            <a:xfrm>
              <a:off x="2976" y="3126"/>
              <a:ext cx="5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H1/HERA</a:t>
              </a:r>
            </a:p>
          </p:txBody>
        </p:sp>
        <p:sp>
          <p:nvSpPr>
            <p:cNvPr id="59864" name="Oval 432"/>
            <p:cNvSpPr>
              <a:spLocks noChangeArrowheads="1"/>
            </p:cNvSpPr>
            <p:nvPr/>
          </p:nvSpPr>
          <p:spPr bwMode="auto">
            <a:xfrm>
              <a:off x="3081" y="1217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65" name="Text Box 433"/>
            <p:cNvSpPr txBox="1">
              <a:spLocks noChangeArrowheads="1"/>
            </p:cNvSpPr>
            <p:nvPr/>
          </p:nvSpPr>
          <p:spPr bwMode="auto">
            <a:xfrm>
              <a:off x="3213" y="1215"/>
              <a:ext cx="4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CLAS-p</a:t>
              </a:r>
            </a:p>
          </p:txBody>
        </p:sp>
        <p:sp>
          <p:nvSpPr>
            <p:cNvPr id="59866" name="Oval 434"/>
            <p:cNvSpPr>
              <a:spLocks noChangeArrowheads="1"/>
            </p:cNvSpPr>
            <p:nvPr/>
          </p:nvSpPr>
          <p:spPr bwMode="auto">
            <a:xfrm>
              <a:off x="3727" y="855"/>
              <a:ext cx="133" cy="13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67" name="Text Box 435"/>
            <p:cNvSpPr txBox="1">
              <a:spLocks noChangeArrowheads="1"/>
            </p:cNvSpPr>
            <p:nvPr/>
          </p:nvSpPr>
          <p:spPr bwMode="auto">
            <a:xfrm>
              <a:off x="3856" y="855"/>
              <a:ext cx="4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LEPS-d</a:t>
              </a:r>
            </a:p>
          </p:txBody>
        </p:sp>
        <p:sp>
          <p:nvSpPr>
            <p:cNvPr id="59868" name="Text Box 436"/>
            <p:cNvSpPr txBox="1">
              <a:spLocks noChangeArrowheads="1"/>
            </p:cNvSpPr>
            <p:nvPr/>
          </p:nvSpPr>
          <p:spPr bwMode="auto">
            <a:xfrm>
              <a:off x="3646" y="1403"/>
              <a:ext cx="2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Symbol" charset="2"/>
                </a:rPr>
                <a:t>n</a:t>
              </a:r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BC</a:t>
              </a:r>
            </a:p>
          </p:txBody>
        </p:sp>
        <p:sp>
          <p:nvSpPr>
            <p:cNvPr id="59869" name="Text Box 437"/>
            <p:cNvSpPr txBox="1">
              <a:spLocks noChangeArrowheads="1"/>
            </p:cNvSpPr>
            <p:nvPr/>
          </p:nvSpPr>
          <p:spPr bwMode="auto">
            <a:xfrm>
              <a:off x="3371" y="1405"/>
              <a:ext cx="3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ZEUS</a:t>
              </a:r>
            </a:p>
          </p:txBody>
        </p:sp>
      </p:grpSp>
      <p:grpSp>
        <p:nvGrpSpPr>
          <p:cNvPr id="4" name="Group 438"/>
          <p:cNvGrpSpPr>
            <a:grpSpLocks/>
          </p:cNvGrpSpPr>
          <p:nvPr/>
        </p:nvGrpSpPr>
        <p:grpSpPr bwMode="auto">
          <a:xfrm>
            <a:off x="4530725" y="1330325"/>
            <a:ext cx="4443413" cy="4202113"/>
            <a:chOff x="2854" y="838"/>
            <a:chExt cx="2799" cy="2647"/>
          </a:xfrm>
        </p:grpSpPr>
        <p:sp>
          <p:nvSpPr>
            <p:cNvPr id="59801" name="Oval 439"/>
            <p:cNvSpPr>
              <a:spLocks noChangeArrowheads="1"/>
            </p:cNvSpPr>
            <p:nvPr/>
          </p:nvSpPr>
          <p:spPr bwMode="auto">
            <a:xfrm>
              <a:off x="3294" y="2088"/>
              <a:ext cx="133" cy="13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02" name="Text Box 440"/>
            <p:cNvSpPr txBox="1">
              <a:spLocks noChangeArrowheads="1"/>
            </p:cNvSpPr>
            <p:nvPr/>
          </p:nvSpPr>
          <p:spPr bwMode="auto">
            <a:xfrm>
              <a:off x="2854" y="2069"/>
              <a:ext cx="4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Tahoma" charset="0"/>
                </a:rPr>
                <a:t>BES J,</a:t>
              </a:r>
              <a:r>
                <a:rPr lang="en-US" sz="1200">
                  <a:solidFill>
                    <a:schemeClr val="tx1"/>
                  </a:solidFill>
                  <a:latin typeface="Symbol" charset="2"/>
                </a:rPr>
                <a:t>Y</a:t>
              </a:r>
            </a:p>
          </p:txBody>
        </p:sp>
        <p:grpSp>
          <p:nvGrpSpPr>
            <p:cNvPr id="5" name="Group 441"/>
            <p:cNvGrpSpPr>
              <a:grpSpLocks/>
            </p:cNvGrpSpPr>
            <p:nvPr/>
          </p:nvGrpSpPr>
          <p:grpSpPr bwMode="auto">
            <a:xfrm>
              <a:off x="3304" y="838"/>
              <a:ext cx="2349" cy="2647"/>
              <a:chOff x="3304" y="838"/>
              <a:chExt cx="2349" cy="2647"/>
            </a:xfrm>
          </p:grpSpPr>
          <p:sp>
            <p:nvSpPr>
              <p:cNvPr id="59804" name="Text Box 442"/>
              <p:cNvSpPr txBox="1">
                <a:spLocks noChangeArrowheads="1"/>
              </p:cNvSpPr>
              <p:nvPr/>
            </p:nvSpPr>
            <p:spPr bwMode="auto">
              <a:xfrm>
                <a:off x="5092" y="838"/>
                <a:ext cx="4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CLAS-d2</a:t>
                </a:r>
              </a:p>
            </p:txBody>
          </p:sp>
          <p:sp>
            <p:nvSpPr>
              <p:cNvPr id="59805" name="Oval 443"/>
              <p:cNvSpPr>
                <a:spLocks noChangeArrowheads="1"/>
              </p:cNvSpPr>
              <p:nvPr/>
            </p:nvSpPr>
            <p:spPr bwMode="auto">
              <a:xfrm>
                <a:off x="5037" y="1386"/>
                <a:ext cx="133" cy="317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06" name="Text Box 444"/>
              <p:cNvSpPr txBox="1">
                <a:spLocks noChangeArrowheads="1"/>
              </p:cNvSpPr>
              <p:nvPr/>
            </p:nvSpPr>
            <p:spPr bwMode="auto">
              <a:xfrm>
                <a:off x="5171" y="1367"/>
                <a:ext cx="37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BELLE</a:t>
                </a:r>
              </a:p>
            </p:txBody>
          </p:sp>
          <p:sp>
            <p:nvSpPr>
              <p:cNvPr id="59807" name="Oval 445"/>
              <p:cNvSpPr>
                <a:spLocks noChangeArrowheads="1"/>
              </p:cNvSpPr>
              <p:nvPr/>
            </p:nvSpPr>
            <p:spPr bwMode="auto">
              <a:xfrm>
                <a:off x="4699" y="1032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08" name="Text Box 446"/>
              <p:cNvSpPr txBox="1">
                <a:spLocks noChangeArrowheads="1"/>
              </p:cNvSpPr>
              <p:nvPr/>
            </p:nvSpPr>
            <p:spPr bwMode="auto">
              <a:xfrm>
                <a:off x="4815" y="1023"/>
                <a:ext cx="52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CLAS g11</a:t>
                </a:r>
              </a:p>
            </p:txBody>
          </p:sp>
          <p:sp>
            <p:nvSpPr>
              <p:cNvPr id="59809" name="Oval 447"/>
              <p:cNvSpPr>
                <a:spLocks noChangeArrowheads="1"/>
              </p:cNvSpPr>
              <p:nvPr/>
            </p:nvSpPr>
            <p:spPr bwMode="auto">
              <a:xfrm>
                <a:off x="3841" y="1737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10" name="Text Box 448"/>
              <p:cNvSpPr txBox="1">
                <a:spLocks noChangeArrowheads="1"/>
              </p:cNvSpPr>
              <p:nvPr/>
            </p:nvSpPr>
            <p:spPr bwMode="auto">
              <a:xfrm>
                <a:off x="3840" y="1568"/>
                <a:ext cx="44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SPHINX</a:t>
                </a:r>
              </a:p>
            </p:txBody>
          </p:sp>
          <p:sp>
            <p:nvSpPr>
              <p:cNvPr id="59811" name="Oval 449"/>
              <p:cNvSpPr>
                <a:spLocks noChangeArrowheads="1"/>
              </p:cNvSpPr>
              <p:nvPr/>
            </p:nvSpPr>
            <p:spPr bwMode="auto">
              <a:xfrm>
                <a:off x="3893" y="1718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12" name="Text Box 450"/>
              <p:cNvSpPr txBox="1">
                <a:spLocks noChangeArrowheads="1"/>
              </p:cNvSpPr>
              <p:nvPr/>
            </p:nvSpPr>
            <p:spPr bwMode="auto">
              <a:xfrm>
                <a:off x="4203" y="1718"/>
                <a:ext cx="47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HyperCP</a:t>
                </a:r>
              </a:p>
            </p:txBody>
          </p:sp>
          <p:sp>
            <p:nvSpPr>
              <p:cNvPr id="59813" name="Oval 451"/>
              <p:cNvSpPr>
                <a:spLocks noChangeArrowheads="1"/>
              </p:cNvSpPr>
              <p:nvPr/>
            </p:nvSpPr>
            <p:spPr bwMode="auto">
              <a:xfrm>
                <a:off x="3878" y="2797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14" name="Text Box 452"/>
              <p:cNvSpPr txBox="1">
                <a:spLocks noChangeArrowheads="1"/>
              </p:cNvSpPr>
              <p:nvPr/>
            </p:nvSpPr>
            <p:spPr bwMode="auto">
              <a:xfrm>
                <a:off x="4014" y="2751"/>
                <a:ext cx="44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HERA-B</a:t>
                </a:r>
              </a:p>
            </p:txBody>
          </p:sp>
          <p:sp>
            <p:nvSpPr>
              <p:cNvPr id="59815" name="Oval 453"/>
              <p:cNvSpPr>
                <a:spLocks noChangeArrowheads="1"/>
              </p:cNvSpPr>
              <p:nvPr/>
            </p:nvSpPr>
            <p:spPr bwMode="auto">
              <a:xfrm>
                <a:off x="5192" y="1552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16" name="Text Box 454"/>
              <p:cNvSpPr txBox="1">
                <a:spLocks noChangeArrowheads="1"/>
              </p:cNvSpPr>
              <p:nvPr/>
            </p:nvSpPr>
            <p:spPr bwMode="auto">
              <a:xfrm>
                <a:off x="5288" y="1510"/>
                <a:ext cx="36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BaBar</a:t>
                </a:r>
              </a:p>
            </p:txBody>
          </p:sp>
          <p:sp>
            <p:nvSpPr>
              <p:cNvPr id="59817" name="Oval 455"/>
              <p:cNvSpPr>
                <a:spLocks noChangeArrowheads="1"/>
              </p:cNvSpPr>
              <p:nvPr/>
            </p:nvSpPr>
            <p:spPr bwMode="auto">
              <a:xfrm>
                <a:off x="4994" y="858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18" name="Oval 456"/>
              <p:cNvSpPr>
                <a:spLocks noChangeArrowheads="1"/>
              </p:cNvSpPr>
              <p:nvPr/>
            </p:nvSpPr>
            <p:spPr bwMode="auto">
              <a:xfrm>
                <a:off x="3509" y="2986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19" name="Text Box 457"/>
              <p:cNvSpPr txBox="1">
                <a:spLocks noChangeArrowheads="1"/>
              </p:cNvSpPr>
              <p:nvPr/>
            </p:nvSpPr>
            <p:spPr bwMode="auto">
              <a:xfrm>
                <a:off x="3635" y="2958"/>
                <a:ext cx="34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ZEUS</a:t>
                </a:r>
              </a:p>
            </p:txBody>
          </p:sp>
          <p:sp>
            <p:nvSpPr>
              <p:cNvPr id="59820" name="Oval 458"/>
              <p:cNvSpPr>
                <a:spLocks noChangeArrowheads="1"/>
              </p:cNvSpPr>
              <p:nvPr/>
            </p:nvSpPr>
            <p:spPr bwMode="auto">
              <a:xfrm>
                <a:off x="4469" y="2803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21" name="Text Box 459"/>
              <p:cNvSpPr txBox="1">
                <a:spLocks noChangeArrowheads="1"/>
              </p:cNvSpPr>
              <p:nvPr/>
            </p:nvSpPr>
            <p:spPr bwMode="auto">
              <a:xfrm>
                <a:off x="4595" y="2775"/>
                <a:ext cx="34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ZEUS</a:t>
                </a:r>
              </a:p>
            </p:txBody>
          </p:sp>
          <p:sp>
            <p:nvSpPr>
              <p:cNvPr id="59822" name="Oval 460"/>
              <p:cNvSpPr>
                <a:spLocks noChangeArrowheads="1"/>
              </p:cNvSpPr>
              <p:nvPr/>
            </p:nvSpPr>
            <p:spPr bwMode="auto">
              <a:xfrm>
                <a:off x="4462" y="3157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23" name="Text Box 461"/>
              <p:cNvSpPr txBox="1">
                <a:spLocks noChangeArrowheads="1"/>
              </p:cNvSpPr>
              <p:nvPr/>
            </p:nvSpPr>
            <p:spPr bwMode="auto">
              <a:xfrm>
                <a:off x="4588" y="3129"/>
                <a:ext cx="34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ZEUS</a:t>
                </a:r>
              </a:p>
            </p:txBody>
          </p:sp>
          <p:sp>
            <p:nvSpPr>
              <p:cNvPr id="59824" name="Oval 462"/>
              <p:cNvSpPr>
                <a:spLocks noChangeArrowheads="1"/>
              </p:cNvSpPr>
              <p:nvPr/>
            </p:nvSpPr>
            <p:spPr bwMode="auto">
              <a:xfrm>
                <a:off x="3913" y="3159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25" name="Text Box 463"/>
              <p:cNvSpPr txBox="1">
                <a:spLocks noChangeArrowheads="1"/>
              </p:cNvSpPr>
              <p:nvPr/>
            </p:nvSpPr>
            <p:spPr bwMode="auto">
              <a:xfrm>
                <a:off x="3763" y="3312"/>
                <a:ext cx="39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ALEPH</a:t>
                </a:r>
              </a:p>
            </p:txBody>
          </p:sp>
          <p:sp>
            <p:nvSpPr>
              <p:cNvPr id="59826" name="Oval 464"/>
              <p:cNvSpPr>
                <a:spLocks noChangeArrowheads="1"/>
              </p:cNvSpPr>
              <p:nvPr/>
            </p:nvSpPr>
            <p:spPr bwMode="auto">
              <a:xfrm>
                <a:off x="3889" y="2842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27" name="Text Box 465"/>
              <p:cNvSpPr txBox="1">
                <a:spLocks noChangeArrowheads="1"/>
              </p:cNvSpPr>
              <p:nvPr/>
            </p:nvSpPr>
            <p:spPr bwMode="auto">
              <a:xfrm>
                <a:off x="4023" y="2839"/>
                <a:ext cx="39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ALEPH</a:t>
                </a:r>
              </a:p>
            </p:txBody>
          </p:sp>
          <p:sp>
            <p:nvSpPr>
              <p:cNvPr id="59828" name="Oval 466"/>
              <p:cNvSpPr>
                <a:spLocks noChangeArrowheads="1"/>
              </p:cNvSpPr>
              <p:nvPr/>
            </p:nvSpPr>
            <p:spPr bwMode="auto">
              <a:xfrm>
                <a:off x="3642" y="2809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29" name="Text Box 467"/>
              <p:cNvSpPr txBox="1">
                <a:spLocks noChangeArrowheads="1"/>
              </p:cNvSpPr>
              <p:nvPr/>
            </p:nvSpPr>
            <p:spPr bwMode="auto">
              <a:xfrm>
                <a:off x="3304" y="2788"/>
                <a:ext cx="36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WA89</a:t>
                </a:r>
              </a:p>
            </p:txBody>
          </p:sp>
          <p:sp>
            <p:nvSpPr>
              <p:cNvPr id="59830" name="Oval 468"/>
              <p:cNvSpPr>
                <a:spLocks noChangeArrowheads="1"/>
              </p:cNvSpPr>
              <p:nvPr/>
            </p:nvSpPr>
            <p:spPr bwMode="auto">
              <a:xfrm>
                <a:off x="4270" y="3156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31" name="Text Box 469"/>
              <p:cNvSpPr txBox="1">
                <a:spLocks noChangeArrowheads="1"/>
              </p:cNvSpPr>
              <p:nvPr/>
            </p:nvSpPr>
            <p:spPr bwMode="auto">
              <a:xfrm>
                <a:off x="4129" y="3292"/>
                <a:ext cx="40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FOCUS</a:t>
                </a:r>
              </a:p>
            </p:txBody>
          </p:sp>
          <p:sp>
            <p:nvSpPr>
              <p:cNvPr id="59832" name="Oval 470"/>
              <p:cNvSpPr>
                <a:spLocks noChangeArrowheads="1"/>
              </p:cNvSpPr>
              <p:nvPr/>
            </p:nvSpPr>
            <p:spPr bwMode="auto">
              <a:xfrm>
                <a:off x="5048" y="2806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33" name="Text Box 471"/>
              <p:cNvSpPr txBox="1">
                <a:spLocks noChangeArrowheads="1"/>
              </p:cNvSpPr>
              <p:nvPr/>
            </p:nvSpPr>
            <p:spPr bwMode="auto">
              <a:xfrm>
                <a:off x="5174" y="2778"/>
                <a:ext cx="32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E690</a:t>
                </a:r>
              </a:p>
            </p:txBody>
          </p:sp>
          <p:sp>
            <p:nvSpPr>
              <p:cNvPr id="59834" name="Oval 472"/>
              <p:cNvSpPr>
                <a:spLocks noChangeArrowheads="1"/>
              </p:cNvSpPr>
              <p:nvPr/>
            </p:nvSpPr>
            <p:spPr bwMode="auto">
              <a:xfrm>
                <a:off x="4080" y="1731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35" name="Text Box 473"/>
              <p:cNvSpPr txBox="1">
                <a:spLocks noChangeArrowheads="1"/>
              </p:cNvSpPr>
              <p:nvPr/>
            </p:nvSpPr>
            <p:spPr bwMode="auto">
              <a:xfrm>
                <a:off x="3877" y="1884"/>
                <a:ext cx="44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HERA-B</a:t>
                </a:r>
              </a:p>
            </p:txBody>
          </p:sp>
          <p:sp>
            <p:nvSpPr>
              <p:cNvPr id="59836" name="Oval 474"/>
              <p:cNvSpPr>
                <a:spLocks noChangeArrowheads="1"/>
              </p:cNvSpPr>
              <p:nvPr/>
            </p:nvSpPr>
            <p:spPr bwMode="auto">
              <a:xfrm>
                <a:off x="3916" y="2088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37" name="Text Box 475"/>
              <p:cNvSpPr txBox="1">
                <a:spLocks noChangeArrowheads="1"/>
              </p:cNvSpPr>
              <p:nvPr/>
            </p:nvSpPr>
            <p:spPr bwMode="auto">
              <a:xfrm>
                <a:off x="3762" y="2215"/>
                <a:ext cx="50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ALEPH, Z</a:t>
                </a:r>
              </a:p>
            </p:txBody>
          </p:sp>
          <p:sp>
            <p:nvSpPr>
              <p:cNvPr id="59838" name="Oval 476"/>
              <p:cNvSpPr>
                <a:spLocks noChangeArrowheads="1"/>
              </p:cNvSpPr>
              <p:nvPr/>
            </p:nvSpPr>
            <p:spPr bwMode="auto">
              <a:xfrm>
                <a:off x="4277" y="2087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39" name="Text Box 477"/>
              <p:cNvSpPr txBox="1">
                <a:spLocks noChangeArrowheads="1"/>
              </p:cNvSpPr>
              <p:nvPr/>
            </p:nvSpPr>
            <p:spPr bwMode="auto">
              <a:xfrm>
                <a:off x="4387" y="2078"/>
                <a:ext cx="40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FOCUS</a:t>
                </a:r>
              </a:p>
            </p:txBody>
          </p:sp>
          <p:sp>
            <p:nvSpPr>
              <p:cNvPr id="59840" name="Oval 478"/>
              <p:cNvSpPr>
                <a:spLocks noChangeArrowheads="1"/>
              </p:cNvSpPr>
              <p:nvPr/>
            </p:nvSpPr>
            <p:spPr bwMode="auto">
              <a:xfrm>
                <a:off x="5265" y="2086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59841" name="Text Box 479"/>
              <p:cNvSpPr txBox="1">
                <a:spLocks noChangeArrowheads="1"/>
              </p:cNvSpPr>
              <p:nvPr/>
            </p:nvSpPr>
            <p:spPr bwMode="auto">
              <a:xfrm>
                <a:off x="4929" y="2085"/>
                <a:ext cx="36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WA89</a:t>
                </a:r>
              </a:p>
            </p:txBody>
          </p:sp>
          <p:sp>
            <p:nvSpPr>
              <p:cNvPr id="59842" name="Oval 480"/>
              <p:cNvSpPr>
                <a:spLocks noChangeArrowheads="1"/>
              </p:cNvSpPr>
              <p:nvPr/>
            </p:nvSpPr>
            <p:spPr bwMode="auto">
              <a:xfrm>
                <a:off x="3797" y="2089"/>
                <a:ext cx="133" cy="13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43" name="Text Box 481"/>
              <p:cNvSpPr txBox="1">
                <a:spLocks noChangeArrowheads="1"/>
              </p:cNvSpPr>
              <p:nvPr/>
            </p:nvSpPr>
            <p:spPr bwMode="auto">
              <a:xfrm>
                <a:off x="3527" y="2075"/>
                <a:ext cx="28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tx1"/>
                    </a:solidFill>
                    <a:latin typeface="Tahoma" charset="0"/>
                  </a:rPr>
                  <a:t>CDF</a:t>
                </a:r>
              </a:p>
            </p:txBody>
          </p:sp>
        </p:grpSp>
      </p:grpSp>
      <p:sp>
        <p:nvSpPr>
          <p:cNvPr id="59799" name="Text Box 482"/>
          <p:cNvSpPr txBox="1">
            <a:spLocks noChangeArrowheads="1"/>
          </p:cNvSpPr>
          <p:nvPr/>
        </p:nvSpPr>
        <p:spPr bwMode="auto">
          <a:xfrm>
            <a:off x="-26987" y="992188"/>
            <a:ext cx="3546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Slide courtesy of R. Schumacher</a:t>
            </a:r>
          </a:p>
        </p:txBody>
      </p:sp>
      <p:sp>
        <p:nvSpPr>
          <p:cNvPr id="59800" name="Text Box 483"/>
          <p:cNvSpPr txBox="1">
            <a:spLocks noChangeArrowheads="1"/>
          </p:cNvSpPr>
          <p:nvPr/>
        </p:nvSpPr>
        <p:spPr bwMode="auto">
          <a:xfrm>
            <a:off x="3470275" y="1027668"/>
            <a:ext cx="56335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From </a:t>
            </a:r>
            <a:r>
              <a:rPr lang="en-US" sz="1400" i="1" dirty="0">
                <a:solidFill>
                  <a:srgbClr val="000090"/>
                </a:solidFill>
              </a:rPr>
              <a:t>Particles and Nuclei International Conference</a:t>
            </a:r>
            <a:r>
              <a:rPr lang="en-US" sz="1400" dirty="0">
                <a:solidFill>
                  <a:srgbClr val="000090"/>
                </a:solidFill>
              </a:rPr>
              <a:t>, Santa  Fe, 2005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3600" y="6273224"/>
            <a:ext cx="7853692" cy="5847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Let’s not do this! (I don’t think we will.)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743200" y="2552700"/>
            <a:ext cx="939800" cy="58420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32000" y="3136900"/>
            <a:ext cx="1781031" cy="707886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</a:rPr>
              <a:t>Pentaquark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r>
              <a:rPr lang="en-US" sz="2000" b="1" dirty="0" smtClean="0">
                <a:solidFill>
                  <a:srgbClr val="008000"/>
                </a:solidFill>
              </a:rPr>
              <a:t>observations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V="1">
            <a:off x="3086100" y="3708400"/>
            <a:ext cx="2578100" cy="1587500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574800" y="5308600"/>
            <a:ext cx="2336447" cy="70788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Pentaquark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2000" b="1" u="heavy" dirty="0" smtClean="0">
                <a:solidFill>
                  <a:srgbClr val="0000FF"/>
                </a:solidFill>
              </a:rPr>
              <a:t>non-</a:t>
            </a:r>
            <a:r>
              <a:rPr lang="en-US" sz="2000" b="1" dirty="0" smtClean="0">
                <a:solidFill>
                  <a:srgbClr val="0000FF"/>
                </a:solidFill>
              </a:rPr>
              <a:t>observations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The </a:t>
            </a:r>
            <a:r>
              <a:rPr lang="en-US" sz="3200" dirty="0" err="1" smtClean="0">
                <a:solidFill>
                  <a:srgbClr val="000090"/>
                </a:solidFill>
              </a:rPr>
              <a:t>pentaquark</a:t>
            </a:r>
            <a:r>
              <a:rPr lang="en-US" sz="3200" dirty="0" smtClean="0">
                <a:solidFill>
                  <a:srgbClr val="000090"/>
                </a:solidFill>
              </a:rPr>
              <a:t> phenomenon, 2002-2005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702578" y="65013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12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155080"/>
      </p:ext>
    </p:extLst>
  </p:cSld>
  <p:clrMapOvr>
    <a:masterClrMapping/>
  </p:clrMapOvr>
  <p:transition xmlns:p14="http://schemas.microsoft.com/office/powerpoint/2010/main" advTm="1242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M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99" y="1003300"/>
            <a:ext cx="5970201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0800" y="1295400"/>
            <a:ext cx="132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SUSY LM6</a:t>
            </a:r>
          </a:p>
          <a:p>
            <a:r>
              <a:rPr lang="en-US"/>
              <a:t>benchmark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1300" y="1155700"/>
            <a:ext cx="100610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gluino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7500" y="5448300"/>
            <a:ext cx="153644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neutralino</a:t>
            </a:r>
          </a:p>
          <a:p>
            <a:r>
              <a:rPr lang="en-US" sz="2400">
                <a:solidFill>
                  <a:srgbClr val="000090"/>
                </a:solidFill>
              </a:rPr>
              <a:t>(LSP)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35400" y="2438400"/>
            <a:ext cx="126233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squarks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3400" y="4432300"/>
            <a:ext cx="133101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sleptons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82900" y="3937000"/>
            <a:ext cx="266596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gauginos/higginos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4600" y="2324100"/>
            <a:ext cx="102278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Higgs </a:t>
            </a:r>
          </a:p>
          <a:p>
            <a:r>
              <a:rPr lang="en-US" sz="2400">
                <a:solidFill>
                  <a:srgbClr val="000090"/>
                </a:solidFill>
              </a:rPr>
              <a:t>sector</a:t>
            </a:r>
          </a:p>
        </p:txBody>
      </p:sp>
      <p:sp>
        <p:nvSpPr>
          <p:cNvPr id="13" name="Right Brace 12"/>
          <p:cNvSpPr/>
          <p:nvPr/>
        </p:nvSpPr>
        <p:spPr>
          <a:xfrm>
            <a:off x="6172200" y="3632200"/>
            <a:ext cx="304800" cy="3022600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65900" y="4254500"/>
            <a:ext cx="2318714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Direct</a:t>
            </a:r>
          </a:p>
          <a:p>
            <a:r>
              <a:rPr lang="en-US" sz="2400" dirty="0">
                <a:solidFill>
                  <a:srgbClr val="000090"/>
                </a:solidFill>
              </a:rPr>
              <a:t>production</a:t>
            </a:r>
          </a:p>
          <a:p>
            <a:r>
              <a:rPr lang="en-US" sz="2400" dirty="0">
                <a:solidFill>
                  <a:srgbClr val="000090"/>
                </a:solidFill>
              </a:rPr>
              <a:t>via electroweak</a:t>
            </a:r>
          </a:p>
          <a:p>
            <a:r>
              <a:rPr lang="en-US" sz="2400" dirty="0">
                <a:solidFill>
                  <a:srgbClr val="000090"/>
                </a:solidFill>
              </a:rPr>
              <a:t>processes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6019800" y="1143000"/>
            <a:ext cx="330200" cy="1816100"/>
          </a:xfrm>
          <a:prstGeom prst="righ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65900" y="1203236"/>
            <a:ext cx="228600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0090"/>
                </a:solidFill>
              </a:rPr>
              <a:t>Direct</a:t>
            </a:r>
          </a:p>
          <a:p>
            <a:pPr lvl="0"/>
            <a:r>
              <a:rPr lang="en-US" sz="2400" dirty="0">
                <a:solidFill>
                  <a:srgbClr val="000090"/>
                </a:solidFill>
              </a:rPr>
              <a:t>production</a:t>
            </a:r>
          </a:p>
          <a:p>
            <a:pPr lvl="0"/>
            <a:r>
              <a:rPr lang="en-US" sz="2400" dirty="0">
                <a:solidFill>
                  <a:srgbClr val="000090"/>
                </a:solidFill>
              </a:rPr>
              <a:t>via strong</a:t>
            </a:r>
          </a:p>
          <a:p>
            <a:pPr lvl="0"/>
            <a:r>
              <a:rPr lang="en-US" sz="2400" dirty="0">
                <a:solidFill>
                  <a:srgbClr val="000090"/>
                </a:solidFill>
              </a:rPr>
              <a:t>processes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Big themes: many (&amp; complex) signatures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1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M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99" y="1003300"/>
            <a:ext cx="5970201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0800" y="1295400"/>
            <a:ext cx="132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SUSY LM6</a:t>
            </a:r>
          </a:p>
          <a:p>
            <a:r>
              <a:rPr lang="en-US"/>
              <a:t>benchmark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7500" y="5448300"/>
            <a:ext cx="153644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neutralino</a:t>
            </a:r>
          </a:p>
          <a:p>
            <a:r>
              <a:rPr lang="en-US" sz="2400">
                <a:solidFill>
                  <a:srgbClr val="000090"/>
                </a:solidFill>
              </a:rPr>
              <a:t>(LSP)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3644900" y="1701800"/>
            <a:ext cx="144780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683000" y="1511300"/>
            <a:ext cx="838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683000" y="1511300"/>
            <a:ext cx="9525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670300" y="1524000"/>
            <a:ext cx="1041400" cy="787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83000" y="1498600"/>
            <a:ext cx="1384300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SUSY cascade starting from </a:t>
            </a:r>
            <a:r>
              <a:rPr lang="en-US" sz="3200" dirty="0" err="1" smtClean="0">
                <a:solidFill>
                  <a:srgbClr val="000090"/>
                </a:solidFill>
              </a:rPr>
              <a:t>gluino</a:t>
            </a:r>
            <a:r>
              <a:rPr lang="en-US" sz="3200" dirty="0" smtClean="0">
                <a:solidFill>
                  <a:srgbClr val="000090"/>
                </a:solidFill>
              </a:rPr>
              <a:t> decay</a:t>
            </a:r>
          </a:p>
        </p:txBody>
      </p:sp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64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M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99" y="1003300"/>
            <a:ext cx="5970201" cy="5791200"/>
          </a:xfrm>
          <a:prstGeom prst="rect">
            <a:avLst/>
          </a:prstGeom>
        </p:spPr>
      </p:pic>
      <p:graphicFrame>
        <p:nvGraphicFramePr>
          <p:cNvPr id="2718725" name="Object 5"/>
          <p:cNvGraphicFramePr>
            <a:graphicFrameLocks noChangeAspect="1"/>
          </p:cNvGraphicFramePr>
          <p:nvPr/>
        </p:nvGraphicFramePr>
        <p:xfrm>
          <a:off x="4752975" y="3916363"/>
          <a:ext cx="169703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5" name="Equation" r:id="rId4" imgW="749300" imgH="228600" progId="Equation.DSMT4">
                  <p:embed/>
                </p:oleObj>
              </mc:Choice>
              <mc:Fallback>
                <p:oleObj name="Equation" r:id="rId4" imgW="7493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975" y="3916363"/>
                        <a:ext cx="1697038" cy="517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20800" y="1295400"/>
            <a:ext cx="132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SUSY LM6</a:t>
            </a:r>
          </a:p>
          <a:p>
            <a:r>
              <a:rPr lang="en-US"/>
              <a:t>benchmark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3105150" y="3790950"/>
            <a:ext cx="2667000" cy="1282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78083" name="Object 3"/>
          <p:cNvGraphicFramePr>
            <a:graphicFrameLocks noChangeAspect="1"/>
          </p:cNvGraphicFramePr>
          <p:nvPr/>
        </p:nvGraphicFramePr>
        <p:xfrm>
          <a:off x="4389438" y="4729163"/>
          <a:ext cx="16113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6" name="Equation" r:id="rId6" imgW="711200" imgH="228600" progId="Equation.DSMT4">
                  <p:embed/>
                </p:oleObj>
              </mc:Choice>
              <mc:Fallback>
                <p:oleObj name="Equation" r:id="rId6" imgW="711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4729163"/>
                        <a:ext cx="1611312" cy="517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 rot="5400000">
            <a:off x="3441700" y="3492500"/>
            <a:ext cx="187960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3784600" y="3073400"/>
            <a:ext cx="11176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18724" name="Object 4"/>
          <p:cNvGraphicFramePr>
            <a:graphicFrameLocks noChangeAspect="1"/>
          </p:cNvGraphicFramePr>
          <p:nvPr/>
        </p:nvGraphicFramePr>
        <p:xfrm>
          <a:off x="2078038" y="4094163"/>
          <a:ext cx="16113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7" name="Equation" r:id="rId8" imgW="711200" imgH="228600" progId="Equation.DSMT4">
                  <p:embed/>
                </p:oleObj>
              </mc:Choice>
              <mc:Fallback>
                <p:oleObj name="Equation" r:id="rId8" imgW="711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8038" y="4094163"/>
                        <a:ext cx="1611312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Connector 35"/>
          <p:cNvCxnSpPr/>
          <p:nvPr/>
        </p:nvCxnSpPr>
        <p:spPr>
          <a:xfrm rot="10800000" flipV="1">
            <a:off x="4025900" y="4419600"/>
            <a:ext cx="1054100" cy="190500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3346450" y="3232150"/>
            <a:ext cx="1765300" cy="1447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13670" name="Object 6"/>
          <p:cNvGraphicFramePr>
            <a:graphicFrameLocks noChangeAspect="1"/>
          </p:cNvGraphicFramePr>
          <p:nvPr/>
        </p:nvGraphicFramePr>
        <p:xfrm>
          <a:off x="2797175" y="2773363"/>
          <a:ext cx="169703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8" name="Equation" r:id="rId10" imgW="749300" imgH="228600" progId="Equation.DSMT4">
                  <p:embed/>
                </p:oleObj>
              </mc:Choice>
              <mc:Fallback>
                <p:oleObj name="Equation" r:id="rId10" imgW="7493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7175" y="2773363"/>
                        <a:ext cx="1697038" cy="517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127500" y="5448300"/>
            <a:ext cx="153644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neutralino</a:t>
            </a:r>
          </a:p>
          <a:p>
            <a:r>
              <a:rPr lang="en-US" sz="2400">
                <a:solidFill>
                  <a:srgbClr val="000090"/>
                </a:solidFill>
              </a:rPr>
              <a:t>(LSP)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Decays </a:t>
            </a:r>
            <a:r>
              <a:rPr lang="en-US" sz="3200" dirty="0">
                <a:solidFill>
                  <a:srgbClr val="000090"/>
                </a:solidFill>
              </a:rPr>
              <a:t>of ~t</a:t>
            </a:r>
            <a:r>
              <a:rPr lang="en-US" sz="3200" baseline="-25000" dirty="0">
                <a:solidFill>
                  <a:srgbClr val="000090"/>
                </a:solidFill>
              </a:rPr>
              <a:t>1  </a:t>
            </a:r>
            <a:r>
              <a:rPr lang="en-US" sz="3200" dirty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3200" dirty="0" err="1">
                <a:solidFill>
                  <a:srgbClr val="000090"/>
                </a:solidFill>
                <a:sym typeface="Wingdings"/>
              </a:rPr>
              <a:t>n</a:t>
            </a:r>
            <a:r>
              <a:rPr lang="en-US" sz="3200" dirty="0" err="1">
                <a:solidFill>
                  <a:srgbClr val="000090"/>
                </a:solidFill>
              </a:rPr>
              <a:t>eutralinos</a:t>
            </a:r>
            <a:r>
              <a:rPr lang="en-US" sz="3200" dirty="0">
                <a:solidFill>
                  <a:srgbClr val="000090"/>
                </a:solidFill>
              </a:rPr>
              <a:t>, </a:t>
            </a:r>
            <a:r>
              <a:rPr lang="en-US" sz="3200" dirty="0" err="1">
                <a:solidFill>
                  <a:srgbClr val="000090"/>
                </a:solidFill>
              </a:rPr>
              <a:t>charginos</a:t>
            </a:r>
            <a:endParaRPr lang="en-US" sz="3200" dirty="0" smtClean="0">
              <a:solidFill>
                <a:srgbClr val="000090"/>
              </a:solidFill>
            </a:endParaRPr>
          </a:p>
        </p:txBody>
      </p: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6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M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99" y="1016000"/>
            <a:ext cx="5970201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0800" y="1295400"/>
            <a:ext cx="132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SUSY LM6</a:t>
            </a:r>
          </a:p>
          <a:p>
            <a:r>
              <a:rPr lang="en-US"/>
              <a:t>benchmark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2781300" y="158751"/>
          <a:ext cx="558800" cy="628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742" name="Equation" r:id="rId4" imgW="203200" imgH="228600" progId="Equation.DSMT4">
                  <p:embed/>
                </p:oleObj>
              </mc:Choice>
              <mc:Fallback>
                <p:oleObj name="Equation" r:id="rId4" imgW="203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1300" y="158751"/>
                        <a:ext cx="558800" cy="6286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>
          <a:xfrm rot="5400000">
            <a:off x="3403600" y="5384800"/>
            <a:ext cx="711200" cy="1588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 flipV="1">
            <a:off x="3022600" y="5054600"/>
            <a:ext cx="711200" cy="1270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 flipV="1">
            <a:off x="2844800" y="5118100"/>
            <a:ext cx="901700" cy="5842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 flipV="1">
            <a:off x="2705100" y="5029200"/>
            <a:ext cx="977900" cy="381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15722" name="Object 10"/>
          <p:cNvGraphicFramePr>
            <a:graphicFrameLocks noChangeAspect="1"/>
          </p:cNvGraphicFramePr>
          <p:nvPr/>
        </p:nvGraphicFramePr>
        <p:xfrm>
          <a:off x="1347788" y="4405313"/>
          <a:ext cx="1881187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743" name="Equation" r:id="rId6" imgW="787400" imgH="241300" progId="Equation.DSMT4">
                  <p:embed/>
                </p:oleObj>
              </mc:Choice>
              <mc:Fallback>
                <p:oleObj name="Equation" r:id="rId6" imgW="787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7788" y="4405313"/>
                        <a:ext cx="1881187" cy="57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5723" name="Object 11"/>
          <p:cNvGraphicFramePr>
            <a:graphicFrameLocks noChangeAspect="1"/>
          </p:cNvGraphicFramePr>
          <p:nvPr/>
        </p:nvGraphicFramePr>
        <p:xfrm>
          <a:off x="1155701" y="5167529"/>
          <a:ext cx="1879600" cy="525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744" name="Equation" r:id="rId8" imgW="863600" imgH="241300" progId="Equation.DSMT4">
                  <p:embed/>
                </p:oleObj>
              </mc:Choice>
              <mc:Fallback>
                <p:oleObj name="Equation" r:id="rId8" imgW="8636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1" y="5167529"/>
                        <a:ext cx="1879600" cy="5252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5724" name="Object 12"/>
          <p:cNvGraphicFramePr>
            <a:graphicFrameLocks noChangeAspect="1"/>
          </p:cNvGraphicFramePr>
          <p:nvPr/>
        </p:nvGraphicFramePr>
        <p:xfrm>
          <a:off x="2025650" y="5789613"/>
          <a:ext cx="181927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745" name="Equation" r:id="rId10" imgW="762000" imgH="241300" progId="Equation.DSMT4">
                  <p:embed/>
                </p:oleObj>
              </mc:Choice>
              <mc:Fallback>
                <p:oleObj name="Equation" r:id="rId10" imgW="7620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5789613"/>
                        <a:ext cx="1819275" cy="57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5725" name="Object 13"/>
          <p:cNvGraphicFramePr>
            <a:graphicFrameLocks noChangeAspect="1"/>
          </p:cNvGraphicFramePr>
          <p:nvPr/>
        </p:nvGraphicFramePr>
        <p:xfrm>
          <a:off x="3932238" y="4864100"/>
          <a:ext cx="163671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746" name="Equation" r:id="rId12" imgW="685800" imgH="228600" progId="Equation.DSMT4">
                  <p:embed/>
                </p:oleObj>
              </mc:Choice>
              <mc:Fallback>
                <p:oleObj name="Equation" r:id="rId12" imgW="685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2238" y="4864100"/>
                        <a:ext cx="1636712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5726" name="Object 14"/>
          <p:cNvGraphicFramePr>
            <a:graphicFrameLocks noChangeAspect="1"/>
          </p:cNvGraphicFramePr>
          <p:nvPr/>
        </p:nvGraphicFramePr>
        <p:xfrm>
          <a:off x="3581400" y="4419600"/>
          <a:ext cx="4857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747" name="Equation" r:id="rId14" imgW="203200" imgH="228600" progId="Equation.DSMT4">
                  <p:embed/>
                </p:oleObj>
              </mc:Choice>
              <mc:Fallback>
                <p:oleObj name="Equation" r:id="rId14" imgW="203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419600"/>
                        <a:ext cx="48577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127500" y="5448300"/>
            <a:ext cx="153644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neutralino</a:t>
            </a:r>
          </a:p>
          <a:p>
            <a:r>
              <a:rPr lang="en-US" sz="2400">
                <a:solidFill>
                  <a:srgbClr val="000090"/>
                </a:solidFill>
              </a:rPr>
              <a:t>(LSP)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Decays </a:t>
            </a:r>
            <a:r>
              <a:rPr lang="en-US" sz="3200" dirty="0">
                <a:solidFill>
                  <a:srgbClr val="000090"/>
                </a:solidFill>
              </a:rPr>
              <a:t>of       : here come the leptons! </a:t>
            </a:r>
            <a:endParaRPr lang="en-US" sz="3200" dirty="0" smtClean="0">
              <a:solidFill>
                <a:srgbClr val="000090"/>
              </a:solidFill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836284"/>
              </p:ext>
            </p:extLst>
          </p:nvPr>
        </p:nvGraphicFramePr>
        <p:xfrm>
          <a:off x="3162300" y="133351"/>
          <a:ext cx="558800" cy="628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748" name="Equation" r:id="rId16" imgW="203200" imgH="228600" progId="Equation.DSMT4">
                  <p:embed/>
                </p:oleObj>
              </mc:Choice>
              <mc:Fallback>
                <p:oleObj name="Equation" r:id="rId16" imgW="203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133351"/>
                        <a:ext cx="558800" cy="6286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6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M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99" y="1016000"/>
            <a:ext cx="5970201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0800" y="1295400"/>
            <a:ext cx="132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SUSY LM6</a:t>
            </a:r>
          </a:p>
          <a:p>
            <a:r>
              <a:rPr lang="en-US"/>
              <a:t>benchmark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654300" y="5181600"/>
            <a:ext cx="1104106" cy="559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717800" y="5118100"/>
            <a:ext cx="1155700" cy="5969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263900" y="5765800"/>
            <a:ext cx="406400" cy="127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71800" y="5664200"/>
            <a:ext cx="635000" cy="635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679700" y="5613400"/>
            <a:ext cx="1041400" cy="1016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1174750" y="5156200"/>
          <a:ext cx="1435806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" name="Equation" r:id="rId4" imgW="698500" imgH="228600" progId="Equation.DSMT4">
                  <p:embed/>
                </p:oleObj>
              </mc:Choice>
              <mc:Fallback>
                <p:oleObj name="Equation" r:id="rId4" imgW="698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750" y="5156200"/>
                        <a:ext cx="1435806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769" name="Object 9"/>
          <p:cNvGraphicFramePr>
            <a:graphicFrameLocks noChangeAspect="1"/>
          </p:cNvGraphicFramePr>
          <p:nvPr/>
        </p:nvGraphicFramePr>
        <p:xfrm>
          <a:off x="1593850" y="4521200"/>
          <a:ext cx="14620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Equation" r:id="rId6" imgW="711200" imgH="228600" progId="Equation.DSMT4">
                  <p:embed/>
                </p:oleObj>
              </mc:Choice>
              <mc:Fallback>
                <p:oleObj name="Equation" r:id="rId6" imgW="711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4521200"/>
                        <a:ext cx="1462088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27500" y="5448300"/>
            <a:ext cx="153644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neutralino</a:t>
            </a:r>
          </a:p>
          <a:p>
            <a:r>
              <a:rPr lang="en-US" sz="2400">
                <a:solidFill>
                  <a:srgbClr val="000090"/>
                </a:solidFill>
              </a:rPr>
              <a:t>(LSP)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2700" y="1778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Decays </a:t>
            </a:r>
            <a:r>
              <a:rPr lang="en-US" sz="3200" dirty="0">
                <a:solidFill>
                  <a:srgbClr val="000090"/>
                </a:solidFill>
              </a:rPr>
              <a:t>of                     </a:t>
            </a:r>
            <a:r>
              <a:rPr lang="en-US" sz="3200" dirty="0" smtClean="0">
                <a:solidFill>
                  <a:srgbClr val="000090"/>
                </a:solidFill>
              </a:rPr>
              <a:t>:  </a:t>
            </a:r>
            <a:r>
              <a:rPr lang="en-US" sz="3200" dirty="0">
                <a:solidFill>
                  <a:srgbClr val="000090"/>
                </a:solidFill>
              </a:rPr>
              <a:t>more leptons!</a:t>
            </a:r>
            <a:endParaRPr lang="en-US" sz="3200" dirty="0" smtClean="0">
              <a:solidFill>
                <a:srgbClr val="000090"/>
              </a:solidFill>
            </a:endParaRPr>
          </a:p>
        </p:txBody>
      </p:sp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450148"/>
              </p:ext>
            </p:extLst>
          </p:nvPr>
        </p:nvGraphicFramePr>
        <p:xfrm>
          <a:off x="3249612" y="203200"/>
          <a:ext cx="21351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name="Equation" r:id="rId9" imgW="901700" imgH="241300" progId="Equation.DSMT4">
                  <p:embed/>
                </p:oleObj>
              </mc:Choice>
              <mc:Fallback>
                <p:oleObj name="Equation" r:id="rId9" imgW="901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612" y="203200"/>
                        <a:ext cx="2135188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187251" y="2565400"/>
            <a:ext cx="2817049" cy="41549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...and in GMSB, the lightest </a:t>
            </a:r>
            <a:r>
              <a:rPr lang="en-US" sz="2400" dirty="0" err="1" smtClean="0">
                <a:solidFill>
                  <a:srgbClr val="000090"/>
                </a:solidFill>
              </a:rPr>
              <a:t>neutralino</a:t>
            </a:r>
            <a:r>
              <a:rPr lang="en-US" sz="2400" dirty="0" smtClean="0">
                <a:solidFill>
                  <a:srgbClr val="000090"/>
                </a:solidFill>
              </a:rPr>
              <a:t> can decay into a </a:t>
            </a:r>
            <a:r>
              <a:rPr lang="en-US" sz="2400" dirty="0" err="1" smtClean="0">
                <a:solidFill>
                  <a:srgbClr val="000090"/>
                </a:solidFill>
              </a:rPr>
              <a:t>gravitino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 MET</a:t>
            </a:r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... and in R-parity violating SUSY, the </a:t>
            </a:r>
            <a:r>
              <a:rPr lang="en-US" sz="2400" dirty="0" err="1" smtClean="0">
                <a:solidFill>
                  <a:srgbClr val="000090"/>
                </a:solidFill>
              </a:rPr>
              <a:t>neutralino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can decay into SM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particles 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no MET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3600" y="2171700"/>
            <a:ext cx="3332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Even more possibilities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0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M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99" y="1016000"/>
            <a:ext cx="5970201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0800" y="1295400"/>
            <a:ext cx="132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SUSY LM6</a:t>
            </a:r>
          </a:p>
          <a:p>
            <a:r>
              <a:rPr lang="en-US"/>
              <a:t>benchmark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759200" y="5003800"/>
            <a:ext cx="12700" cy="7747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27500" y="5448300"/>
            <a:ext cx="153644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neutralino</a:t>
            </a:r>
          </a:p>
          <a:p>
            <a:r>
              <a:rPr lang="en-US" sz="2400">
                <a:solidFill>
                  <a:srgbClr val="000090"/>
                </a:solidFill>
              </a:rPr>
              <a:t>(LSP)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2700" y="1778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Decays </a:t>
            </a:r>
            <a:r>
              <a:rPr lang="en-US" sz="3200" dirty="0">
                <a:solidFill>
                  <a:srgbClr val="000090"/>
                </a:solidFill>
              </a:rPr>
              <a:t>of                     </a:t>
            </a:r>
            <a:r>
              <a:rPr lang="en-US" sz="3200" dirty="0" smtClean="0">
                <a:solidFill>
                  <a:srgbClr val="000090"/>
                </a:solidFill>
              </a:rPr>
              <a:t>:  </a:t>
            </a:r>
            <a:r>
              <a:rPr lang="en-US" sz="3200" dirty="0">
                <a:solidFill>
                  <a:srgbClr val="000090"/>
                </a:solidFill>
              </a:rPr>
              <a:t>more leptons!</a:t>
            </a:r>
            <a:endParaRPr lang="en-US" sz="3200" dirty="0" smtClean="0">
              <a:solidFill>
                <a:srgbClr val="000090"/>
              </a:solidFill>
            </a:endParaRPr>
          </a:p>
        </p:txBody>
      </p:sp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643813"/>
              </p:ext>
            </p:extLst>
          </p:nvPr>
        </p:nvGraphicFramePr>
        <p:xfrm>
          <a:off x="3249612" y="203200"/>
          <a:ext cx="21351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5681" name="Equation" r:id="rId5" imgW="901700" imgH="241300" progId="Equation.DSMT4">
                  <p:embed/>
                </p:oleObj>
              </mc:Choice>
              <mc:Fallback>
                <p:oleObj name="Equation" r:id="rId5" imgW="901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612" y="203200"/>
                        <a:ext cx="2135188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983710"/>
              </p:ext>
            </p:extLst>
          </p:nvPr>
        </p:nvGraphicFramePr>
        <p:xfrm>
          <a:off x="3328989" y="3906279"/>
          <a:ext cx="2233612" cy="880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5682" name="Equation" r:id="rId7" imgW="1219200" imgH="482600" progId="Equation.DSMT4">
                  <p:embed/>
                </p:oleObj>
              </mc:Choice>
              <mc:Fallback>
                <p:oleObj name="Equation" r:id="rId7" imgW="12192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28989" y="3906279"/>
                        <a:ext cx="2233612" cy="880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841994"/>
              </p:ext>
            </p:extLst>
          </p:nvPr>
        </p:nvGraphicFramePr>
        <p:xfrm>
          <a:off x="6164978" y="4604779"/>
          <a:ext cx="2979022" cy="1173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5683" name="Equation" r:id="rId9" imgW="1219200" imgH="482600" progId="Equation.DSMT4">
                  <p:embed/>
                </p:oleObj>
              </mc:Choice>
              <mc:Fallback>
                <p:oleObj name="Equation" r:id="rId9" imgW="12192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64978" y="4604779"/>
                        <a:ext cx="2979022" cy="1173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23000" y="3314700"/>
            <a:ext cx="2857499" cy="1200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New program of searches for SUSY decays with Higgs.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4600" y="5003800"/>
            <a:ext cx="531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H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3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00" y="3781136"/>
            <a:ext cx="3086100" cy="2899063"/>
          </a:xfrm>
          <a:prstGeom prst="rect">
            <a:avLst/>
          </a:prstGeom>
        </p:spPr>
      </p:pic>
      <p:pic>
        <p:nvPicPr>
          <p:cNvPr id="22" name="Picture 21" descr="T1qqqq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06" y="3622597"/>
            <a:ext cx="2857499" cy="2978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Big themes: </a:t>
            </a:r>
            <a:r>
              <a:rPr lang="en-US" sz="3200" dirty="0">
                <a:solidFill>
                  <a:srgbClr val="000090"/>
                </a:solidFill>
              </a:rPr>
              <a:t>I</a:t>
            </a:r>
            <a:r>
              <a:rPr lang="en-US" sz="3200" dirty="0" smtClean="0">
                <a:solidFill>
                  <a:srgbClr val="000090"/>
                </a:solidFill>
              </a:rPr>
              <a:t>nterpretation(s)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400" y="685800"/>
            <a:ext cx="9055100" cy="2641600"/>
          </a:xfrm>
          <a:noFill/>
        </p:spPr>
        <p:txBody>
          <a:bodyPr/>
          <a:lstStyle/>
          <a:p>
            <a:r>
              <a:rPr lang="en-US" dirty="0"/>
              <a:t>Early LHC running: heavy use of </a:t>
            </a:r>
            <a:r>
              <a:rPr lang="en-US" dirty="0" err="1"/>
              <a:t>cMSSM</a:t>
            </a:r>
            <a:r>
              <a:rPr lang="en-US" dirty="0"/>
              <a:t> to connect with results from </a:t>
            </a:r>
            <a:r>
              <a:rPr lang="en-US" dirty="0" err="1"/>
              <a:t>Tevatron</a:t>
            </a:r>
            <a:r>
              <a:rPr lang="en-US" dirty="0" smtClean="0"/>
              <a:t>. (Not sufficiently general.)</a:t>
            </a:r>
          </a:p>
          <a:p>
            <a:r>
              <a:rPr lang="en-US" dirty="0" smtClean="0"/>
              <a:t>Today: Extensive use of simplified models. Reasonably well suited to natural SUSY spectra. Big assumption: BF=100%. </a:t>
            </a:r>
          </a:p>
          <a:p>
            <a:r>
              <a:rPr lang="en-US" dirty="0" smtClean="0"/>
              <a:t>Alternatives: </a:t>
            </a:r>
            <a:r>
              <a:rPr lang="en-US" dirty="0" err="1" smtClean="0"/>
              <a:t>pMSSM</a:t>
            </a:r>
            <a:r>
              <a:rPr lang="en-US" dirty="0" smtClean="0"/>
              <a:t> and efficiency models.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chemeClr val="bg1"/>
              </a:solidFill>
            </a:endParaRP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6427113"/>
            <a:ext cx="2717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6"/>
              </a:rPr>
              <a:t>https://</a:t>
            </a:r>
            <a:r>
              <a:rPr lang="en-US" sz="1100" dirty="0" err="1">
                <a:hlinkClick r:id="rId6"/>
              </a:rPr>
              <a:t>twiki.cern.ch</a:t>
            </a:r>
            <a:r>
              <a:rPr lang="en-US" sz="1100" dirty="0">
                <a:hlinkClick r:id="rId6"/>
              </a:rPr>
              <a:t>/</a:t>
            </a:r>
            <a:r>
              <a:rPr lang="en-US" sz="1100" dirty="0" err="1">
                <a:hlinkClick r:id="rId6"/>
              </a:rPr>
              <a:t>twiki</a:t>
            </a:r>
            <a:r>
              <a:rPr lang="en-US" sz="1100" dirty="0">
                <a:hlinkClick r:id="rId6"/>
              </a:rPr>
              <a:t>/bin/view/</a:t>
            </a:r>
            <a:r>
              <a:rPr lang="en-US" sz="1100" dirty="0" err="1">
                <a:hlinkClick r:id="rId6"/>
              </a:rPr>
              <a:t>CMSPublic</a:t>
            </a:r>
            <a:r>
              <a:rPr lang="en-US" sz="1100" dirty="0">
                <a:hlinkClick r:id="rId6"/>
              </a:rPr>
              <a:t>/PhysicsResultsSUS13012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3086100"/>
            <a:ext cx="294639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pMSSM</a:t>
            </a:r>
            <a:r>
              <a:rPr lang="en-US" dirty="0" smtClean="0"/>
              <a:t> interpretation of</a:t>
            </a:r>
          </a:p>
          <a:p>
            <a:r>
              <a:rPr lang="en-US" dirty="0" smtClean="0"/>
              <a:t>SUS-13-012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13300" y="4775200"/>
            <a:ext cx="11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Excluded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940300" y="5130800"/>
            <a:ext cx="457200" cy="4445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63900" y="4889500"/>
            <a:ext cx="110867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excluded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25900" y="5511800"/>
            <a:ext cx="203200" cy="36830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17900" y="4470400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Prior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64529" y="4718566"/>
            <a:ext cx="204271" cy="13283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998095"/>
              </p:ext>
            </p:extLst>
          </p:nvPr>
        </p:nvGraphicFramePr>
        <p:xfrm>
          <a:off x="5180013" y="6369050"/>
          <a:ext cx="11001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508" name="Equation" r:id="rId7" imgW="457200" imgH="203200" progId="Equation.DSMT4">
                  <p:embed/>
                </p:oleObj>
              </mc:Choice>
              <mc:Fallback>
                <p:oleObj name="Equation" r:id="rId7" imgW="457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80013" y="6369050"/>
                        <a:ext cx="1100137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0" y="3086100"/>
            <a:ext cx="289602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SMS: </a:t>
            </a:r>
          </a:p>
          <a:p>
            <a:r>
              <a:rPr lang="en-US" dirty="0" smtClean="0"/>
              <a:t>SUS-13-012 (</a:t>
            </a:r>
            <a:r>
              <a:rPr lang="en-US" dirty="0" err="1" smtClean="0"/>
              <a:t>Jets+MHT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663700" y="5207000"/>
            <a:ext cx="254000" cy="2286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587500" y="5461000"/>
            <a:ext cx="241300" cy="13970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90600" y="4356100"/>
            <a:ext cx="17498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Expected limit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w/experimental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uncertainty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" y="5549900"/>
            <a:ext cx="1672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limit</a:t>
            </a:r>
          </a:p>
          <a:p>
            <a:r>
              <a:rPr lang="en-US" dirty="0" smtClean="0"/>
              <a:t>w/theoretical </a:t>
            </a:r>
          </a:p>
          <a:p>
            <a:r>
              <a:rPr lang="en-US" dirty="0" smtClean="0"/>
              <a:t>uncertainty</a:t>
            </a:r>
            <a:endParaRPr lang="en-US" dirty="0"/>
          </a:p>
        </p:txBody>
      </p:sp>
      <p:pic>
        <p:nvPicPr>
          <p:cNvPr id="26" name="Picture 25" descr="Figure9_met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6047" y="3422151"/>
            <a:ext cx="2399304" cy="3124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108701" y="3111500"/>
            <a:ext cx="294639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Efficiency model for </a:t>
            </a:r>
          </a:p>
          <a:p>
            <a:r>
              <a:rPr lang="en-US" dirty="0" smtClean="0"/>
              <a:t>SUS-13-013  </a:t>
            </a:r>
            <a:endParaRPr lang="en-US" dirty="0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239225"/>
              </p:ext>
            </p:extLst>
          </p:nvPr>
        </p:nvGraphicFramePr>
        <p:xfrm>
          <a:off x="2343149" y="6216650"/>
          <a:ext cx="8556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509" name="Equation" r:id="rId10" imgW="355600" imgH="203200" progId="Equation.DSMT4">
                  <p:embed/>
                </p:oleObj>
              </mc:Choice>
              <mc:Fallback>
                <p:oleObj name="Equation" r:id="rId10" imgW="355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43149" y="6216650"/>
                        <a:ext cx="855663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0" y="3771900"/>
            <a:ext cx="901700" cy="57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542787"/>
              </p:ext>
            </p:extLst>
          </p:nvPr>
        </p:nvGraphicFramePr>
        <p:xfrm>
          <a:off x="0" y="3709988"/>
          <a:ext cx="10398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510" name="Equation" r:id="rId12" imgW="431800" imgH="228600" progId="Equation.DSMT4">
                  <p:embed/>
                </p:oleObj>
              </mc:Choice>
              <mc:Fallback>
                <p:oleObj name="Equation" r:id="rId12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0" y="3709988"/>
                        <a:ext cx="1039813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321174"/>
              </p:ext>
            </p:extLst>
          </p:nvPr>
        </p:nvGraphicFramePr>
        <p:xfrm>
          <a:off x="7531100" y="3409950"/>
          <a:ext cx="660400" cy="360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511" name="Equation" r:id="rId14" imgW="419100" imgH="228600" progId="Equation.DSMT4">
                  <p:embed/>
                </p:oleObj>
              </mc:Choice>
              <mc:Fallback>
                <p:oleObj name="Equation" r:id="rId14" imgW="4191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31100" y="3409950"/>
                        <a:ext cx="660400" cy="360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7670800" y="6070600"/>
            <a:ext cx="12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(gen)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426201" y="6426200"/>
            <a:ext cx="2489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16"/>
              </a:rPr>
              <a:t>https://</a:t>
            </a:r>
            <a:r>
              <a:rPr lang="en-US" sz="1050" dirty="0" err="1">
                <a:hlinkClick r:id="rId16"/>
              </a:rPr>
              <a:t>twiki.cern.ch</a:t>
            </a:r>
            <a:r>
              <a:rPr lang="en-US" sz="1050" dirty="0">
                <a:hlinkClick r:id="rId16"/>
              </a:rPr>
              <a:t>/</a:t>
            </a:r>
            <a:r>
              <a:rPr lang="en-US" sz="1050" dirty="0" err="1">
                <a:hlinkClick r:id="rId16"/>
              </a:rPr>
              <a:t>twiki</a:t>
            </a:r>
            <a:r>
              <a:rPr lang="en-US" sz="1050" dirty="0">
                <a:hlinkClick r:id="rId16"/>
              </a:rPr>
              <a:t>/bin/view/</a:t>
            </a:r>
            <a:r>
              <a:rPr lang="en-US" sz="1050" dirty="0" err="1">
                <a:hlinkClick r:id="rId16"/>
              </a:rPr>
              <a:t>CMSPublic</a:t>
            </a:r>
            <a:r>
              <a:rPr lang="en-US" sz="1050" dirty="0">
                <a:hlinkClick r:id="rId16"/>
              </a:rPr>
              <a:t>/PhysicsResultsSUS13013</a:t>
            </a:r>
            <a:endParaRPr lang="en-US" sz="1050" dirty="0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201149"/>
              </p:ext>
            </p:extLst>
          </p:nvPr>
        </p:nvGraphicFramePr>
        <p:xfrm>
          <a:off x="919163" y="3059913"/>
          <a:ext cx="1570037" cy="39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512" name="Equation" r:id="rId17" imgW="901700" imgH="228600" progId="Equation.DSMT4">
                  <p:embed/>
                </p:oleObj>
              </mc:Choice>
              <mc:Fallback>
                <p:oleObj name="Equation" r:id="rId17" imgW="9017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19163" y="3059913"/>
                        <a:ext cx="1570037" cy="39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89800" y="177800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Frank Golf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parallel </a:t>
            </a:r>
            <a:r>
              <a:rPr lang="en-US" b="1" dirty="0" smtClean="0">
                <a:solidFill>
                  <a:srgbClr val="FF0000"/>
                </a:solidFill>
              </a:rPr>
              <a:t>talk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6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270500" y="825500"/>
            <a:ext cx="3771900" cy="355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Outline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889000"/>
            <a:ext cx="4991100" cy="5562600"/>
          </a:xfrm>
          <a:solidFill>
            <a:srgbClr val="F2F2F2"/>
          </a:solidFill>
        </p:spPr>
        <p:txBody>
          <a:bodyPr/>
          <a:lstStyle/>
          <a:p>
            <a:r>
              <a:rPr lang="en-US" dirty="0" smtClean="0"/>
              <a:t>Big themes and challenges for SUSY searches</a:t>
            </a:r>
          </a:p>
          <a:p>
            <a:r>
              <a:rPr lang="en-US" dirty="0" smtClean="0"/>
              <a:t>Inclusive (generic) searches</a:t>
            </a:r>
          </a:p>
          <a:p>
            <a:r>
              <a:rPr lang="en-US" dirty="0" smtClean="0"/>
              <a:t>Naturalness-inspired searches: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>
                <a:sym typeface="Wingdings"/>
              </a:rPr>
              <a:t>Search for </a:t>
            </a:r>
            <a:r>
              <a:rPr lang="en-US" dirty="0" err="1" smtClean="0">
                <a:sym typeface="Wingdings"/>
              </a:rPr>
              <a:t>EWKinos</a:t>
            </a:r>
            <a:r>
              <a:rPr lang="en-US" dirty="0" smtClean="0">
                <a:sym typeface="Wingdings"/>
              </a:rPr>
              <a:t> &amp; </a:t>
            </a:r>
            <a:r>
              <a:rPr lang="en-US" dirty="0" err="1" smtClean="0">
                <a:sym typeface="Wingdings"/>
              </a:rPr>
              <a:t>sleptons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SUSY decays with Higgs</a:t>
            </a:r>
          </a:p>
          <a:p>
            <a:r>
              <a:rPr lang="en-US" dirty="0" smtClean="0">
                <a:sym typeface="Wingdings"/>
              </a:rPr>
              <a:t>Multi-lepton &amp; R-parity violating signatures</a:t>
            </a:r>
          </a:p>
          <a:p>
            <a:r>
              <a:rPr lang="en-US" dirty="0" smtClean="0">
                <a:sym typeface="Wingdings"/>
              </a:rPr>
              <a:t>Conclusions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02" y="925996"/>
            <a:ext cx="3557898" cy="33539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2911" y="4355068"/>
            <a:ext cx="3218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Drawing courtesy Sergio </a:t>
            </a:r>
            <a:r>
              <a:rPr lang="en-US" sz="1600" dirty="0" err="1" smtClean="0">
                <a:solidFill>
                  <a:srgbClr val="000090"/>
                </a:solidFill>
              </a:rPr>
              <a:t>Cittolin</a:t>
            </a:r>
            <a:endParaRPr lang="en-US" sz="1600" dirty="0">
              <a:solidFill>
                <a:srgbClr val="00009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562459"/>
              </p:ext>
            </p:extLst>
          </p:nvPr>
        </p:nvGraphicFramePr>
        <p:xfrm>
          <a:off x="914400" y="2749550"/>
          <a:ext cx="1436688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6578" name="Equation" r:id="rId4" imgW="457200" imgH="228600" progId="Equation.DSMT4">
                  <p:embed/>
                </p:oleObj>
              </mc:Choice>
              <mc:Fallback>
                <p:oleObj name="Equation" r:id="rId4" imgW="457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0" y="2749550"/>
                        <a:ext cx="1436688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852784"/>
              </p:ext>
            </p:extLst>
          </p:nvPr>
        </p:nvGraphicFramePr>
        <p:xfrm>
          <a:off x="830263" y="3738563"/>
          <a:ext cx="18335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6579" name="Equation" r:id="rId6" imgW="584200" imgH="254000" progId="Equation.DSMT4">
                  <p:embed/>
                </p:oleObj>
              </mc:Choice>
              <mc:Fallback>
                <p:oleObj name="Equation" r:id="rId6" imgW="5842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0263" y="3738563"/>
                        <a:ext cx="1833562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597503"/>
              </p:ext>
            </p:extLst>
          </p:nvPr>
        </p:nvGraphicFramePr>
        <p:xfrm>
          <a:off x="2606675" y="3810000"/>
          <a:ext cx="5175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6580" name="Equation" r:id="rId8" imgW="165100" imgH="190500" progId="Equation.DSMT4">
                  <p:embed/>
                </p:oleObj>
              </mc:Choice>
              <mc:Fallback>
                <p:oleObj name="Equation" r:id="rId8" imgW="1651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06675" y="3810000"/>
                        <a:ext cx="517525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86399" y="4789269"/>
            <a:ext cx="349250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CMS PUBLIC SUSY RESULTS</a:t>
            </a:r>
            <a:endParaRPr lang="en-US" b="1" dirty="0" smtClean="0">
              <a:solidFill>
                <a:srgbClr val="000090"/>
              </a:solidFill>
              <a:hlinkClick r:id="rId10"/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10"/>
              </a:rPr>
              <a:t>https://twiki.cern.ch/twiki/bin/view/CMSPublic</a:t>
            </a:r>
            <a:r>
              <a:rPr lang="en-US" dirty="0">
                <a:solidFill>
                  <a:schemeClr val="bg1"/>
                </a:solidFill>
                <a:hlinkClick r:id="rId10"/>
              </a:rPr>
              <a:t>/</a:t>
            </a:r>
            <a:r>
              <a:rPr lang="en-US" dirty="0" smtClean="0">
                <a:solidFill>
                  <a:schemeClr val="bg1"/>
                </a:solidFill>
                <a:hlinkClick r:id="rId10"/>
              </a:rPr>
              <a:t>PhysicsResultsSUS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70500" y="6135469"/>
            <a:ext cx="3777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results in all of these areas.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Most use 19.5 fb</a:t>
            </a:r>
            <a:r>
              <a:rPr lang="en-US" b="1" baseline="30000" dirty="0" smtClean="0">
                <a:solidFill>
                  <a:srgbClr val="FF0000"/>
                </a:solidFill>
              </a:rPr>
              <a:t>-1 </a:t>
            </a:r>
            <a:r>
              <a:rPr lang="en-US" b="1" dirty="0" smtClean="0">
                <a:solidFill>
                  <a:srgbClr val="FF0000"/>
                </a:solidFill>
              </a:rPr>
              <a:t>(√s =8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).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956" y="64886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1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270500" y="825500"/>
            <a:ext cx="3771900" cy="355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Outline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889000"/>
            <a:ext cx="4991100" cy="5511800"/>
          </a:xfrm>
          <a:solidFill>
            <a:srgbClr val="F2F2F2"/>
          </a:solidFill>
        </p:spPr>
        <p:txBody>
          <a:bodyPr/>
          <a:lstStyle/>
          <a:p>
            <a:r>
              <a:rPr lang="en-US" dirty="0" smtClean="0"/>
              <a:t>Big themes and challenges for SUSY searches</a:t>
            </a:r>
          </a:p>
          <a:p>
            <a:r>
              <a:rPr lang="en-US" b="1" dirty="0" smtClean="0"/>
              <a:t>Inclusive (generic) searches</a:t>
            </a:r>
          </a:p>
          <a:p>
            <a:r>
              <a:rPr lang="en-US" dirty="0" smtClean="0"/>
              <a:t>Naturalness-inspired searches: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>
                <a:sym typeface="Wingdings"/>
              </a:rPr>
              <a:t>Search for </a:t>
            </a:r>
            <a:r>
              <a:rPr lang="en-US" dirty="0" err="1" smtClean="0">
                <a:sym typeface="Wingdings"/>
              </a:rPr>
              <a:t>EWKinos</a:t>
            </a:r>
            <a:r>
              <a:rPr lang="en-US" dirty="0" smtClean="0">
                <a:sym typeface="Wingdings"/>
              </a:rPr>
              <a:t> &amp; </a:t>
            </a:r>
            <a:r>
              <a:rPr lang="en-US" dirty="0" err="1" smtClean="0">
                <a:sym typeface="Wingdings"/>
              </a:rPr>
              <a:t>sleptons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SUSY decays with Higgs</a:t>
            </a:r>
          </a:p>
          <a:p>
            <a:r>
              <a:rPr lang="en-US" dirty="0" smtClean="0">
                <a:sym typeface="Wingdings"/>
              </a:rPr>
              <a:t>Multi-lepton &amp; R</a:t>
            </a:r>
            <a:r>
              <a:rPr lang="en-US" dirty="0">
                <a:sym typeface="Wingdings"/>
              </a:rPr>
              <a:t>-parity violating </a:t>
            </a:r>
            <a:r>
              <a:rPr lang="en-US" dirty="0" smtClean="0">
                <a:sym typeface="Wingdings"/>
              </a:rPr>
              <a:t>signatures</a:t>
            </a:r>
          </a:p>
          <a:p>
            <a:r>
              <a:rPr lang="en-US" dirty="0" smtClean="0">
                <a:sym typeface="Wingdings"/>
              </a:rPr>
              <a:t>Conclusions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02" y="925996"/>
            <a:ext cx="3557898" cy="33539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2911" y="4355068"/>
            <a:ext cx="3218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Drawing courtesy Sergio </a:t>
            </a:r>
            <a:r>
              <a:rPr lang="en-US" sz="1600" dirty="0" err="1" smtClean="0">
                <a:solidFill>
                  <a:srgbClr val="000090"/>
                </a:solidFill>
              </a:rPr>
              <a:t>Cittolin</a:t>
            </a:r>
            <a:endParaRPr lang="en-US" sz="1600" dirty="0">
              <a:solidFill>
                <a:srgbClr val="00009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815081"/>
              </p:ext>
            </p:extLst>
          </p:nvPr>
        </p:nvGraphicFramePr>
        <p:xfrm>
          <a:off x="835025" y="2787650"/>
          <a:ext cx="1595438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492" name="Equation" r:id="rId4" imgW="508000" imgH="228600" progId="Equation.DSMT4">
                  <p:embed/>
                </p:oleObj>
              </mc:Choice>
              <mc:Fallback>
                <p:oleObj name="Equation" r:id="rId4" imgW="508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5025" y="2787650"/>
                        <a:ext cx="1595438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584537"/>
              </p:ext>
            </p:extLst>
          </p:nvPr>
        </p:nvGraphicFramePr>
        <p:xfrm>
          <a:off x="830263" y="3738563"/>
          <a:ext cx="18335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493" name="Equation" r:id="rId6" imgW="584200" imgH="254000" progId="Equation.DSMT4">
                  <p:embed/>
                </p:oleObj>
              </mc:Choice>
              <mc:Fallback>
                <p:oleObj name="Equation" r:id="rId6" imgW="5842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0263" y="3738563"/>
                        <a:ext cx="1833562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84446"/>
              </p:ext>
            </p:extLst>
          </p:nvPr>
        </p:nvGraphicFramePr>
        <p:xfrm>
          <a:off x="2667000" y="3824288"/>
          <a:ext cx="3587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494" name="Equation" r:id="rId8" imgW="114300" imgH="190500" progId="Equation.DSMT4">
                  <p:embed/>
                </p:oleObj>
              </mc:Choice>
              <mc:Fallback>
                <p:oleObj name="Equation" r:id="rId8" imgW="1143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67000" y="3824288"/>
                        <a:ext cx="358775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86399" y="4789269"/>
            <a:ext cx="349250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CMS PUBLIC SUSY RESULTS</a:t>
            </a:r>
            <a:endParaRPr lang="en-US" b="1" dirty="0" smtClean="0">
              <a:solidFill>
                <a:srgbClr val="000090"/>
              </a:solidFill>
              <a:hlinkClick r:id="rId10"/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10"/>
              </a:rPr>
              <a:t>https://twiki.cern.ch/twiki/bin/view/CMSPublic</a:t>
            </a:r>
            <a:r>
              <a:rPr lang="en-US" dirty="0">
                <a:solidFill>
                  <a:schemeClr val="bg1"/>
                </a:solidFill>
                <a:hlinkClick r:id="rId10"/>
              </a:rPr>
              <a:t>/</a:t>
            </a:r>
            <a:r>
              <a:rPr lang="en-US" dirty="0" smtClean="0">
                <a:solidFill>
                  <a:schemeClr val="bg1"/>
                </a:solidFill>
                <a:hlinkClick r:id="rId10"/>
              </a:rPr>
              <a:t>PhysicsResultsSUS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68900" y="6071969"/>
            <a:ext cx="3957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results in all of these areas. </a:t>
            </a:r>
          </a:p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nalyses use 19.5 fb</a:t>
            </a:r>
            <a:r>
              <a:rPr lang="en-US" b="1" baseline="30000" dirty="0" smtClean="0">
                <a:solidFill>
                  <a:srgbClr val="FF0000"/>
                </a:solidFill>
              </a:rPr>
              <a:t>-1 </a:t>
            </a:r>
            <a:r>
              <a:rPr lang="en-US" b="1" dirty="0" smtClean="0">
                <a:solidFill>
                  <a:srgbClr val="FF0000"/>
                </a:solidFill>
              </a:rPr>
              <a:t>(√s =8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).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841500"/>
            <a:ext cx="4762500" cy="571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5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5100"/>
            <a:ext cx="91440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Generic searches for jets + MET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9644847"/>
              </p:ext>
            </p:extLst>
          </p:nvPr>
        </p:nvGraphicFramePr>
        <p:xfrm>
          <a:off x="114300" y="1028697"/>
          <a:ext cx="8928100" cy="4965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700"/>
                <a:gridCol w="2891366"/>
                <a:gridCol w="2976034"/>
              </a:tblGrid>
              <a:tr h="1125679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/>
                        <a:t>1 Jet + MET</a:t>
                      </a:r>
                    </a:p>
                    <a:p>
                      <a:pPr algn="ctr"/>
                      <a:r>
                        <a:rPr lang="en-US" sz="2800" baseline="0" dirty="0" smtClean="0"/>
                        <a:t>Dark matter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/>
                        <a:t>2 Jets + MET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Multi.</a:t>
                      </a:r>
                      <a:r>
                        <a:rPr lang="en-US" sz="2800" baseline="0" dirty="0" smtClean="0"/>
                        <a:t> Jets + MET</a:t>
                      </a:r>
                    </a:p>
                  </a:txBody>
                  <a:tcPr/>
                </a:tc>
              </a:tr>
              <a:tr h="1990523">
                <a:tc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9300" indent="-749300" algn="l">
                        <a:tabLst>
                          <a:tab pos="457200" algn="l"/>
                        </a:tabLst>
                      </a:pPr>
                      <a:endParaRPr lang="en-US" sz="3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200" dirty="0"/>
                    </a:p>
                  </a:txBody>
                  <a:tcPr/>
                </a:tc>
              </a:tr>
              <a:tr h="18495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SM: Z(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νν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+ 1 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SM: QCD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dijets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+ fake MET from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mismeasurementof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jets; W + jets,...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SM:</a:t>
                      </a:r>
                      <a:r>
                        <a:rPr lang="en-US" sz="2800" baseline="0" dirty="0" smtClean="0"/>
                        <a:t> many sources</a:t>
                      </a:r>
                      <a:r>
                        <a:rPr lang="en-US" sz="2800" dirty="0" smtClean="0"/>
                        <a:t>!</a:t>
                      </a:r>
                      <a:r>
                        <a:rPr lang="en-US" sz="2800" baseline="0" dirty="0" smtClean="0"/>
                        <a:t> Both r</a:t>
                      </a:r>
                      <a:r>
                        <a:rPr lang="en-US" sz="2800" dirty="0" smtClean="0"/>
                        <a:t>eal</a:t>
                      </a:r>
                      <a:r>
                        <a:rPr lang="en-US" sz="2800" baseline="0" dirty="0" smtClean="0"/>
                        <a:t> &amp; fake MET.</a:t>
                      </a:r>
                      <a:endParaRPr lang="en-US" sz="2800" dirty="0" smtClean="0"/>
                    </a:p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605" y="2180770"/>
            <a:ext cx="2937403" cy="198483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152400" y="2524264"/>
            <a:ext cx="2900017" cy="1501637"/>
            <a:chOff x="-49494" y="2337498"/>
            <a:chExt cx="3116840" cy="1460481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1041400" y="3083123"/>
              <a:ext cx="513905" cy="395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550457" y="2337498"/>
              <a:ext cx="950200" cy="761023"/>
            </a:xfrm>
            <a:prstGeom prst="line">
              <a:avLst/>
            </a:prstGeom>
            <a:ln w="38100">
              <a:solidFill>
                <a:srgbClr val="000090"/>
              </a:solidFill>
              <a:prstDash val="sysDot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-49494" y="2505900"/>
              <a:ext cx="3116840" cy="1292079"/>
              <a:chOff x="-62194" y="3483800"/>
              <a:chExt cx="3116840" cy="1292079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rot="10800000" flipV="1">
                <a:off x="735999" y="4051021"/>
                <a:ext cx="819305" cy="18310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10800000" flipV="1">
                <a:off x="959005" y="4045299"/>
                <a:ext cx="591451" cy="34332"/>
              </a:xfrm>
              <a:prstGeom prst="straightConnector1">
                <a:avLst/>
              </a:prstGeom>
              <a:ln w="38100">
                <a:solidFill>
                  <a:srgbClr val="00009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rot="10800000" flipV="1">
                <a:off x="813567" y="4062465"/>
                <a:ext cx="736890" cy="257489"/>
              </a:xfrm>
              <a:prstGeom prst="straightConnector1">
                <a:avLst/>
              </a:prstGeom>
              <a:ln w="38100">
                <a:solidFill>
                  <a:srgbClr val="000090"/>
                </a:solidFill>
                <a:prstDash val="soli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279400" y="4051021"/>
                <a:ext cx="1261361" cy="724179"/>
              </a:xfrm>
              <a:prstGeom prst="straightConnector1">
                <a:avLst/>
              </a:prstGeom>
              <a:ln w="38100">
                <a:solidFill>
                  <a:srgbClr val="00009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35913" y="4051021"/>
                <a:ext cx="1304101" cy="114440"/>
              </a:xfrm>
              <a:prstGeom prst="line">
                <a:avLst/>
              </a:prstGeom>
              <a:ln w="38100">
                <a:solidFill>
                  <a:srgbClr val="000090"/>
                </a:solidFill>
                <a:prstDash val="sysDot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8" name="Object 2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801610"/>
                  </p:ext>
                </p:extLst>
              </p:nvPr>
            </p:nvGraphicFramePr>
            <p:xfrm>
              <a:off x="2258226" y="3483800"/>
              <a:ext cx="791466" cy="5927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09690" name="Equation" r:id="rId4" imgW="304800" imgH="228600" progId="Equation.DSMT4">
                      <p:embed/>
                    </p:oleObj>
                  </mc:Choice>
                  <mc:Fallback>
                    <p:oleObj name="Equation" r:id="rId4" imgW="30480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58226" y="3483800"/>
                            <a:ext cx="791466" cy="59271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Object 2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63361"/>
                  </p:ext>
                </p:extLst>
              </p:nvPr>
            </p:nvGraphicFramePr>
            <p:xfrm>
              <a:off x="2470447" y="4177604"/>
              <a:ext cx="584199" cy="5982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09691" name="Equation" r:id="rId6" imgW="203200" imgH="228600" progId="Equation.DSMT4">
                      <p:embed/>
                    </p:oleObj>
                  </mc:Choice>
                  <mc:Fallback>
                    <p:oleObj name="Equation" r:id="rId6" imgW="20320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70447" y="4177604"/>
                            <a:ext cx="584199" cy="59827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" name="TextBox 31"/>
              <p:cNvSpPr txBox="1"/>
              <p:nvPr/>
            </p:nvSpPr>
            <p:spPr>
              <a:xfrm>
                <a:off x="-62194" y="3489368"/>
                <a:ext cx="14253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ISR jet or</a:t>
                </a:r>
              </a:p>
              <a:p>
                <a:r>
                  <a:rPr lang="en-US" b="1" dirty="0" smtClean="0"/>
                  <a:t>photon</a:t>
                </a:r>
                <a:endParaRPr lang="en-US" b="1" dirty="0"/>
              </a:p>
            </p:txBody>
          </p:sp>
        </p:grpSp>
      </p:grpSp>
      <p:pic>
        <p:nvPicPr>
          <p:cNvPr id="33" name="Picture 32" descr="T1-topolog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59" y="2184574"/>
            <a:ext cx="2959641" cy="1942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1" y="6172200"/>
            <a:ext cx="895349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 dark matter results, see </a:t>
            </a:r>
            <a:r>
              <a:rPr lang="en-US" b="1" dirty="0" smtClean="0">
                <a:solidFill>
                  <a:srgbClr val="FF0000"/>
                </a:solidFill>
              </a:rPr>
              <a:t>Sunil </a:t>
            </a:r>
            <a:r>
              <a:rPr lang="en-US" b="1" dirty="0" err="1" smtClean="0">
                <a:solidFill>
                  <a:srgbClr val="FF0000"/>
                </a:solidFill>
              </a:rPr>
              <a:t>Somalwar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plenary &amp; </a:t>
            </a:r>
            <a:r>
              <a:rPr lang="en-US" b="1" dirty="0" smtClean="0">
                <a:solidFill>
                  <a:srgbClr val="FF0000"/>
                </a:solidFill>
              </a:rPr>
              <a:t>Tai Sakuma </a:t>
            </a:r>
            <a:r>
              <a:rPr lang="en-US" dirty="0" smtClean="0">
                <a:solidFill>
                  <a:srgbClr val="FF0000"/>
                </a:solidFill>
              </a:rPr>
              <a:t>parallel talk.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700" y="2120900"/>
            <a:ext cx="264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EWK production + ISR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543300" y="2120900"/>
            <a:ext cx="219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Strong production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527800" y="2146300"/>
            <a:ext cx="219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Strong production</a:t>
            </a:r>
            <a:endParaRPr lang="en-US" b="1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700878"/>
              </p:ext>
            </p:extLst>
          </p:nvPr>
        </p:nvGraphicFramePr>
        <p:xfrm>
          <a:off x="3295650" y="1352550"/>
          <a:ext cx="2743200" cy="785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692" name="Equation" r:id="rId9" imgW="914400" imgH="228600" progId="Equation.DSMT4">
                  <p:embed/>
                </p:oleObj>
              </mc:Choice>
              <mc:Fallback>
                <p:oleObj name="Equation" r:id="rId9" imgW="914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95650" y="1352550"/>
                        <a:ext cx="2743200" cy="785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18801"/>
              </p:ext>
            </p:extLst>
          </p:nvPr>
        </p:nvGraphicFramePr>
        <p:xfrm>
          <a:off x="6178550" y="1441449"/>
          <a:ext cx="2743200" cy="69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693" name="Equation" r:id="rId11" imgW="914400" imgH="203200" progId="Equation.DSMT4">
                  <p:embed/>
                </p:oleObj>
              </mc:Choice>
              <mc:Fallback>
                <p:oleObj name="Equation" r:id="rId11" imgW="9144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78550" y="1441449"/>
                        <a:ext cx="2743200" cy="69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554200"/>
              </p:ext>
            </p:extLst>
          </p:nvPr>
        </p:nvGraphicFramePr>
        <p:xfrm>
          <a:off x="2585058" y="2178867"/>
          <a:ext cx="543559" cy="615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694" name="Equation" r:id="rId14" imgW="203200" imgH="228600" progId="Equation.DSMT4">
                  <p:embed/>
                </p:oleObj>
              </mc:Choice>
              <mc:Fallback>
                <p:oleObj name="Equation" r:id="rId14" imgW="203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5058" y="2178867"/>
                        <a:ext cx="543559" cy="6151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13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340600" y="698500"/>
            <a:ext cx="17145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J. Thompson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&amp; F. Golf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parallel talks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77100" y="6438900"/>
            <a:ext cx="8001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600200"/>
            <a:ext cx="9144000" cy="21971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All-</a:t>
            </a:r>
            <a:r>
              <a:rPr lang="en-US" sz="3200" dirty="0" err="1" smtClean="0">
                <a:solidFill>
                  <a:srgbClr val="000090"/>
                </a:solidFill>
              </a:rPr>
              <a:t>hadronic</a:t>
            </a:r>
            <a:r>
              <a:rPr lang="en-US" sz="3200" dirty="0" smtClean="0">
                <a:solidFill>
                  <a:srgbClr val="000090"/>
                </a:solidFill>
              </a:rPr>
              <a:t> SUSY search using 𝛼</a:t>
            </a:r>
            <a:r>
              <a:rPr lang="en-US" sz="3200" i="1" baseline="-25000" dirty="0" smtClean="0">
                <a:solidFill>
                  <a:srgbClr val="000090"/>
                </a:solidFill>
              </a:rPr>
              <a:t>T</a:t>
            </a:r>
          </a:p>
        </p:txBody>
      </p:sp>
      <p:pic>
        <p:nvPicPr>
          <p:cNvPr id="3" name="Picture 2" descr="AlphaT_le3j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929" y="2999430"/>
            <a:ext cx="2878442" cy="4508500"/>
          </a:xfrm>
          <a:prstGeom prst="rect">
            <a:avLst/>
          </a:prstGeom>
        </p:spPr>
      </p:pic>
      <p:pic>
        <p:nvPicPr>
          <p:cNvPr id="9" name="Picture 8" descr="t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04" y="3838600"/>
            <a:ext cx="3912896" cy="301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8800" y="4699000"/>
            <a:ext cx="1622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degenerate-</a:t>
            </a:r>
          </a:p>
          <a:p>
            <a:r>
              <a:rPr lang="en-US" dirty="0" smtClean="0"/>
              <a:t>mass</a:t>
            </a:r>
            <a:r>
              <a:rPr lang="en-US" dirty="0"/>
              <a:t> </a:t>
            </a:r>
            <a:r>
              <a:rPr lang="en-US" dirty="0" err="1" smtClean="0"/>
              <a:t>squarks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5715000"/>
            <a:ext cx="1794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squark</a:t>
            </a:r>
            <a:r>
              <a:rPr lang="en-US" dirty="0" smtClean="0"/>
              <a:t> (but</a:t>
            </a:r>
          </a:p>
          <a:p>
            <a:r>
              <a:rPr lang="en-US" dirty="0"/>
              <a:t>~</a:t>
            </a:r>
            <a:r>
              <a:rPr lang="en-US" dirty="0" smtClean="0"/>
              <a:t>b search more </a:t>
            </a:r>
          </a:p>
          <a:p>
            <a:r>
              <a:rPr lang="en-US" dirty="0" smtClean="0"/>
              <a:t>sensitive!)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506303"/>
              </p:ext>
            </p:extLst>
          </p:nvPr>
        </p:nvGraphicFramePr>
        <p:xfrm>
          <a:off x="4533900" y="6032500"/>
          <a:ext cx="5207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35" name="Equation" r:id="rId5" imgW="203200" imgH="203200" progId="Equation.DSMT4">
                  <p:embed/>
                </p:oleObj>
              </mc:Choice>
              <mc:Fallback>
                <p:oleObj name="Equation" r:id="rId5" imgW="203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33900" y="6032500"/>
                        <a:ext cx="5207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395550"/>
              </p:ext>
            </p:extLst>
          </p:nvPr>
        </p:nvGraphicFramePr>
        <p:xfrm>
          <a:off x="2133600" y="990600"/>
          <a:ext cx="29924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36" name="Equation" r:id="rId7" imgW="1282700" imgH="228600" progId="Equation.DSMT4">
                  <p:embed/>
                </p:oleObj>
              </mc:Choice>
              <mc:Fallback>
                <p:oleObj name="Equation" r:id="rId7" imgW="12827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990600"/>
                        <a:ext cx="2992437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364477"/>
              </p:ext>
            </p:extLst>
          </p:nvPr>
        </p:nvGraphicFramePr>
        <p:xfrm>
          <a:off x="4724400" y="838200"/>
          <a:ext cx="2432942" cy="830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37" name="Equation" r:id="rId9" imgW="1562100" imgH="533400" progId="Equation.DSMT4">
                  <p:embed/>
                </p:oleObj>
              </mc:Choice>
              <mc:Fallback>
                <p:oleObj name="Equation" r:id="rId9" imgW="15621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838200"/>
                        <a:ext cx="2432942" cy="8308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266349"/>
              </p:ext>
            </p:extLst>
          </p:nvPr>
        </p:nvGraphicFramePr>
        <p:xfrm>
          <a:off x="636588" y="3124200"/>
          <a:ext cx="449262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38" name="Equation" r:id="rId11" imgW="165100" imgH="203200" progId="Equation.DSMT4">
                  <p:embed/>
                </p:oleObj>
              </mc:Choice>
              <mc:Fallback>
                <p:oleObj name="Equation" r:id="rId11" imgW="1651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588" y="3124200"/>
                        <a:ext cx="449262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954257"/>
              </p:ext>
            </p:extLst>
          </p:nvPr>
        </p:nvGraphicFramePr>
        <p:xfrm>
          <a:off x="1335088" y="2530475"/>
          <a:ext cx="242411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39" name="Equation" r:id="rId13" imgW="1308100" imgH="457200" progId="Equation.DSMT4">
                  <p:embed/>
                </p:oleObj>
              </mc:Choice>
              <mc:Fallback>
                <p:oleObj name="Equation" r:id="rId13" imgW="13081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8" y="2530475"/>
                        <a:ext cx="2424112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rot="10800000">
            <a:off x="4889500" y="2425700"/>
            <a:ext cx="977900" cy="635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4610100" y="2489200"/>
            <a:ext cx="1257300" cy="6096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04571"/>
              </p:ext>
            </p:extLst>
          </p:nvPr>
        </p:nvGraphicFramePr>
        <p:xfrm>
          <a:off x="4465638" y="2133600"/>
          <a:ext cx="48577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40" name="Equation" r:id="rId15" imgW="177800" imgH="203200" progId="Equation.DSMT4">
                  <p:embed/>
                </p:oleObj>
              </mc:Choice>
              <mc:Fallback>
                <p:oleObj name="Equation" r:id="rId15" imgW="1778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638" y="2133600"/>
                        <a:ext cx="485775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860326"/>
              </p:ext>
            </p:extLst>
          </p:nvPr>
        </p:nvGraphicFramePr>
        <p:xfrm>
          <a:off x="4114800" y="2971800"/>
          <a:ext cx="4508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41" name="Equation" r:id="rId17" imgW="165100" imgH="203200" progId="Equation.DSMT4">
                  <p:embed/>
                </p:oleObj>
              </mc:Choice>
              <mc:Fallback>
                <p:oleObj name="Equation" r:id="rId17" imgW="1651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971800"/>
                        <a:ext cx="450850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510332"/>
              </p:ext>
            </p:extLst>
          </p:nvPr>
        </p:nvGraphicFramePr>
        <p:xfrm>
          <a:off x="5964238" y="2514600"/>
          <a:ext cx="1998762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42" name="Equation" r:id="rId19" imgW="1041400" imgH="508000" progId="Equation.DSMT4">
                  <p:embed/>
                </p:oleObj>
              </mc:Choice>
              <mc:Fallback>
                <p:oleObj name="Equation" r:id="rId19" imgW="10414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238" y="2514600"/>
                        <a:ext cx="1998762" cy="974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261800"/>
              </p:ext>
            </p:extLst>
          </p:nvPr>
        </p:nvGraphicFramePr>
        <p:xfrm>
          <a:off x="5033963" y="1676400"/>
          <a:ext cx="25749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43" name="Equation" r:id="rId21" imgW="1130300" imgH="228600" progId="Equation.DSMT4">
                  <p:embed/>
                </p:oleObj>
              </mc:Choice>
              <mc:Fallback>
                <p:oleObj name="Equation" r:id="rId21" imgW="11303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963" y="1676400"/>
                        <a:ext cx="2574925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-76200" y="1551801"/>
            <a:ext cx="21751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  <a:hlinkClick r:id="rId23"/>
              </a:rPr>
              <a:t>http://arxiv.org/pdf/0806.1049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6200" y="1371600"/>
            <a:ext cx="2250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Randall and Tucker-Smith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333500" y="1854200"/>
            <a:ext cx="698500" cy="5588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 flipV="1">
            <a:off x="266700" y="2463800"/>
            <a:ext cx="990600" cy="7747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752257"/>
              </p:ext>
            </p:extLst>
          </p:nvPr>
        </p:nvGraphicFramePr>
        <p:xfrm>
          <a:off x="2092325" y="1778000"/>
          <a:ext cx="48418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44" name="Equation" r:id="rId24" imgW="177800" imgH="203200" progId="Equation.DSMT4">
                  <p:embed/>
                </p:oleObj>
              </mc:Choice>
              <mc:Fallback>
                <p:oleObj name="Equation" r:id="rId24" imgW="1778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2325" y="1778000"/>
                        <a:ext cx="484188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2100" y="1714500"/>
            <a:ext cx="86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QCD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3937000" y="1727200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SUSY</a:t>
            </a:r>
            <a:endParaRPr lang="en-US" sz="2400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999539"/>
              </p:ext>
            </p:extLst>
          </p:nvPr>
        </p:nvGraphicFramePr>
        <p:xfrm>
          <a:off x="4551363" y="4591050"/>
          <a:ext cx="914400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45" name="Equation" r:id="rId26" imgW="431800" imgH="228600" progId="Equation.DSMT4">
                  <p:embed/>
                </p:oleObj>
              </mc:Choice>
              <mc:Fallback>
                <p:oleObj name="Equation" r:id="rId26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551363" y="4591050"/>
                        <a:ext cx="914400" cy="48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1358900" y="729734"/>
            <a:ext cx="2546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8"/>
              </a:rPr>
              <a:t>http://</a:t>
            </a:r>
            <a:r>
              <a:rPr lang="en-US" sz="1400" dirty="0" err="1">
                <a:hlinkClick r:id="rId28"/>
              </a:rPr>
              <a:t>arxiv.org</a:t>
            </a:r>
            <a:r>
              <a:rPr lang="en-US" sz="1400" dirty="0">
                <a:hlinkClick r:id="rId28"/>
              </a:rPr>
              <a:t>/abs/1303.2985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-38100" y="6575623"/>
            <a:ext cx="6477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9"/>
              </a:rPr>
              <a:t>https://</a:t>
            </a:r>
            <a:r>
              <a:rPr lang="en-US" sz="1400" dirty="0" err="1">
                <a:hlinkClick r:id="rId29"/>
              </a:rPr>
              <a:t>twiki.cern.ch</a:t>
            </a:r>
            <a:r>
              <a:rPr lang="en-US" sz="1400" dirty="0">
                <a:hlinkClick r:id="rId29"/>
              </a:rPr>
              <a:t>/</a:t>
            </a:r>
            <a:r>
              <a:rPr lang="en-US" sz="1400" dirty="0" err="1">
                <a:hlinkClick r:id="rId29"/>
              </a:rPr>
              <a:t>twiki</a:t>
            </a:r>
            <a:r>
              <a:rPr lang="en-US" sz="1400" dirty="0">
                <a:hlinkClick r:id="rId29"/>
              </a:rPr>
              <a:t>/bin/view/</a:t>
            </a:r>
            <a:r>
              <a:rPr lang="en-US" sz="1400" dirty="0" err="1">
                <a:hlinkClick r:id="rId29"/>
              </a:rPr>
              <a:t>CMSPublic</a:t>
            </a:r>
            <a:r>
              <a:rPr lang="en-US" sz="1400" dirty="0">
                <a:hlinkClick r:id="rId29"/>
              </a:rPr>
              <a:t>/PhysicsResultsSUS12017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7112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SUS-12-028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384300" y="3454400"/>
            <a:ext cx="627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Generalized to </a:t>
            </a:r>
            <a:r>
              <a:rPr lang="en-US" dirty="0" err="1" smtClean="0"/>
              <a:t>multijet</a:t>
            </a:r>
            <a:r>
              <a:rPr lang="en-US" dirty="0" smtClean="0"/>
              <a:t> events in CMS (form 2 pseudo-jets).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064500" y="6108700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828453"/>
              </p:ext>
            </p:extLst>
          </p:nvPr>
        </p:nvGraphicFramePr>
        <p:xfrm>
          <a:off x="8140700" y="6056970"/>
          <a:ext cx="752475" cy="445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46" name="Equation" r:id="rId30" imgW="342900" imgH="203200" progId="Equation.DSMT4">
                  <p:embed/>
                </p:oleObj>
              </mc:Choice>
              <mc:Fallback>
                <p:oleObj name="Equation" r:id="rId30" imgW="342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8140700" y="6056970"/>
                        <a:ext cx="752475" cy="445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18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8890000" y="3797300"/>
            <a:ext cx="241300" cy="21336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71601" y="4483100"/>
            <a:ext cx="1600199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 ≤ </a:t>
            </a:r>
            <a:r>
              <a:rPr lang="en-US" dirty="0" err="1" smtClean="0"/>
              <a:t>Njets</a:t>
            </a:r>
            <a:r>
              <a:rPr lang="en-US" dirty="0" smtClean="0"/>
              <a:t> ≤ 3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581900" y="1701800"/>
            <a:ext cx="1505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400" dirty="0" err="1" smtClean="0">
                <a:solidFill>
                  <a:srgbClr val="000090"/>
                </a:solidFill>
                <a:sym typeface="Wingdings"/>
              </a:rPr>
              <a:t>dijets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 + </a:t>
            </a:r>
          </a:p>
          <a:p>
            <a:pPr indent="342900"/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MET</a:t>
            </a:r>
            <a:endParaRPr lang="en-US" sz="2400" dirty="0">
              <a:solidFill>
                <a:srgbClr val="000090"/>
              </a:solidFill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877399"/>
              </p:ext>
            </p:extLst>
          </p:nvPr>
        </p:nvGraphicFramePr>
        <p:xfrm>
          <a:off x="1819729" y="5448300"/>
          <a:ext cx="2527904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47" name="Equation" r:id="rId33" imgW="1206500" imgH="266700" progId="Equation.DSMT4">
                  <p:embed/>
                </p:oleObj>
              </mc:Choice>
              <mc:Fallback>
                <p:oleObj name="Equation" r:id="rId33" imgW="12065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819729" y="5448300"/>
                        <a:ext cx="2527904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2" name="Straight Arrow Connector 41"/>
          <p:cNvCxnSpPr/>
          <p:nvPr/>
        </p:nvCxnSpPr>
        <p:spPr>
          <a:xfrm flipH="1">
            <a:off x="1384300" y="5854700"/>
            <a:ext cx="469900" cy="1905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358900" y="5041900"/>
            <a:ext cx="144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QCD </a:t>
            </a:r>
            <a:r>
              <a:rPr lang="en-US" dirty="0" err="1" smtClean="0">
                <a:solidFill>
                  <a:srgbClr val="008000"/>
                </a:solidFill>
              </a:rPr>
              <a:t>multjet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1219200" y="5410200"/>
            <a:ext cx="508000" cy="304800"/>
          </a:xfrm>
          <a:prstGeom prst="straightConnector1">
            <a:avLst/>
          </a:prstGeom>
          <a:ln w="31750">
            <a:solidFill>
              <a:srgbClr val="008000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1257300" y="3898900"/>
            <a:ext cx="0" cy="241300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740400" y="3898900"/>
            <a:ext cx="1981200" cy="266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977900" y="6184900"/>
            <a:ext cx="457200" cy="3937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Generic </a:t>
            </a:r>
            <a:r>
              <a:rPr lang="en-US" sz="3200" dirty="0" err="1" smtClean="0">
                <a:solidFill>
                  <a:srgbClr val="000090"/>
                </a:solidFill>
              </a:rPr>
              <a:t>hadronic</a:t>
            </a:r>
            <a:r>
              <a:rPr lang="en-US" sz="3200" dirty="0" smtClean="0">
                <a:solidFill>
                  <a:srgbClr val="000090"/>
                </a:solidFill>
              </a:rPr>
              <a:t> SUSY search using MHT 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1130300"/>
            <a:ext cx="9029700" cy="5638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Signature: Jets + MHT; events with leptons are vetoed </a:t>
            </a:r>
          </a:p>
          <a:p>
            <a:pPr lvl="1"/>
            <a:r>
              <a:rPr lang="en-US" dirty="0" smtClean="0"/>
              <a:t>Jets: ≥3 jets with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T</a:t>
            </a:r>
            <a:r>
              <a:rPr lang="en-US" i="1" baseline="-25000" dirty="0" smtClean="0"/>
              <a:t> </a:t>
            </a:r>
            <a:r>
              <a:rPr lang="en-US" dirty="0" smtClean="0"/>
              <a:t>&gt; 50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u="sng" dirty="0" smtClean="0"/>
              <a:t>no b-tagging.</a:t>
            </a:r>
          </a:p>
          <a:p>
            <a:pPr lvl="1"/>
            <a:r>
              <a:rPr lang="en-US" dirty="0" smtClean="0"/>
              <a:t>Veto event if MHT vector is ≈aligned with any of 3 leading jets.</a:t>
            </a:r>
          </a:p>
          <a:p>
            <a:r>
              <a:rPr lang="en-US" dirty="0" smtClean="0"/>
              <a:t>Bin data in </a:t>
            </a:r>
          </a:p>
          <a:p>
            <a:pPr lvl="1"/>
            <a:r>
              <a:rPr lang="en-US" dirty="0" smtClean="0"/>
              <a:t>HT</a:t>
            </a:r>
          </a:p>
          <a:p>
            <a:pPr lvl="1"/>
            <a:r>
              <a:rPr lang="en-US" dirty="0" smtClean="0"/>
              <a:t>missing HT (MHT)</a:t>
            </a:r>
          </a:p>
          <a:p>
            <a:pPr lvl="1"/>
            <a:r>
              <a:rPr lang="en-US" dirty="0"/>
              <a:t>Jet multiplicity (3—5, 6—7, ≥8 jets</a:t>
            </a:r>
            <a:r>
              <a:rPr lang="en-US" dirty="0" smtClean="0"/>
              <a:t>)</a:t>
            </a:r>
          </a:p>
          <a:p>
            <a:r>
              <a:rPr lang="en-US" dirty="0"/>
              <a:t>Background estimation: </a:t>
            </a:r>
            <a:r>
              <a:rPr lang="en-US" dirty="0" smtClean="0"/>
              <a:t>largely data driven.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171561"/>
              </p:ext>
            </p:extLst>
          </p:nvPr>
        </p:nvGraphicFramePr>
        <p:xfrm>
          <a:off x="5245751" y="3192086"/>
          <a:ext cx="2996549" cy="106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1986" name="Equation" r:id="rId3" imgW="1397000" imgH="495300" progId="Equation.DSMT4">
                  <p:embed/>
                </p:oleObj>
              </mc:Choice>
              <mc:Fallback>
                <p:oleObj name="Equation" r:id="rId3" imgW="13970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45751" y="3192086"/>
                        <a:ext cx="2996549" cy="106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527144"/>
              </p:ext>
            </p:extLst>
          </p:nvPr>
        </p:nvGraphicFramePr>
        <p:xfrm>
          <a:off x="5316539" y="2595036"/>
          <a:ext cx="1858962" cy="792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1987" name="Equation" r:id="rId5" imgW="863600" imgH="368300" progId="Equation.DSMT4">
                  <p:embed/>
                </p:oleObj>
              </mc:Choice>
              <mc:Fallback>
                <p:oleObj name="Equation" r:id="rId5" imgW="863600" imgH="368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16539" y="2595036"/>
                        <a:ext cx="1858962" cy="792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79414" y="5041900"/>
            <a:ext cx="3364586" cy="646331"/>
          </a:xfrm>
          <a:prstGeom prst="rect">
            <a:avLst/>
          </a:prstGeom>
          <a:noFill/>
          <a:ln w="57150" cmpd="sng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114300" indent="-114300">
              <a:buFont typeface="Arial"/>
              <a:buChar char="•"/>
            </a:pPr>
            <a:r>
              <a:rPr lang="en-US" dirty="0" smtClean="0"/>
              <a:t>QCD </a:t>
            </a:r>
            <a:r>
              <a:rPr lang="en-US" dirty="0" err="1" smtClean="0"/>
              <a:t>multijet</a:t>
            </a:r>
            <a:r>
              <a:rPr lang="en-US" dirty="0" smtClean="0"/>
              <a:t> events</a:t>
            </a:r>
            <a:endParaRPr lang="en-US" dirty="0"/>
          </a:p>
          <a:p>
            <a:r>
              <a:rPr lang="en-US" dirty="0" smtClean="0"/>
              <a:t>MHT ~ aligned with high </a:t>
            </a:r>
            <a:r>
              <a:rPr lang="en-US" dirty="0" err="1" smtClean="0"/>
              <a:t>pT</a:t>
            </a:r>
            <a:r>
              <a:rPr lang="en-US" dirty="0" smtClean="0"/>
              <a:t> jet.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00" y="5067300"/>
            <a:ext cx="2844800" cy="1754327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pPr marL="114300" indent="-114300">
              <a:buFont typeface="Arial"/>
              <a:buChar char="•"/>
            </a:pPr>
            <a:r>
              <a:rPr lang="en-US" dirty="0" err="1" smtClean="0"/>
              <a:t>ttbar</a:t>
            </a:r>
            <a:r>
              <a:rPr lang="en-US" dirty="0" smtClean="0"/>
              <a:t> with </a:t>
            </a:r>
            <a:r>
              <a:rPr lang="en-US" dirty="0" err="1" smtClean="0"/>
              <a:t>W</a:t>
            </a:r>
            <a:r>
              <a:rPr lang="en-US" dirty="0" err="1" smtClean="0">
                <a:sym typeface="Wingdings"/>
              </a:rPr>
              <a:t></a:t>
            </a:r>
            <a:r>
              <a:rPr lang="en-US" i="1" dirty="0" err="1" smtClean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Math"/>
                <a:cs typeface="Math"/>
                <a:sym typeface="Wingdings"/>
              </a:rPr>
              <a:t>𝜈</a:t>
            </a:r>
          </a:p>
          <a:p>
            <a:pPr marL="114300" indent="-114300">
              <a:buFont typeface="Arial"/>
              <a:buChar char="•"/>
            </a:pPr>
            <a:r>
              <a:rPr lang="en-US" dirty="0">
                <a:sym typeface="Wingdings"/>
              </a:rPr>
              <a:t>W  </a:t>
            </a:r>
            <a:r>
              <a:rPr lang="en-US" i="1" dirty="0">
                <a:sym typeface="Wingdings"/>
              </a:rPr>
              <a:t>l</a:t>
            </a:r>
            <a:r>
              <a:rPr lang="en-US" dirty="0">
                <a:sym typeface="Wingdings"/>
              </a:rPr>
              <a:t> 𝜈 + </a:t>
            </a:r>
            <a:r>
              <a:rPr lang="en-US" dirty="0" smtClean="0">
                <a:sym typeface="Wingdings"/>
              </a:rPr>
              <a:t>jets</a:t>
            </a:r>
            <a:endParaRPr lang="en-US" dirty="0" smtClean="0">
              <a:latin typeface="Math"/>
              <a:cs typeface="Math"/>
              <a:sym typeface="Wingdings"/>
            </a:endParaRPr>
          </a:p>
          <a:p>
            <a:pPr marL="114300" indent="-114300">
              <a:buFont typeface="Arial"/>
              <a:buChar char="•"/>
            </a:pPr>
            <a:r>
              <a:rPr lang="en-US" dirty="0" err="1"/>
              <a:t>ttbar</a:t>
            </a:r>
            <a:r>
              <a:rPr lang="en-US" dirty="0"/>
              <a:t> with W</a:t>
            </a:r>
            <a:r>
              <a:rPr lang="en-US" dirty="0">
                <a:sym typeface="Wingdings"/>
              </a:rPr>
              <a:t></a:t>
            </a:r>
            <a:r>
              <a:rPr lang="en-US" i="1" dirty="0">
                <a:sym typeface="Wingdings"/>
              </a:rPr>
              <a:t>𝜏 (h)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latin typeface="Math"/>
                <a:cs typeface="Math"/>
                <a:sym typeface="Wingdings"/>
              </a:rPr>
              <a:t>𝜈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>
                <a:sym typeface="Wingdings"/>
              </a:rPr>
              <a:t>W </a:t>
            </a:r>
            <a:r>
              <a:rPr lang="en-US" dirty="0">
                <a:sym typeface="Wingdings"/>
              </a:rPr>
              <a:t> </a:t>
            </a:r>
            <a:r>
              <a:rPr lang="en-US" i="1" dirty="0">
                <a:sym typeface="Wingdings"/>
              </a:rPr>
              <a:t>𝜏 </a:t>
            </a:r>
            <a:r>
              <a:rPr lang="en-US" dirty="0">
                <a:sym typeface="Wingdings"/>
              </a:rPr>
              <a:t>(h) 𝜈 + jets</a:t>
            </a:r>
          </a:p>
          <a:p>
            <a:r>
              <a:rPr lang="en-US" u="sng" dirty="0" smtClean="0">
                <a:latin typeface="Math"/>
                <a:cs typeface="Math"/>
                <a:sym typeface="Wingdings"/>
              </a:rPr>
              <a:t>Control sample</a:t>
            </a:r>
            <a:r>
              <a:rPr lang="en-US" dirty="0" smtClean="0">
                <a:latin typeface="Math"/>
                <a:cs typeface="Math"/>
                <a:sym typeface="Wingdings"/>
              </a:rPr>
              <a:t>: Single-lepton + jets + MHT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6100" y="5041900"/>
            <a:ext cx="2400300" cy="369332"/>
          </a:xfrm>
          <a:prstGeom prst="rect">
            <a:avLst/>
          </a:prstGeom>
          <a:noFill/>
          <a:ln w="57150" cmpd="sng">
            <a:solidFill>
              <a:srgbClr val="00CE00"/>
            </a:solidFill>
          </a:ln>
        </p:spPr>
        <p:txBody>
          <a:bodyPr wrap="square" rtlCol="0">
            <a:spAutoFit/>
          </a:bodyPr>
          <a:lstStyle/>
          <a:p>
            <a:pPr marL="114300" indent="-114300">
              <a:buFont typeface="Arial"/>
              <a:buChar char="•"/>
            </a:pPr>
            <a:r>
              <a:rPr lang="en-US" dirty="0" smtClean="0"/>
              <a:t>Z</a:t>
            </a:r>
            <a:r>
              <a:rPr lang="en-US" dirty="0" smtClean="0">
                <a:sym typeface="Wingdings"/>
              </a:rPr>
              <a:t>𝜈𝜈 + jets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9700" y="5029200"/>
            <a:ext cx="2667000" cy="673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9700" y="5715000"/>
            <a:ext cx="2667000" cy="50800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700" y="7366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SUS-13-012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11300" y="794435"/>
            <a:ext cx="52705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7"/>
              </a:rPr>
              <a:t>https://</a:t>
            </a:r>
            <a:r>
              <a:rPr lang="en-US" sz="1100" dirty="0" err="1">
                <a:hlinkClick r:id="rId7"/>
              </a:rPr>
              <a:t>twiki.cern.ch</a:t>
            </a:r>
            <a:r>
              <a:rPr lang="en-US" sz="1100" dirty="0">
                <a:hlinkClick r:id="rId7"/>
              </a:rPr>
              <a:t>/</a:t>
            </a:r>
            <a:r>
              <a:rPr lang="en-US" sz="1100" dirty="0" err="1">
                <a:hlinkClick r:id="rId7"/>
              </a:rPr>
              <a:t>twiki</a:t>
            </a:r>
            <a:r>
              <a:rPr lang="en-US" sz="1100" dirty="0">
                <a:hlinkClick r:id="rId7"/>
              </a:rPr>
              <a:t>/bin/view/</a:t>
            </a:r>
            <a:r>
              <a:rPr lang="en-US" sz="1100" dirty="0" err="1">
                <a:hlinkClick r:id="rId7"/>
              </a:rPr>
              <a:t>CMSPublic</a:t>
            </a:r>
            <a:r>
              <a:rPr lang="en-US" sz="1100" dirty="0">
                <a:hlinkClick r:id="rId7"/>
              </a:rPr>
              <a:t>/PhysicsResultsSUS13012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3086100" y="5786735"/>
            <a:ext cx="2476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ym typeface="Wingdings"/>
              </a:rPr>
              <a:t>Control </a:t>
            </a:r>
            <a:r>
              <a:rPr lang="en-US" u="sng" dirty="0" smtClean="0">
                <a:sym typeface="Wingdings"/>
              </a:rPr>
              <a:t>samples</a:t>
            </a:r>
            <a:r>
              <a:rPr lang="en-US" dirty="0" smtClean="0">
                <a:sym typeface="Wingdings"/>
              </a:rPr>
              <a:t>: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𝛾 + jets,</a:t>
            </a:r>
          </a:p>
          <a:p>
            <a:r>
              <a:rPr lang="en-US" dirty="0">
                <a:sym typeface="Wingdings"/>
              </a:rPr>
              <a:t>Z(𝜇𝜇)+jets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40400" y="5784671"/>
            <a:ext cx="3109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Control </a:t>
            </a:r>
            <a:r>
              <a:rPr lang="en-US" u="sng" dirty="0" smtClean="0"/>
              <a:t>sample</a:t>
            </a:r>
            <a:r>
              <a:rPr lang="en-US" dirty="0" smtClean="0"/>
              <a:t>: </a:t>
            </a:r>
            <a:endParaRPr lang="en-US" dirty="0"/>
          </a:p>
          <a:p>
            <a:r>
              <a:rPr lang="en-US" dirty="0" err="1"/>
              <a:t>Multijets</a:t>
            </a:r>
            <a:r>
              <a:rPr lang="en-US" dirty="0"/>
              <a:t> with re-balance and</a:t>
            </a:r>
          </a:p>
          <a:p>
            <a:r>
              <a:rPr lang="en-US" dirty="0"/>
              <a:t> smear </a:t>
            </a:r>
            <a:r>
              <a:rPr lang="en-US" dirty="0" smtClean="0"/>
              <a:t>procedure</a:t>
            </a:r>
            <a:endParaRPr lang="en-US" dirty="0"/>
          </a:p>
        </p:txBody>
      </p: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248400" y="762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J. Thompson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parallel talk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95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Distribution in bins of N(jets), </a:t>
            </a:r>
            <a:r>
              <a:rPr lang="en-US" sz="3200" i="1" dirty="0" smtClean="0">
                <a:solidFill>
                  <a:srgbClr val="000090"/>
                </a:solidFill>
              </a:rPr>
              <a:t>H</a:t>
            </a:r>
            <a:r>
              <a:rPr lang="en-US" sz="3200" i="1" baseline="-25000" dirty="0" smtClean="0">
                <a:solidFill>
                  <a:srgbClr val="000090"/>
                </a:solidFill>
              </a:rPr>
              <a:t>T </a:t>
            </a:r>
            <a:r>
              <a:rPr lang="en-US" sz="3200" i="1" dirty="0" smtClean="0">
                <a:solidFill>
                  <a:srgbClr val="000090"/>
                </a:solidFill>
              </a:rPr>
              <a:t>, </a:t>
            </a:r>
            <a:r>
              <a:rPr lang="en-US" sz="3200" dirty="0" smtClean="0">
                <a:solidFill>
                  <a:srgbClr val="000090"/>
                </a:solidFill>
              </a:rPr>
              <a:t>and</a:t>
            </a:r>
            <a:r>
              <a:rPr lang="en-US" sz="3200" i="1" dirty="0" smtClean="0">
                <a:solidFill>
                  <a:srgbClr val="000090"/>
                </a:solidFill>
              </a:rPr>
              <a:t> </a:t>
            </a:r>
            <a:r>
              <a:rPr lang="en-US" sz="3200" i="1" dirty="0">
                <a:solidFill>
                  <a:srgbClr val="000090"/>
                </a:solidFill>
              </a:rPr>
              <a:t>H</a:t>
            </a:r>
            <a:r>
              <a:rPr lang="en-US" sz="3200" i="1" baseline="-25000" dirty="0">
                <a:solidFill>
                  <a:srgbClr val="000090"/>
                </a:solidFill>
              </a:rPr>
              <a:t>T</a:t>
            </a:r>
            <a:r>
              <a:rPr lang="en-US" sz="3200" i="1" dirty="0" smtClean="0">
                <a:solidFill>
                  <a:srgbClr val="000090"/>
                </a:solidFill>
              </a:rPr>
              <a:t>  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pic>
        <p:nvPicPr>
          <p:cNvPr id="4" name="Picture 3" descr="c_RA2ResultSummaryHTMH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812800"/>
            <a:ext cx="7543800" cy="60403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00" y="736600"/>
            <a:ext cx="254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SUS-13-012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823200" y="292100"/>
            <a:ext cx="482600" cy="317500"/>
          </a:xfrm>
          <a:prstGeom prst="line">
            <a:avLst/>
          </a:prstGeom>
          <a:ln w="285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 rot="17414994">
            <a:off x="2222500" y="1714500"/>
            <a:ext cx="330200" cy="762000"/>
          </a:xfrm>
          <a:prstGeom prst="rightBrace">
            <a:avLst/>
          </a:prstGeom>
          <a:ln w="285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08100" y="1485900"/>
            <a:ext cx="18345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H</a:t>
            </a:r>
            <a:r>
              <a:rPr lang="en-US" i="1" baseline="-25000" dirty="0" smtClean="0"/>
              <a:t>T</a:t>
            </a:r>
            <a:r>
              <a:rPr lang="en-US" i="1" dirty="0" smtClean="0"/>
              <a:t> </a:t>
            </a:r>
            <a:r>
              <a:rPr lang="en-US" dirty="0" smtClean="0"/>
              <a:t>:</a:t>
            </a:r>
            <a:r>
              <a:rPr lang="en-US" i="1" dirty="0" smtClean="0"/>
              <a:t> </a:t>
            </a:r>
            <a:r>
              <a:rPr lang="en-US" dirty="0" smtClean="0"/>
              <a:t>0.8-1.0 </a:t>
            </a:r>
            <a:r>
              <a:rPr lang="en-US" dirty="0" err="1"/>
              <a:t>T</a:t>
            </a:r>
            <a:r>
              <a:rPr lang="en-US" dirty="0" err="1" smtClean="0"/>
              <a:t>eV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55800" y="2311400"/>
            <a:ext cx="762000" cy="330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424663">
            <a:off x="2667000" y="2349500"/>
            <a:ext cx="95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MHT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743200" y="2667000"/>
            <a:ext cx="762000" cy="330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92400" y="1854200"/>
            <a:ext cx="18345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H</a:t>
            </a:r>
            <a:r>
              <a:rPr lang="en-US" i="1" baseline="-25000" dirty="0" smtClean="0"/>
              <a:t>T</a:t>
            </a:r>
            <a:r>
              <a:rPr lang="en-US" i="1" dirty="0" smtClean="0"/>
              <a:t> </a:t>
            </a:r>
            <a:r>
              <a:rPr lang="en-US" dirty="0" smtClean="0"/>
              <a:t>:</a:t>
            </a:r>
            <a:r>
              <a:rPr lang="en-US" i="1" dirty="0" smtClean="0"/>
              <a:t> </a:t>
            </a:r>
            <a:r>
              <a:rPr lang="en-US" dirty="0" smtClean="0"/>
              <a:t>1.0-1.2 </a:t>
            </a:r>
            <a:r>
              <a:rPr lang="en-US" dirty="0" err="1"/>
              <a:t>T</a:t>
            </a:r>
            <a:r>
              <a:rPr lang="en-US" dirty="0" err="1" smtClean="0"/>
              <a:t>eV</a:t>
            </a:r>
            <a:endParaRPr lang="en-US" dirty="0"/>
          </a:p>
        </p:txBody>
      </p:sp>
      <p:sp>
        <p:nvSpPr>
          <p:cNvPr id="23" name="Right Brace 22"/>
          <p:cNvSpPr/>
          <p:nvPr/>
        </p:nvSpPr>
        <p:spPr>
          <a:xfrm rot="17542611">
            <a:off x="3048000" y="2019300"/>
            <a:ext cx="330200" cy="762000"/>
          </a:xfrm>
          <a:prstGeom prst="rightBrace">
            <a:avLst/>
          </a:prstGeom>
          <a:ln w="285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424663">
            <a:off x="1880979" y="1993899"/>
            <a:ext cx="95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MHT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6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Statistical interlude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500" y="812800"/>
            <a:ext cx="9029700" cy="6019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Consider the bin with </a:t>
            </a:r>
          </a:p>
          <a:p>
            <a:pPr lvl="1"/>
            <a:r>
              <a:rPr lang="en-US" dirty="0" smtClean="0"/>
              <a:t>N(observed) = 9 events</a:t>
            </a:r>
          </a:p>
          <a:p>
            <a:pPr lvl="1"/>
            <a:r>
              <a:rPr lang="en-US" dirty="0" smtClean="0"/>
              <a:t>N(background) = 0.8 ± 1.7 events</a:t>
            </a:r>
          </a:p>
          <a:p>
            <a:r>
              <a:rPr lang="en-US" dirty="0" smtClean="0"/>
              <a:t>First, let’s ignore the uncertainty on the background. What is the probability for a Poisson with μ=0.8 to fluctuate to at least 9 events?</a:t>
            </a:r>
          </a:p>
          <a:p>
            <a:pPr lvl="1"/>
            <a:r>
              <a:rPr lang="en-US" dirty="0" err="1" smtClean="0"/>
              <a:t>Prob</a:t>
            </a:r>
            <a:r>
              <a:rPr lang="en-US" dirty="0" smtClean="0"/>
              <a:t>( n≥9 | μ =0.8 ) = 1.8 × 10</a:t>
            </a:r>
            <a:r>
              <a:rPr lang="en-US" baseline="30000" dirty="0" smtClean="0"/>
              <a:t>-7       </a:t>
            </a:r>
          </a:p>
          <a:p>
            <a:pPr marL="0" indent="0">
              <a:buNone/>
            </a:pPr>
            <a:r>
              <a:rPr lang="en-US" baseline="30000" dirty="0" smtClean="0"/>
              <a:t>	</a:t>
            </a:r>
            <a:r>
              <a:rPr lang="en-US" dirty="0" smtClean="0"/>
              <a:t>Have we discovered new physics?</a:t>
            </a:r>
          </a:p>
          <a:p>
            <a:r>
              <a:rPr lang="en-US" dirty="0" smtClean="0"/>
              <a:t>NO! The uncertainty is crucial!</a:t>
            </a:r>
          </a:p>
          <a:p>
            <a:pPr lvl="1"/>
            <a:r>
              <a:rPr lang="en-US" dirty="0" err="1" smtClean="0"/>
              <a:t>Prob</a:t>
            </a:r>
            <a:r>
              <a:rPr lang="en-US" dirty="0"/>
              <a:t>( n≥9 | μ </a:t>
            </a:r>
            <a:r>
              <a:rPr lang="en-US" dirty="0" smtClean="0"/>
              <a:t>= 0.8 </a:t>
            </a:r>
            <a:r>
              <a:rPr lang="en-US" dirty="0"/>
              <a:t>± </a:t>
            </a:r>
            <a:r>
              <a:rPr lang="en-US" dirty="0" smtClean="0"/>
              <a:t>1.7) ≈ 0.15</a:t>
            </a:r>
          </a:p>
          <a:p>
            <a:r>
              <a:rPr lang="en-US" dirty="0" smtClean="0"/>
              <a:t>This example highlights the importance of </a:t>
            </a:r>
            <a:r>
              <a:rPr lang="en-US" u="sng" dirty="0" smtClean="0"/>
              <a:t>quantifying the uncertainties on the SM backgrounds.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baseline="30000" dirty="0"/>
          </a:p>
          <a:p>
            <a:pPr marL="457200" lvl="1" indent="0">
              <a:buNone/>
            </a:pPr>
            <a:endParaRPr lang="en-US" baseline="30000" dirty="0" smtClean="0"/>
          </a:p>
          <a:p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956300" y="812800"/>
            <a:ext cx="3079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CMS PAS SUS-13-012,</a:t>
            </a:r>
          </a:p>
          <a:p>
            <a:r>
              <a:rPr lang="en-US" dirty="0" smtClean="0"/>
              <a:t>Table 1, p. 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1384300"/>
            <a:ext cx="1968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Njets</a:t>
            </a:r>
            <a:r>
              <a:rPr lang="en-US" dirty="0" smtClean="0"/>
              <a:t>: 6-7</a:t>
            </a:r>
          </a:p>
          <a:p>
            <a:r>
              <a:rPr lang="en-US" dirty="0" smtClean="0"/>
              <a:t>HT: 500-800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MHT&gt;450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</a:t>
            </a:r>
            <a:r>
              <a:rPr lang="en-US" sz="3200" dirty="0">
                <a:solidFill>
                  <a:srgbClr val="000090"/>
                </a:solidFill>
              </a:rPr>
              <a:t>S</a:t>
            </a:r>
            <a:r>
              <a:rPr lang="en-US" sz="3200" dirty="0" smtClean="0">
                <a:solidFill>
                  <a:srgbClr val="000090"/>
                </a:solidFill>
              </a:rPr>
              <a:t>earch for generic jets and MET: results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723901"/>
            <a:ext cx="9029700" cy="1879599"/>
          </a:xfrm>
          <a:noFill/>
        </p:spPr>
        <p:txBody>
          <a:bodyPr/>
          <a:lstStyle/>
          <a:p>
            <a:r>
              <a:rPr lang="en-US" dirty="0" smtClean="0"/>
              <a:t>Simplified model exclusion plots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ompute excluded cross section for each model in </a:t>
            </a:r>
            <a:r>
              <a:rPr lang="en-US" dirty="0" err="1" smtClean="0"/>
              <a:t>param</a:t>
            </a:r>
            <a:r>
              <a:rPr lang="en-US" dirty="0" smtClean="0"/>
              <a:t> space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ompare to reference cross section to see if model excluded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ssume 100% branching fraction for stated process!</a:t>
            </a:r>
          </a:p>
        </p:txBody>
      </p:sp>
      <p:pic>
        <p:nvPicPr>
          <p:cNvPr id="7" name="Picture 6" descr="T2qqRA2XSEC_AllvsOneSquark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8566" y="2368062"/>
            <a:ext cx="4318000" cy="4484076"/>
          </a:xfrm>
          <a:prstGeom prst="rect">
            <a:avLst/>
          </a:prstGeom>
        </p:spPr>
      </p:pic>
      <p:pic>
        <p:nvPicPr>
          <p:cNvPr id="4" name="Picture 3" descr="T1qqqq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800" y="2384801"/>
            <a:ext cx="4337800" cy="4521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34100" y="4876800"/>
            <a:ext cx="61447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(L + R)</a:t>
            </a:r>
            <a:endParaRPr lang="en-US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3086100" y="6501368"/>
            <a:ext cx="5715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 before, weak limit with reduced number of </a:t>
            </a:r>
            <a:r>
              <a:rPr lang="en-US" dirty="0" err="1" smtClean="0">
                <a:solidFill>
                  <a:srgbClr val="FF0000"/>
                </a:solidFill>
              </a:rPr>
              <a:t>squarks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000" y="3683000"/>
            <a:ext cx="130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Gluino</a:t>
            </a:r>
            <a:r>
              <a:rPr lang="en-US" dirty="0" smtClean="0"/>
              <a:t> pair </a:t>
            </a:r>
          </a:p>
          <a:p>
            <a:r>
              <a:rPr lang="en-US" dirty="0" smtClean="0"/>
              <a:t>production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24700" y="3746500"/>
            <a:ext cx="1711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Squark</a:t>
            </a:r>
            <a:r>
              <a:rPr lang="en-US" dirty="0" smtClean="0"/>
              <a:t> pair </a:t>
            </a:r>
          </a:p>
          <a:p>
            <a:r>
              <a:rPr lang="en-US" dirty="0" smtClean="0"/>
              <a:t>production;</a:t>
            </a:r>
          </a:p>
          <a:p>
            <a:r>
              <a:rPr lang="en-US" dirty="0" smtClean="0"/>
              <a:t>see F. Golf talk</a:t>
            </a:r>
            <a:endParaRPr lang="en-US" dirty="0"/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603108" y="811768"/>
            <a:ext cx="254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SUS-13-012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57300" y="1625600"/>
            <a:ext cx="2616200" cy="114300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01900" y="3721100"/>
            <a:ext cx="2072690" cy="1200329"/>
          </a:xfrm>
          <a:prstGeom prst="rect">
            <a:avLst/>
          </a:prstGeom>
          <a:solidFill>
            <a:schemeClr val="bg1">
              <a:lumMod val="95000"/>
              <a:alpha val="5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ignal efficiency</a:t>
            </a:r>
          </a:p>
          <a:p>
            <a:r>
              <a:rPr lang="en-US" dirty="0" smtClean="0"/>
              <a:t>increases away</a:t>
            </a:r>
          </a:p>
          <a:p>
            <a:r>
              <a:rPr lang="en-US" dirty="0" smtClean="0"/>
              <a:t>from diagonal</a:t>
            </a:r>
          </a:p>
          <a:p>
            <a:r>
              <a:rPr lang="en-US" dirty="0" smtClean="0">
                <a:sym typeface="Wingdings"/>
              </a:rPr>
              <a:t> excluded 𝜎 falls</a:t>
            </a:r>
            <a:endParaRPr lang="en-US" dirty="0" smtClean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46300" y="3822700"/>
            <a:ext cx="406400" cy="35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73100" y="2895600"/>
            <a:ext cx="1600200" cy="279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334000" y="2857500"/>
            <a:ext cx="14351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7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</a:t>
            </a:r>
            <a:r>
              <a:rPr lang="en-US" sz="3200" dirty="0">
                <a:solidFill>
                  <a:srgbClr val="000090"/>
                </a:solidFill>
              </a:rPr>
              <a:t>S</a:t>
            </a:r>
            <a:r>
              <a:rPr lang="en-US" sz="3200" dirty="0" smtClean="0">
                <a:solidFill>
                  <a:srgbClr val="000090"/>
                </a:solidFill>
              </a:rPr>
              <a:t>earch for generic jets and MET: results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723901"/>
            <a:ext cx="9029700" cy="1879599"/>
          </a:xfrm>
          <a:noFill/>
        </p:spPr>
        <p:txBody>
          <a:bodyPr/>
          <a:lstStyle/>
          <a:p>
            <a:r>
              <a:rPr lang="en-US" dirty="0" smtClean="0"/>
              <a:t>Simplified model exclusion plots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ompute excluded cross section for each model in </a:t>
            </a:r>
            <a:r>
              <a:rPr lang="en-US" dirty="0" err="1" smtClean="0"/>
              <a:t>param</a:t>
            </a:r>
            <a:r>
              <a:rPr lang="en-US" dirty="0" smtClean="0"/>
              <a:t> space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ompare to reference cross section to see if model excluded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ssume 100% branching fraction for stated process!</a:t>
            </a:r>
          </a:p>
        </p:txBody>
      </p:sp>
      <p:pic>
        <p:nvPicPr>
          <p:cNvPr id="7" name="Picture 6" descr="T2qqRA2XSEC_AllvsOneSquark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8566" y="2368062"/>
            <a:ext cx="4318000" cy="4484076"/>
          </a:xfrm>
          <a:prstGeom prst="rect">
            <a:avLst/>
          </a:prstGeom>
        </p:spPr>
      </p:pic>
      <p:pic>
        <p:nvPicPr>
          <p:cNvPr id="4" name="Picture 3" descr="T1qqqq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800" y="2384801"/>
            <a:ext cx="4337800" cy="4521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34100" y="4876800"/>
            <a:ext cx="61447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(L + R)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977900" y="3822700"/>
            <a:ext cx="24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Gluino</a:t>
            </a:r>
            <a:r>
              <a:rPr lang="en-US" dirty="0" smtClean="0"/>
              <a:t> pair production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24700" y="3746500"/>
            <a:ext cx="13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Squark</a:t>
            </a:r>
            <a:r>
              <a:rPr lang="en-US" dirty="0" smtClean="0"/>
              <a:t> pair </a:t>
            </a:r>
          </a:p>
          <a:p>
            <a:r>
              <a:rPr lang="en-US" dirty="0" smtClean="0"/>
              <a:t>production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692400" y="4965700"/>
            <a:ext cx="317500" cy="2413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654300" y="5461000"/>
            <a:ext cx="279400" cy="15240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13000" y="4076700"/>
            <a:ext cx="17498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Expected limit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w/experimental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uncertainty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7900" y="5308600"/>
            <a:ext cx="1672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limit</a:t>
            </a:r>
          </a:p>
          <a:p>
            <a:r>
              <a:rPr lang="en-US" dirty="0" smtClean="0"/>
              <a:t>w/theoretical </a:t>
            </a:r>
          </a:p>
          <a:p>
            <a:r>
              <a:rPr lang="en-US" dirty="0" smtClean="0"/>
              <a:t>uncertainty</a:t>
            </a:r>
            <a:endParaRPr lang="en-US" dirty="0"/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603108" y="811768"/>
            <a:ext cx="254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SUS-13-012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74700" y="2171700"/>
            <a:ext cx="838200" cy="270510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63800" y="5765800"/>
            <a:ext cx="273664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Th’y</a:t>
            </a:r>
            <a:r>
              <a:rPr lang="en-US" dirty="0" smtClean="0">
                <a:solidFill>
                  <a:srgbClr val="FF0000"/>
                </a:solidFill>
              </a:rPr>
              <a:t> cross section fall-off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603500" y="5829300"/>
            <a:ext cx="15113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86100" y="6501368"/>
            <a:ext cx="5715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 before, weak limit with reduced number of </a:t>
            </a:r>
            <a:r>
              <a:rPr lang="en-US" dirty="0" err="1" smtClean="0">
                <a:solidFill>
                  <a:srgbClr val="FF0000"/>
                </a:solidFill>
              </a:rPr>
              <a:t>squarks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6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270500" y="825500"/>
            <a:ext cx="3771900" cy="355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Outline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889000"/>
            <a:ext cx="5105400" cy="5562600"/>
          </a:xfrm>
          <a:solidFill>
            <a:srgbClr val="F2F2F2"/>
          </a:solidFill>
        </p:spPr>
        <p:txBody>
          <a:bodyPr/>
          <a:lstStyle/>
          <a:p>
            <a:r>
              <a:rPr lang="en-US" dirty="0" smtClean="0"/>
              <a:t>Big themes and challenges for SUSY searches</a:t>
            </a:r>
          </a:p>
          <a:p>
            <a:r>
              <a:rPr lang="en-US" dirty="0" smtClean="0"/>
              <a:t>Inclusive (generic) searches</a:t>
            </a:r>
          </a:p>
          <a:p>
            <a:r>
              <a:rPr lang="en-US" dirty="0" smtClean="0"/>
              <a:t>Naturalness-inspired searches: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>
                <a:sym typeface="Wingdings"/>
              </a:rPr>
              <a:t>Search for </a:t>
            </a:r>
            <a:r>
              <a:rPr lang="en-US" dirty="0" err="1" smtClean="0">
                <a:sym typeface="Wingdings"/>
              </a:rPr>
              <a:t>EWKinos</a:t>
            </a:r>
            <a:r>
              <a:rPr lang="en-US" dirty="0" smtClean="0">
                <a:sym typeface="Wingdings"/>
              </a:rPr>
              <a:t> &amp; </a:t>
            </a:r>
            <a:r>
              <a:rPr lang="en-US" dirty="0" err="1" smtClean="0">
                <a:sym typeface="Wingdings"/>
              </a:rPr>
              <a:t>sleptons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SUSY decays with Higgs</a:t>
            </a:r>
          </a:p>
          <a:p>
            <a:r>
              <a:rPr lang="en-US" dirty="0" smtClean="0">
                <a:sym typeface="Wingdings"/>
              </a:rPr>
              <a:t>Multi-lepton and R</a:t>
            </a:r>
            <a:r>
              <a:rPr lang="en-US" dirty="0">
                <a:sym typeface="Wingdings"/>
              </a:rPr>
              <a:t>-parity violating </a:t>
            </a:r>
            <a:r>
              <a:rPr lang="en-US" dirty="0" smtClean="0">
                <a:sym typeface="Wingdings"/>
              </a:rPr>
              <a:t>signatures</a:t>
            </a:r>
          </a:p>
          <a:p>
            <a:r>
              <a:rPr lang="en-US" dirty="0" smtClean="0">
                <a:sym typeface="Wingdings"/>
              </a:rPr>
              <a:t>Conclusions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02" y="925996"/>
            <a:ext cx="3557898" cy="33539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2911" y="4355068"/>
            <a:ext cx="3218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Drawing courtesy Sergio </a:t>
            </a:r>
            <a:r>
              <a:rPr lang="en-US" sz="1600" dirty="0" err="1" smtClean="0">
                <a:solidFill>
                  <a:srgbClr val="000090"/>
                </a:solidFill>
              </a:rPr>
              <a:t>Cittolin</a:t>
            </a:r>
            <a:endParaRPr lang="en-US" sz="1600" dirty="0">
              <a:solidFill>
                <a:srgbClr val="00009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784417"/>
              </p:ext>
            </p:extLst>
          </p:nvPr>
        </p:nvGraphicFramePr>
        <p:xfrm>
          <a:off x="830263" y="3738563"/>
          <a:ext cx="18335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3534" name="Equation" r:id="rId4" imgW="584200" imgH="254000" progId="Equation.DSMT4">
                  <p:embed/>
                </p:oleObj>
              </mc:Choice>
              <mc:Fallback>
                <p:oleObj name="Equation" r:id="rId4" imgW="5842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0263" y="3738563"/>
                        <a:ext cx="1833562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755142"/>
              </p:ext>
            </p:extLst>
          </p:nvPr>
        </p:nvGraphicFramePr>
        <p:xfrm>
          <a:off x="2667000" y="3824288"/>
          <a:ext cx="3587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3535" name="Equation" r:id="rId6" imgW="114300" imgH="190500" progId="Equation.DSMT4">
                  <p:embed/>
                </p:oleObj>
              </mc:Choice>
              <mc:Fallback>
                <p:oleObj name="Equation" r:id="rId6" imgW="1143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7000" y="3824288"/>
                        <a:ext cx="358775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86399" y="4789269"/>
            <a:ext cx="349250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CMS PUBLIC SUSY RESULTS</a:t>
            </a:r>
            <a:endParaRPr lang="en-US" b="1" dirty="0" smtClean="0">
              <a:solidFill>
                <a:srgbClr val="000090"/>
              </a:solidFill>
              <a:hlinkClick r:id="rId8"/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8"/>
              </a:rPr>
              <a:t>https://twiki.cern.ch/twiki/bin/view/CMSPublic</a:t>
            </a:r>
            <a:r>
              <a:rPr lang="en-US" dirty="0">
                <a:solidFill>
                  <a:schemeClr val="bg1"/>
                </a:solidFill>
                <a:hlinkClick r:id="rId8"/>
              </a:rPr>
              <a:t>/</a:t>
            </a:r>
            <a:r>
              <a:rPr lang="en-US" dirty="0" smtClean="0">
                <a:solidFill>
                  <a:schemeClr val="bg1"/>
                </a:solidFill>
                <a:hlinkClick r:id="rId8"/>
              </a:rPr>
              <a:t>PhysicsResultsSUS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13300" y="6135469"/>
            <a:ext cx="3957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results in all of these areas. </a:t>
            </a:r>
          </a:p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nalyses use 19.5 fb</a:t>
            </a:r>
            <a:r>
              <a:rPr lang="en-US" b="1" baseline="30000" dirty="0" smtClean="0">
                <a:solidFill>
                  <a:srgbClr val="FF0000"/>
                </a:solidFill>
              </a:rPr>
              <a:t>-1 </a:t>
            </a:r>
            <a:r>
              <a:rPr lang="en-US" b="1" dirty="0" smtClean="0">
                <a:solidFill>
                  <a:srgbClr val="FF0000"/>
                </a:solidFill>
              </a:rPr>
              <a:t>(√s =8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).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5100" y="2425700"/>
            <a:ext cx="4940300" cy="939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548721"/>
              </p:ext>
            </p:extLst>
          </p:nvPr>
        </p:nvGraphicFramePr>
        <p:xfrm>
          <a:off x="901700" y="2686050"/>
          <a:ext cx="1436688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3536" name="Equation" r:id="rId10" imgW="457200" imgH="228600" progId="Equation.DSMT4">
                  <p:embed/>
                </p:oleObj>
              </mc:Choice>
              <mc:Fallback>
                <p:oleObj name="Equation" r:id="rId10" imgW="457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01700" y="2686050"/>
                        <a:ext cx="1436688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48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19700" y="609600"/>
            <a:ext cx="3937000" cy="6261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The focus on natural SUSY signatures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787400"/>
            <a:ext cx="5207000" cy="4914900"/>
          </a:xfrm>
        </p:spPr>
        <p:txBody>
          <a:bodyPr/>
          <a:lstStyle/>
          <a:p>
            <a:r>
              <a:rPr lang="en-US" dirty="0" smtClean="0"/>
              <a:t>With the discovery of the/a Higgs boson, the problem of the stability of </a:t>
            </a:r>
            <a:r>
              <a:rPr lang="en-US" i="1" dirty="0" smtClean="0"/>
              <a:t>m</a:t>
            </a:r>
            <a:r>
              <a:rPr lang="en-US" dirty="0" smtClean="0"/>
              <a:t>(</a:t>
            </a:r>
            <a:r>
              <a:rPr lang="en-US" i="1" dirty="0" smtClean="0"/>
              <a:t>H</a:t>
            </a:r>
            <a:r>
              <a:rPr lang="en-US" dirty="0" smtClean="0"/>
              <a:t>) against </a:t>
            </a:r>
            <a:r>
              <a:rPr lang="en-US" dirty="0" err="1" smtClean="0"/>
              <a:t>radiative</a:t>
            </a:r>
            <a:r>
              <a:rPr lang="en-US" dirty="0" smtClean="0"/>
              <a:t> corrections has become urgent.</a:t>
            </a:r>
          </a:p>
          <a:p>
            <a:r>
              <a:rPr lang="en-US" dirty="0"/>
              <a:t>M</a:t>
            </a:r>
            <a:r>
              <a:rPr lang="en-US" dirty="0" smtClean="0"/>
              <a:t>any searches designed for signatures motivated by a “natural SUSY” solution to the gauge hierarchy problem.</a:t>
            </a:r>
            <a:endParaRPr lang="en-US" sz="3200" dirty="0" smtClean="0"/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chemeClr val="bg1"/>
              </a:solidFill>
            </a:endParaRP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805" y="901701"/>
            <a:ext cx="3304084" cy="27304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5899835"/>
            <a:ext cx="42037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M. </a:t>
            </a:r>
            <a:r>
              <a:rPr lang="en-US" sz="1600" dirty="0" err="1">
                <a:solidFill>
                  <a:srgbClr val="000090"/>
                </a:solidFill>
              </a:rPr>
              <a:t>Papucci</a:t>
            </a:r>
            <a:r>
              <a:rPr lang="en-US" sz="1600" dirty="0">
                <a:solidFill>
                  <a:srgbClr val="000090"/>
                </a:solidFill>
              </a:rPr>
              <a:t>, J.T</a:t>
            </a:r>
            <a:r>
              <a:rPr lang="en-US" sz="1600" dirty="0" smtClean="0">
                <a:solidFill>
                  <a:srgbClr val="000090"/>
                </a:solidFill>
              </a:rPr>
              <a:t>. </a:t>
            </a:r>
            <a:r>
              <a:rPr lang="en-US" sz="1600" dirty="0" err="1" smtClean="0">
                <a:solidFill>
                  <a:srgbClr val="000090"/>
                </a:solidFill>
              </a:rPr>
              <a:t>Ruderman</a:t>
            </a:r>
            <a:r>
              <a:rPr lang="en-US" sz="1600" dirty="0">
                <a:solidFill>
                  <a:srgbClr val="000090"/>
                </a:solidFill>
              </a:rPr>
              <a:t>, </a:t>
            </a:r>
            <a:r>
              <a:rPr lang="en-US" sz="1600" dirty="0" smtClean="0">
                <a:solidFill>
                  <a:srgbClr val="000090"/>
                </a:solidFill>
              </a:rPr>
              <a:t>and </a:t>
            </a:r>
            <a:r>
              <a:rPr lang="en-US" sz="1600" dirty="0">
                <a:solidFill>
                  <a:srgbClr val="000090"/>
                </a:solidFill>
              </a:rPr>
              <a:t>A. </a:t>
            </a:r>
            <a:r>
              <a:rPr lang="en-US" sz="1600" dirty="0" err="1">
                <a:solidFill>
                  <a:srgbClr val="000090"/>
                </a:solidFill>
              </a:rPr>
              <a:t>Weiler</a:t>
            </a:r>
            <a:r>
              <a:rPr lang="en-US" sz="1600" dirty="0">
                <a:solidFill>
                  <a:srgbClr val="000090"/>
                </a:solidFill>
              </a:rPr>
              <a:t>, </a:t>
            </a:r>
            <a:endParaRPr lang="en-US" sz="1600" dirty="0" smtClean="0">
              <a:solidFill>
                <a:srgbClr val="000090"/>
              </a:solidFill>
            </a:endParaRPr>
          </a:p>
          <a:p>
            <a:r>
              <a:rPr lang="en-US" sz="1600" i="1" dirty="0" smtClean="0">
                <a:solidFill>
                  <a:srgbClr val="000090"/>
                </a:solidFill>
              </a:rPr>
              <a:t>Natural SUSY Endures</a:t>
            </a:r>
            <a:r>
              <a:rPr lang="en-US" sz="1600" dirty="0" smtClean="0">
                <a:solidFill>
                  <a:srgbClr val="000090"/>
                </a:solidFill>
              </a:rPr>
              <a:t>,</a:t>
            </a:r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  <a:hlinkClick r:id="rId4"/>
              </a:rPr>
              <a:t>http://arxiv.org/abs/1110.6926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4833035"/>
            <a:ext cx="42037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N. </a:t>
            </a:r>
            <a:r>
              <a:rPr lang="en-US" sz="1400" dirty="0" err="1" smtClean="0">
                <a:solidFill>
                  <a:srgbClr val="000090"/>
                </a:solidFill>
              </a:rPr>
              <a:t>Arkani-Hamed</a:t>
            </a:r>
            <a:r>
              <a:rPr lang="en-US" sz="1400" dirty="0" smtClean="0">
                <a:solidFill>
                  <a:srgbClr val="000090"/>
                </a:solidFill>
              </a:rPr>
              <a:t>,   </a:t>
            </a:r>
            <a:r>
              <a:rPr lang="en-US" sz="1400" dirty="0">
                <a:solidFill>
                  <a:srgbClr val="000090"/>
                </a:solidFill>
                <a:hlinkClick r:id="rId5"/>
              </a:rPr>
              <a:t>http://indico.cern.ch/getFile.py/access?contribId=7&amp;sessionId=2&amp;resId=0&amp;materialId=slides&amp;confId=157244 </a:t>
            </a:r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9899" y="3780588"/>
            <a:ext cx="3320035" cy="29123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91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CMS SUSY talks in the parallel sessions (I)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8900" y="787400"/>
            <a:ext cx="9042400" cy="6045200"/>
          </a:xfrm>
          <a:solidFill>
            <a:srgbClr val="F2F2F2"/>
          </a:solidFill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ym typeface="Wingdings"/>
              </a:rPr>
              <a:t>1. Search for SUSY in </a:t>
            </a:r>
            <a:r>
              <a:rPr lang="en-US" sz="2400" dirty="0" err="1" smtClean="0">
                <a:sym typeface="Wingdings"/>
              </a:rPr>
              <a:t>hadronic</a:t>
            </a:r>
            <a:r>
              <a:rPr lang="en-US" sz="2400" dirty="0" smtClean="0">
                <a:sym typeface="Wingdings"/>
              </a:rPr>
              <a:t> final states at CMS  (Mon.)</a:t>
            </a: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i="1" dirty="0" smtClean="0">
                <a:sym typeface="Wingdings"/>
              </a:rPr>
              <a:t>Joshua THOMPSON 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2. Search for SUSY in the single and di-lepton final state at CMS (Mon.)</a:t>
            </a:r>
          </a:p>
          <a:p>
            <a:pPr marL="0" indent="0">
              <a:buNone/>
            </a:pPr>
            <a:r>
              <a:rPr lang="en-US" sz="2400" i="1" dirty="0">
                <a:sym typeface="Wingdings"/>
              </a:rPr>
              <a:t>	</a:t>
            </a:r>
            <a:r>
              <a:rPr lang="en-US" sz="2400" i="1" dirty="0" smtClean="0">
                <a:sym typeface="Wingdings"/>
              </a:rPr>
              <a:t>Marco-Andrea BUCHMANN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3. Search for SUSY in </a:t>
            </a:r>
            <a:r>
              <a:rPr lang="en-US" sz="2400" dirty="0" err="1" smtClean="0">
                <a:sym typeface="Wingdings"/>
              </a:rPr>
              <a:t>multilepton</a:t>
            </a:r>
            <a:r>
              <a:rPr lang="en-US" sz="2400" dirty="0" smtClean="0">
                <a:sym typeface="Wingdings"/>
              </a:rPr>
              <a:t> final states at CMS (Mon.)</a:t>
            </a:r>
          </a:p>
          <a:p>
            <a:pPr marL="0" indent="0">
              <a:buNone/>
            </a:pPr>
            <a:r>
              <a:rPr lang="en-US" sz="2400" i="1" dirty="0">
                <a:sym typeface="Wingdings"/>
              </a:rPr>
              <a:t>	</a:t>
            </a:r>
            <a:r>
              <a:rPr lang="en-US" sz="2400" i="1" dirty="0" smtClean="0">
                <a:sym typeface="Wingdings"/>
              </a:rPr>
              <a:t>Andrea GOZZELINO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4. Search for SUSY in final states with photons at CMS  (Tues.)</a:t>
            </a:r>
          </a:p>
          <a:p>
            <a:pPr marL="0" indent="0">
              <a:buNone/>
            </a:pPr>
            <a:r>
              <a:rPr lang="en-US" sz="2400" i="1" dirty="0">
                <a:sym typeface="Wingdings"/>
              </a:rPr>
              <a:t>	</a:t>
            </a:r>
            <a:r>
              <a:rPr lang="en-US" sz="2400" i="1" dirty="0" smtClean="0">
                <a:sym typeface="Wingdings"/>
              </a:rPr>
              <a:t>David MORSE</a:t>
            </a:r>
          </a:p>
          <a:p>
            <a:pPr marL="0" indent="0">
              <a:buNone/>
              <a:tabLst>
                <a:tab pos="292100" algn="l"/>
                <a:tab pos="1028700" algn="l"/>
                <a:tab pos="1092200" algn="l"/>
              </a:tabLst>
            </a:pPr>
            <a:r>
              <a:rPr lang="en-US" sz="2400" dirty="0" smtClean="0">
                <a:sym typeface="Wingdings"/>
              </a:rPr>
              <a:t>5. Interpretation </a:t>
            </a:r>
            <a:r>
              <a:rPr lang="en-US" sz="2400" dirty="0">
                <a:sym typeface="Wingdings"/>
              </a:rPr>
              <a:t>of CMS SUSY results and outlook to 14 </a:t>
            </a:r>
            <a:r>
              <a:rPr lang="en-US" sz="2400" dirty="0" err="1">
                <a:sym typeface="Wingdings"/>
              </a:rPr>
              <a:t>TeV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data taking 	(Tues.)</a:t>
            </a:r>
            <a:endParaRPr lang="en-US" sz="2400" dirty="0">
              <a:sym typeface="Wingdings"/>
            </a:endParaRPr>
          </a:p>
          <a:p>
            <a:pPr marL="0" indent="0">
              <a:buNone/>
            </a:pPr>
            <a:r>
              <a:rPr lang="en-US" sz="2400" i="1" dirty="0">
                <a:sym typeface="Wingdings"/>
              </a:rPr>
              <a:t>	Frank GOLF 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6. Dark </a:t>
            </a:r>
            <a:r>
              <a:rPr lang="en-US" sz="2400" dirty="0">
                <a:sym typeface="Wingdings"/>
              </a:rPr>
              <a:t>matter searches in </a:t>
            </a:r>
            <a:r>
              <a:rPr lang="en-US" sz="2400" dirty="0" err="1">
                <a:sym typeface="Wingdings"/>
              </a:rPr>
              <a:t>monojet</a:t>
            </a:r>
            <a:r>
              <a:rPr lang="en-US" sz="2400" dirty="0">
                <a:sym typeface="Wingdings"/>
              </a:rPr>
              <a:t> and </a:t>
            </a:r>
            <a:r>
              <a:rPr lang="en-US" sz="2400" dirty="0" err="1">
                <a:sym typeface="Wingdings"/>
              </a:rPr>
              <a:t>monophoton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events </a:t>
            </a:r>
            <a:r>
              <a:rPr lang="en-US" sz="2400" dirty="0">
                <a:sym typeface="Wingdings"/>
              </a:rPr>
              <a:t>at CMS </a:t>
            </a:r>
          </a:p>
          <a:p>
            <a:pPr marL="0" indent="0" defTabSz="342900">
              <a:buNone/>
            </a:pPr>
            <a:r>
              <a:rPr lang="en-US" sz="2400" i="1" dirty="0" smtClean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(Tues.)</a:t>
            </a:r>
            <a:endParaRPr lang="en-US" sz="2400" dirty="0">
              <a:sym typeface="Wingdings"/>
            </a:endParaRPr>
          </a:p>
          <a:p>
            <a:pPr marL="0" indent="0">
              <a:buNone/>
            </a:pPr>
            <a:r>
              <a:rPr lang="en-US" sz="2400" i="1" dirty="0">
                <a:sym typeface="Wingdings"/>
              </a:rPr>
              <a:t>	Tai SAKUMA </a:t>
            </a: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830956" y="64886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461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 Search for direct stop production: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2966" y="927100"/>
            <a:ext cx="25379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</a:t>
            </a:r>
            <a:r>
              <a:rPr lang="en-US" sz="1200" dirty="0" err="1">
                <a:hlinkClick r:id="rId3"/>
              </a:rPr>
              <a:t>arxiv.org</a:t>
            </a:r>
            <a:r>
              <a:rPr lang="en-US" sz="1200" dirty="0">
                <a:hlinkClick r:id="rId3"/>
              </a:rPr>
              <a:t>/abs/1308.1586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114300" y="946835"/>
            <a:ext cx="6680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</a:t>
            </a:r>
            <a:r>
              <a:rPr lang="en-US" sz="1100" dirty="0" err="1">
                <a:hlinkClick r:id="rId4"/>
              </a:rPr>
              <a:t>twiki.cern.ch</a:t>
            </a:r>
            <a:r>
              <a:rPr lang="en-US" sz="1100" dirty="0">
                <a:hlinkClick r:id="rId4"/>
              </a:rPr>
              <a:t>/</a:t>
            </a:r>
            <a:r>
              <a:rPr lang="en-US" sz="1100" dirty="0" err="1">
                <a:hlinkClick r:id="rId4"/>
              </a:rPr>
              <a:t>twiki</a:t>
            </a:r>
            <a:r>
              <a:rPr lang="en-US" sz="1100" dirty="0">
                <a:hlinkClick r:id="rId4"/>
              </a:rPr>
              <a:t>/bin/view/</a:t>
            </a:r>
            <a:r>
              <a:rPr lang="en-US" sz="1100" dirty="0" err="1">
                <a:hlinkClick r:id="rId4"/>
              </a:rPr>
              <a:t>CMSPublic</a:t>
            </a:r>
            <a:r>
              <a:rPr lang="en-US" sz="1100" dirty="0">
                <a:hlinkClick r:id="rId4"/>
              </a:rPr>
              <a:t>/PhysicsResultsSUS13011</a:t>
            </a:r>
            <a:endParaRPr lang="en-US" sz="11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106305"/>
              </p:ext>
            </p:extLst>
          </p:nvPr>
        </p:nvGraphicFramePr>
        <p:xfrm>
          <a:off x="7007225" y="76200"/>
          <a:ext cx="1831975" cy="73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077" name="Equation" r:id="rId5" imgW="596900" imgH="241300" progId="Equation.DSMT4">
                  <p:embed/>
                </p:oleObj>
              </mc:Choice>
              <mc:Fallback>
                <p:oleObj name="Equation" r:id="rId5" imgW="5969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07225" y="76200"/>
                        <a:ext cx="1831975" cy="737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602" y="1168400"/>
            <a:ext cx="8879724" cy="55372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1531" y="3009836"/>
            <a:ext cx="1560443" cy="6350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8974" y="2818995"/>
            <a:ext cx="1550528" cy="10336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9700" y="691634"/>
            <a:ext cx="1437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SUS-13-</a:t>
            </a:r>
            <a:r>
              <a:rPr lang="en-US" dirty="0" smtClean="0"/>
              <a:t>011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25500" y="2959100"/>
            <a:ext cx="2070100" cy="113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041092"/>
              </p:ext>
            </p:extLst>
          </p:nvPr>
        </p:nvGraphicFramePr>
        <p:xfrm>
          <a:off x="876300" y="2931943"/>
          <a:ext cx="1803400" cy="46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078" name="Equation" r:id="rId11" imgW="889000" imgH="228600" progId="Equation.DSMT4">
                  <p:embed/>
                </p:oleObj>
              </mc:Choice>
              <mc:Fallback>
                <p:oleObj name="Equation" r:id="rId11" imgW="889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6300" y="2931943"/>
                        <a:ext cx="1803400" cy="46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63600" y="3390900"/>
            <a:ext cx="1980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violates assumed </a:t>
            </a:r>
          </a:p>
          <a:p>
            <a:r>
              <a:rPr lang="en-US" dirty="0" smtClean="0"/>
              <a:t>spectrum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297942"/>
              </p:ext>
            </p:extLst>
          </p:nvPr>
        </p:nvGraphicFramePr>
        <p:xfrm>
          <a:off x="4991100" y="3416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079" name="Equation" r:id="rId13" imgW="114300" imgH="165100" progId="Equation.DSMT4">
                  <p:embed/>
                </p:oleObj>
              </mc:Choice>
              <mc:Fallback>
                <p:oleObj name="Equation" r:id="rId1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91100" y="3416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1625655" y="691634"/>
            <a:ext cx="5557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talks: </a:t>
            </a:r>
            <a:r>
              <a:rPr lang="en-US" b="1" dirty="0" err="1" smtClean="0">
                <a:solidFill>
                  <a:srgbClr val="FF0000"/>
                </a:solidFill>
              </a:rPr>
              <a:t>Mariarosaria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D’Alfonso</a:t>
            </a:r>
            <a:r>
              <a:rPr lang="en-US" b="1" dirty="0" smtClean="0">
                <a:solidFill>
                  <a:srgbClr val="FF0000"/>
                </a:solidFill>
              </a:rPr>
              <a:t>, Frank Golf 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63074"/>
              </p:ext>
            </p:extLst>
          </p:nvPr>
        </p:nvGraphicFramePr>
        <p:xfrm>
          <a:off x="3434292" y="2927350"/>
          <a:ext cx="181080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080" name="Equation" r:id="rId15" imgW="749300" imgH="228600" progId="Equation.DSMT4">
                  <p:embed/>
                </p:oleObj>
              </mc:Choice>
              <mc:Fallback>
                <p:oleObj name="Equation" r:id="rId15" imgW="7493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434292" y="2927350"/>
                        <a:ext cx="1810808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/>
          <p:nvPr/>
        </p:nvCxnSpPr>
        <p:spPr>
          <a:xfrm>
            <a:off x="673100" y="4241800"/>
            <a:ext cx="5168900" cy="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867400" y="4229100"/>
            <a:ext cx="0" cy="201930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454400" y="3390900"/>
            <a:ext cx="142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(off-shell W)</a:t>
            </a:r>
            <a:endParaRPr lang="en-US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716363"/>
              </p:ext>
            </p:extLst>
          </p:nvPr>
        </p:nvGraphicFramePr>
        <p:xfrm>
          <a:off x="6108700" y="4400550"/>
          <a:ext cx="260191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081" name="Equation" r:id="rId17" imgW="1282700" imgH="228600" progId="Equation.DSMT4">
                  <p:embed/>
                </p:oleObj>
              </mc:Choice>
              <mc:Fallback>
                <p:oleObj name="Equation" r:id="rId17" imgW="12827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108700" y="4400550"/>
                        <a:ext cx="2601913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5880100" y="4241800"/>
            <a:ext cx="1270000" cy="12700"/>
          </a:xfrm>
          <a:prstGeom prst="straightConnector1">
            <a:avLst/>
          </a:prstGeom>
          <a:ln w="38100" cmpd="sng">
            <a:solidFill>
              <a:srgbClr val="7F7F7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251200" y="5283200"/>
            <a:ext cx="2463800" cy="12700"/>
          </a:xfrm>
          <a:prstGeom prst="straightConnector1">
            <a:avLst/>
          </a:prstGeom>
          <a:ln w="38100" cmpd="sng">
            <a:solidFill>
              <a:srgbClr val="7F7F7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55300"/>
              </p:ext>
            </p:extLst>
          </p:nvPr>
        </p:nvGraphicFramePr>
        <p:xfrm>
          <a:off x="2545556" y="6242050"/>
          <a:ext cx="877094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082" name="Equation" r:id="rId19" imgW="431800" imgH="203200" progId="Equation.DSMT4">
                  <p:embed/>
                </p:oleObj>
              </mc:Choice>
              <mc:Fallback>
                <p:oleObj name="Equation" r:id="rId19" imgW="431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545556" y="6242050"/>
                        <a:ext cx="877094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377618"/>
              </p:ext>
            </p:extLst>
          </p:nvPr>
        </p:nvGraphicFramePr>
        <p:xfrm>
          <a:off x="2971800" y="5378450"/>
          <a:ext cx="29718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083" name="Equation" r:id="rId21" imgW="1320800" imgH="228600" progId="Equation.DSMT4">
                  <p:embed/>
                </p:oleObj>
              </mc:Choice>
              <mc:Fallback>
                <p:oleObj name="Equation" r:id="rId21" imgW="1320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971800" y="5378450"/>
                        <a:ext cx="29718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rc 25"/>
          <p:cNvSpPr/>
          <p:nvPr/>
        </p:nvSpPr>
        <p:spPr>
          <a:xfrm>
            <a:off x="6248400" y="2667000"/>
            <a:ext cx="1752600" cy="609600"/>
          </a:xfrm>
          <a:prstGeom prst="arc">
            <a:avLst>
              <a:gd name="adj1" fmla="val 10878117"/>
              <a:gd name="adj2" fmla="val 0"/>
            </a:avLst>
          </a:prstGeom>
          <a:ln w="38100" cmpd="sng">
            <a:solidFill>
              <a:srgbClr val="FF0000"/>
            </a:solidFill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848600" y="2323068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2-body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272337" y="2286000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-body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72849" y="5879068"/>
            <a:ext cx="286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has extra mass parameter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90267" y="5496164"/>
            <a:ext cx="1178182" cy="5236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4735637" y="2273300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-body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1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 Search for direct stop production: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2966" y="927100"/>
            <a:ext cx="25379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</a:t>
            </a:r>
            <a:r>
              <a:rPr lang="en-US" sz="1200" dirty="0" err="1">
                <a:hlinkClick r:id="rId3"/>
              </a:rPr>
              <a:t>arxiv.org</a:t>
            </a:r>
            <a:r>
              <a:rPr lang="en-US" sz="1200" dirty="0">
                <a:hlinkClick r:id="rId3"/>
              </a:rPr>
              <a:t>/abs/1308.1586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114300" y="946835"/>
            <a:ext cx="6680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</a:t>
            </a:r>
            <a:r>
              <a:rPr lang="en-US" sz="1100" dirty="0" err="1">
                <a:hlinkClick r:id="rId4"/>
              </a:rPr>
              <a:t>twiki.cern.ch</a:t>
            </a:r>
            <a:r>
              <a:rPr lang="en-US" sz="1100" dirty="0">
                <a:hlinkClick r:id="rId4"/>
              </a:rPr>
              <a:t>/</a:t>
            </a:r>
            <a:r>
              <a:rPr lang="en-US" sz="1100" dirty="0" err="1">
                <a:hlinkClick r:id="rId4"/>
              </a:rPr>
              <a:t>twiki</a:t>
            </a:r>
            <a:r>
              <a:rPr lang="en-US" sz="1100" dirty="0">
                <a:hlinkClick r:id="rId4"/>
              </a:rPr>
              <a:t>/bin/view/</a:t>
            </a:r>
            <a:r>
              <a:rPr lang="en-US" sz="1100" dirty="0" err="1">
                <a:hlinkClick r:id="rId4"/>
              </a:rPr>
              <a:t>CMSPublic</a:t>
            </a:r>
            <a:r>
              <a:rPr lang="en-US" sz="1100" dirty="0">
                <a:hlinkClick r:id="rId4"/>
              </a:rPr>
              <a:t>/PhysicsResultsSUS13011</a:t>
            </a:r>
            <a:endParaRPr lang="en-US" sz="11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313977"/>
              </p:ext>
            </p:extLst>
          </p:nvPr>
        </p:nvGraphicFramePr>
        <p:xfrm>
          <a:off x="7007225" y="76200"/>
          <a:ext cx="1831975" cy="73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854" name="Equation" r:id="rId5" imgW="596900" imgH="241300" progId="Equation.DSMT4">
                  <p:embed/>
                </p:oleObj>
              </mc:Choice>
              <mc:Fallback>
                <p:oleObj name="Equation" r:id="rId5" imgW="5969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07225" y="76200"/>
                        <a:ext cx="1831975" cy="737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602" y="1168400"/>
            <a:ext cx="8879724" cy="55372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1531" y="3009836"/>
            <a:ext cx="1560443" cy="6350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8974" y="2818995"/>
            <a:ext cx="1550528" cy="10336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9700" y="691634"/>
            <a:ext cx="1437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SUS-13-</a:t>
            </a:r>
            <a:r>
              <a:rPr lang="en-US" dirty="0" smtClean="0"/>
              <a:t>011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25500" y="2959100"/>
            <a:ext cx="2070100" cy="113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743601"/>
              </p:ext>
            </p:extLst>
          </p:nvPr>
        </p:nvGraphicFramePr>
        <p:xfrm>
          <a:off x="876300" y="2931943"/>
          <a:ext cx="1803400" cy="46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855" name="Equation" r:id="rId11" imgW="889000" imgH="228600" progId="Equation.DSMT4">
                  <p:embed/>
                </p:oleObj>
              </mc:Choice>
              <mc:Fallback>
                <p:oleObj name="Equation" r:id="rId11" imgW="889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6300" y="2931943"/>
                        <a:ext cx="1803400" cy="46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63600" y="3390900"/>
            <a:ext cx="1980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violates assumed </a:t>
            </a:r>
          </a:p>
          <a:p>
            <a:r>
              <a:rPr lang="en-US" dirty="0" smtClean="0"/>
              <a:t>spectrum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056104"/>
              </p:ext>
            </p:extLst>
          </p:nvPr>
        </p:nvGraphicFramePr>
        <p:xfrm>
          <a:off x="4991100" y="3416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856" name="Equation" r:id="rId13" imgW="114300" imgH="165100" progId="Equation.DSMT4">
                  <p:embed/>
                </p:oleObj>
              </mc:Choice>
              <mc:Fallback>
                <p:oleObj name="Equation" r:id="rId1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91100" y="3416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1625655" y="691634"/>
            <a:ext cx="5557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talks: </a:t>
            </a:r>
            <a:r>
              <a:rPr lang="en-US" b="1" dirty="0" err="1" smtClean="0">
                <a:solidFill>
                  <a:srgbClr val="FF0000"/>
                </a:solidFill>
              </a:rPr>
              <a:t>Mariarosaria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D’Alfonso</a:t>
            </a:r>
            <a:r>
              <a:rPr lang="en-US" b="1" dirty="0" smtClean="0">
                <a:solidFill>
                  <a:srgbClr val="FF0000"/>
                </a:solidFill>
              </a:rPr>
              <a:t>, Frank Golf 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099034"/>
              </p:ext>
            </p:extLst>
          </p:nvPr>
        </p:nvGraphicFramePr>
        <p:xfrm>
          <a:off x="3434292" y="2927350"/>
          <a:ext cx="181080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857" name="Equation" r:id="rId15" imgW="749300" imgH="228600" progId="Equation.DSMT4">
                  <p:embed/>
                </p:oleObj>
              </mc:Choice>
              <mc:Fallback>
                <p:oleObj name="Equation" r:id="rId15" imgW="7493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434292" y="2927350"/>
                        <a:ext cx="1810808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/>
          <p:nvPr/>
        </p:nvCxnSpPr>
        <p:spPr>
          <a:xfrm>
            <a:off x="673100" y="4241800"/>
            <a:ext cx="5168900" cy="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867400" y="4229100"/>
            <a:ext cx="0" cy="201930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454400" y="3390900"/>
            <a:ext cx="142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(off-shell W)</a:t>
            </a:r>
            <a:endParaRPr lang="en-US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346732"/>
              </p:ext>
            </p:extLst>
          </p:nvPr>
        </p:nvGraphicFramePr>
        <p:xfrm>
          <a:off x="6108700" y="4400550"/>
          <a:ext cx="260191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858" name="Equation" r:id="rId17" imgW="1282700" imgH="228600" progId="Equation.DSMT4">
                  <p:embed/>
                </p:oleObj>
              </mc:Choice>
              <mc:Fallback>
                <p:oleObj name="Equation" r:id="rId17" imgW="12827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108700" y="4400550"/>
                        <a:ext cx="2601913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5880100" y="4241800"/>
            <a:ext cx="1270000" cy="12700"/>
          </a:xfrm>
          <a:prstGeom prst="straightConnector1">
            <a:avLst/>
          </a:prstGeom>
          <a:ln w="38100" cmpd="sng">
            <a:solidFill>
              <a:srgbClr val="7F7F7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251200" y="5283200"/>
            <a:ext cx="2463800" cy="12700"/>
          </a:xfrm>
          <a:prstGeom prst="straightConnector1">
            <a:avLst/>
          </a:prstGeom>
          <a:ln w="38100" cmpd="sng">
            <a:solidFill>
              <a:srgbClr val="7F7F7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698132"/>
              </p:ext>
            </p:extLst>
          </p:nvPr>
        </p:nvGraphicFramePr>
        <p:xfrm>
          <a:off x="2545556" y="6242050"/>
          <a:ext cx="877094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859" name="Equation" r:id="rId19" imgW="431800" imgH="203200" progId="Equation.DSMT4">
                  <p:embed/>
                </p:oleObj>
              </mc:Choice>
              <mc:Fallback>
                <p:oleObj name="Equation" r:id="rId19" imgW="431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545556" y="6242050"/>
                        <a:ext cx="877094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969332"/>
              </p:ext>
            </p:extLst>
          </p:nvPr>
        </p:nvGraphicFramePr>
        <p:xfrm>
          <a:off x="3028951" y="5378450"/>
          <a:ext cx="28575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860" name="Equation" r:id="rId21" imgW="1270000" imgH="228600" progId="Equation.DSMT4">
                  <p:embed/>
                </p:oleObj>
              </mc:Choice>
              <mc:Fallback>
                <p:oleObj name="Equation" r:id="rId21" imgW="1270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028951" y="5378450"/>
                        <a:ext cx="28575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rc 25"/>
          <p:cNvSpPr/>
          <p:nvPr/>
        </p:nvSpPr>
        <p:spPr>
          <a:xfrm>
            <a:off x="6248400" y="2667000"/>
            <a:ext cx="1752600" cy="609600"/>
          </a:xfrm>
          <a:prstGeom prst="arc">
            <a:avLst>
              <a:gd name="adj1" fmla="val 10878117"/>
              <a:gd name="adj2" fmla="val 0"/>
            </a:avLst>
          </a:prstGeom>
          <a:ln w="38100" cmpd="sng">
            <a:solidFill>
              <a:srgbClr val="FF0000"/>
            </a:solidFill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848600" y="2373868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2-body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272337" y="2286000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-body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72849" y="5879068"/>
            <a:ext cx="286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has extra mass parameter 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41067" y="5572364"/>
            <a:ext cx="1178182" cy="5236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Rectangle 29"/>
          <p:cNvSpPr/>
          <p:nvPr/>
        </p:nvSpPr>
        <p:spPr>
          <a:xfrm>
            <a:off x="5257800" y="2730500"/>
            <a:ext cx="3479800" cy="1104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94000" y="5397500"/>
            <a:ext cx="3479800" cy="508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735637" y="2273300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-body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9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 Search for direct stop production: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2966" y="927100"/>
            <a:ext cx="25379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</a:t>
            </a:r>
            <a:r>
              <a:rPr lang="en-US" sz="1200" dirty="0" err="1">
                <a:hlinkClick r:id="rId3"/>
              </a:rPr>
              <a:t>arxiv.org</a:t>
            </a:r>
            <a:r>
              <a:rPr lang="en-US" sz="1200" dirty="0">
                <a:hlinkClick r:id="rId3"/>
              </a:rPr>
              <a:t>/abs/1308.1586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114300" y="946835"/>
            <a:ext cx="6680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</a:t>
            </a:r>
            <a:r>
              <a:rPr lang="en-US" sz="1100" dirty="0" err="1">
                <a:hlinkClick r:id="rId4"/>
              </a:rPr>
              <a:t>twiki.cern.ch</a:t>
            </a:r>
            <a:r>
              <a:rPr lang="en-US" sz="1100" dirty="0">
                <a:hlinkClick r:id="rId4"/>
              </a:rPr>
              <a:t>/</a:t>
            </a:r>
            <a:r>
              <a:rPr lang="en-US" sz="1100" dirty="0" err="1">
                <a:hlinkClick r:id="rId4"/>
              </a:rPr>
              <a:t>twiki</a:t>
            </a:r>
            <a:r>
              <a:rPr lang="en-US" sz="1100" dirty="0">
                <a:hlinkClick r:id="rId4"/>
              </a:rPr>
              <a:t>/bin/view/</a:t>
            </a:r>
            <a:r>
              <a:rPr lang="en-US" sz="1100" dirty="0" err="1">
                <a:hlinkClick r:id="rId4"/>
              </a:rPr>
              <a:t>CMSPublic</a:t>
            </a:r>
            <a:r>
              <a:rPr lang="en-US" sz="1100" dirty="0">
                <a:hlinkClick r:id="rId4"/>
              </a:rPr>
              <a:t>/PhysicsResultsSUS13011</a:t>
            </a:r>
            <a:endParaRPr lang="en-US" sz="11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535801"/>
              </p:ext>
            </p:extLst>
          </p:nvPr>
        </p:nvGraphicFramePr>
        <p:xfrm>
          <a:off x="7007225" y="76200"/>
          <a:ext cx="1831975" cy="73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7471" name="Equation" r:id="rId5" imgW="596900" imgH="241300" progId="Equation.DSMT4">
                  <p:embed/>
                </p:oleObj>
              </mc:Choice>
              <mc:Fallback>
                <p:oleObj name="Equation" r:id="rId5" imgW="5969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07225" y="76200"/>
                        <a:ext cx="1831975" cy="737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602" y="1181100"/>
            <a:ext cx="8879724" cy="55372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067" y="5574307"/>
            <a:ext cx="1178182" cy="5236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1531" y="3009836"/>
            <a:ext cx="1560443" cy="6350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8974" y="2818995"/>
            <a:ext cx="1550528" cy="10336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9700" y="691634"/>
            <a:ext cx="1437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SUS-13-</a:t>
            </a:r>
            <a:r>
              <a:rPr lang="en-US" dirty="0" smtClean="0"/>
              <a:t>011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25500" y="2959100"/>
            <a:ext cx="2070100" cy="113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417916"/>
              </p:ext>
            </p:extLst>
          </p:nvPr>
        </p:nvGraphicFramePr>
        <p:xfrm>
          <a:off x="876300" y="2931943"/>
          <a:ext cx="1803400" cy="46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7472" name="Equation" r:id="rId12" imgW="889000" imgH="228600" progId="Equation.DSMT4">
                  <p:embed/>
                </p:oleObj>
              </mc:Choice>
              <mc:Fallback>
                <p:oleObj name="Equation" r:id="rId12" imgW="889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76300" y="2931943"/>
                        <a:ext cx="1803400" cy="46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63600" y="3390900"/>
            <a:ext cx="1980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violates assumed </a:t>
            </a:r>
          </a:p>
          <a:p>
            <a:r>
              <a:rPr lang="en-US" dirty="0" smtClean="0"/>
              <a:t>spectrum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728137"/>
              </p:ext>
            </p:extLst>
          </p:nvPr>
        </p:nvGraphicFramePr>
        <p:xfrm>
          <a:off x="4991100" y="3416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7473" name="Equation" r:id="rId14" imgW="114300" imgH="165100" progId="Equation.DSMT4">
                  <p:embed/>
                </p:oleObj>
              </mc:Choice>
              <mc:Fallback>
                <p:oleObj name="Equation" r:id="rId1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91100" y="3416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1625655" y="691634"/>
            <a:ext cx="4135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Mariarosaria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D’Alfonso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828221"/>
              </p:ext>
            </p:extLst>
          </p:nvPr>
        </p:nvGraphicFramePr>
        <p:xfrm>
          <a:off x="3434292" y="2927350"/>
          <a:ext cx="181080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7474" name="Equation" r:id="rId16" imgW="749300" imgH="228600" progId="Equation.DSMT4">
                  <p:embed/>
                </p:oleObj>
              </mc:Choice>
              <mc:Fallback>
                <p:oleObj name="Equation" r:id="rId16" imgW="7493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434292" y="2927350"/>
                        <a:ext cx="1810808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/>
          <p:nvPr/>
        </p:nvCxnSpPr>
        <p:spPr>
          <a:xfrm>
            <a:off x="673100" y="4241800"/>
            <a:ext cx="5168900" cy="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867400" y="4229100"/>
            <a:ext cx="0" cy="201930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454400" y="3390900"/>
            <a:ext cx="142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(off-shell W)</a:t>
            </a:r>
            <a:endParaRPr lang="en-US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204628"/>
              </p:ext>
            </p:extLst>
          </p:nvPr>
        </p:nvGraphicFramePr>
        <p:xfrm>
          <a:off x="6108700" y="4400550"/>
          <a:ext cx="260191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7475" name="Equation" r:id="rId18" imgW="1282700" imgH="228600" progId="Equation.DSMT4">
                  <p:embed/>
                </p:oleObj>
              </mc:Choice>
              <mc:Fallback>
                <p:oleObj name="Equation" r:id="rId18" imgW="12827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08700" y="4400550"/>
                        <a:ext cx="2601913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5880100" y="4241800"/>
            <a:ext cx="1270000" cy="12700"/>
          </a:xfrm>
          <a:prstGeom prst="straightConnector1">
            <a:avLst/>
          </a:prstGeom>
          <a:ln w="38100" cmpd="sng">
            <a:solidFill>
              <a:srgbClr val="7F7F7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251200" y="5283200"/>
            <a:ext cx="2463800" cy="12700"/>
          </a:xfrm>
          <a:prstGeom prst="straightConnector1">
            <a:avLst/>
          </a:prstGeom>
          <a:ln w="38100" cmpd="sng">
            <a:solidFill>
              <a:srgbClr val="7F7F7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613529"/>
              </p:ext>
            </p:extLst>
          </p:nvPr>
        </p:nvGraphicFramePr>
        <p:xfrm>
          <a:off x="2545556" y="6242050"/>
          <a:ext cx="877094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7476" name="Equation" r:id="rId20" imgW="431800" imgH="203200" progId="Equation.DSMT4">
                  <p:embed/>
                </p:oleObj>
              </mc:Choice>
              <mc:Fallback>
                <p:oleObj name="Equation" r:id="rId20" imgW="431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545556" y="6242050"/>
                        <a:ext cx="877094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401600"/>
              </p:ext>
            </p:extLst>
          </p:nvPr>
        </p:nvGraphicFramePr>
        <p:xfrm>
          <a:off x="3028951" y="5378450"/>
          <a:ext cx="28575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7477" name="Equation" r:id="rId22" imgW="1270000" imgH="228600" progId="Equation.DSMT4">
                  <p:embed/>
                </p:oleObj>
              </mc:Choice>
              <mc:Fallback>
                <p:oleObj name="Equation" r:id="rId22" imgW="1270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028951" y="5378450"/>
                        <a:ext cx="28575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5257800" y="2730500"/>
            <a:ext cx="3479800" cy="1104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94000" y="5397500"/>
            <a:ext cx="3479800" cy="508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35600" y="1282700"/>
            <a:ext cx="3670300" cy="546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52349" y="1422400"/>
            <a:ext cx="3439251" cy="25019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67033" y="4114800"/>
            <a:ext cx="3424567" cy="2438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485900" y="3416300"/>
            <a:ext cx="4096945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Same final state but different</a:t>
            </a:r>
          </a:p>
          <a:p>
            <a:r>
              <a:rPr lang="en-US" sz="2400" dirty="0" smtClean="0"/>
              <a:t>kinematics!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5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 Search for direct stop production: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2966" y="927100"/>
            <a:ext cx="25379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</a:t>
            </a:r>
            <a:r>
              <a:rPr lang="en-US" sz="1200" dirty="0" err="1">
                <a:hlinkClick r:id="rId3"/>
              </a:rPr>
              <a:t>arxiv.org</a:t>
            </a:r>
            <a:r>
              <a:rPr lang="en-US" sz="1200" dirty="0">
                <a:hlinkClick r:id="rId3"/>
              </a:rPr>
              <a:t>/abs/1308.1586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114300" y="946835"/>
            <a:ext cx="6680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</a:t>
            </a:r>
            <a:r>
              <a:rPr lang="en-US" sz="1100" dirty="0" err="1">
                <a:hlinkClick r:id="rId4"/>
              </a:rPr>
              <a:t>twiki.cern.ch</a:t>
            </a:r>
            <a:r>
              <a:rPr lang="en-US" sz="1100" dirty="0">
                <a:hlinkClick r:id="rId4"/>
              </a:rPr>
              <a:t>/</a:t>
            </a:r>
            <a:r>
              <a:rPr lang="en-US" sz="1100" dirty="0" err="1">
                <a:hlinkClick r:id="rId4"/>
              </a:rPr>
              <a:t>twiki</a:t>
            </a:r>
            <a:r>
              <a:rPr lang="en-US" sz="1100" dirty="0">
                <a:hlinkClick r:id="rId4"/>
              </a:rPr>
              <a:t>/bin/view/</a:t>
            </a:r>
            <a:r>
              <a:rPr lang="en-US" sz="1100" dirty="0" err="1">
                <a:hlinkClick r:id="rId4"/>
              </a:rPr>
              <a:t>CMSPublic</a:t>
            </a:r>
            <a:r>
              <a:rPr lang="en-US" sz="1100" dirty="0">
                <a:hlinkClick r:id="rId4"/>
              </a:rPr>
              <a:t>/PhysicsResultsSUS13011</a:t>
            </a:r>
            <a:endParaRPr lang="en-US" sz="11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3112858"/>
              </p:ext>
            </p:extLst>
          </p:nvPr>
        </p:nvGraphicFramePr>
        <p:xfrm>
          <a:off x="7007225" y="76200"/>
          <a:ext cx="1831975" cy="73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500" name="Equation" r:id="rId5" imgW="596900" imgH="241300" progId="Equation.DSMT4">
                  <p:embed/>
                </p:oleObj>
              </mc:Choice>
              <mc:Fallback>
                <p:oleObj name="Equation" r:id="rId5" imgW="5969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07225" y="76200"/>
                        <a:ext cx="1831975" cy="737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531" y="3009836"/>
            <a:ext cx="1560443" cy="6350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8974" y="2818995"/>
            <a:ext cx="1550528" cy="10336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9700" y="691634"/>
            <a:ext cx="1437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SUS-13-</a:t>
            </a:r>
            <a:r>
              <a:rPr lang="en-US" dirty="0" smtClean="0"/>
              <a:t>011</a:t>
            </a:r>
            <a:endParaRPr 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05615"/>
              </p:ext>
            </p:extLst>
          </p:nvPr>
        </p:nvGraphicFramePr>
        <p:xfrm>
          <a:off x="4991100" y="3416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501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91100" y="3416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1625655" y="691634"/>
            <a:ext cx="4135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Mariarosaria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D’Alfonso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288617"/>
              </p:ext>
            </p:extLst>
          </p:nvPr>
        </p:nvGraphicFramePr>
        <p:xfrm>
          <a:off x="3434292" y="2927350"/>
          <a:ext cx="181080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502" name="Equation" r:id="rId12" imgW="749300" imgH="228600" progId="Equation.DSMT4">
                  <p:embed/>
                </p:oleObj>
              </mc:Choice>
              <mc:Fallback>
                <p:oleObj name="Equation" r:id="rId12" imgW="7493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34292" y="2927350"/>
                        <a:ext cx="1810808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 flipV="1">
            <a:off x="5867400" y="4229100"/>
            <a:ext cx="0" cy="201930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454400" y="3390900"/>
            <a:ext cx="142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(off-shell W)</a:t>
            </a:r>
            <a:endParaRPr lang="en-US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485169"/>
              </p:ext>
            </p:extLst>
          </p:nvPr>
        </p:nvGraphicFramePr>
        <p:xfrm>
          <a:off x="6108700" y="4400550"/>
          <a:ext cx="260191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503" name="Equation" r:id="rId14" imgW="1282700" imgH="228600" progId="Equation.DSMT4">
                  <p:embed/>
                </p:oleObj>
              </mc:Choice>
              <mc:Fallback>
                <p:oleObj name="Equation" r:id="rId14" imgW="12827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08700" y="4400550"/>
                        <a:ext cx="2601913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5880100" y="4241800"/>
            <a:ext cx="1270000" cy="12700"/>
          </a:xfrm>
          <a:prstGeom prst="straightConnector1">
            <a:avLst/>
          </a:prstGeom>
          <a:ln w="38100" cmpd="sng">
            <a:solidFill>
              <a:srgbClr val="7F7F7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017363"/>
              </p:ext>
            </p:extLst>
          </p:nvPr>
        </p:nvGraphicFramePr>
        <p:xfrm>
          <a:off x="2545556" y="6242050"/>
          <a:ext cx="877094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504" name="Equation" r:id="rId16" imgW="431800" imgH="203200" progId="Equation.DSMT4">
                  <p:embed/>
                </p:oleObj>
              </mc:Choice>
              <mc:Fallback>
                <p:oleObj name="Equation" r:id="rId16" imgW="431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545556" y="6242050"/>
                        <a:ext cx="877094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5435600" y="1282700"/>
            <a:ext cx="3670300" cy="546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52349" y="1422400"/>
            <a:ext cx="3439251" cy="25019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67033" y="4114800"/>
            <a:ext cx="3424567" cy="243840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33" name="Group 32"/>
          <p:cNvGrpSpPr/>
          <p:nvPr/>
        </p:nvGrpSpPr>
        <p:grpSpPr>
          <a:xfrm>
            <a:off x="2166101" y="710330"/>
            <a:ext cx="3244099" cy="3099670"/>
            <a:chOff x="5747501" y="710330"/>
            <a:chExt cx="3244099" cy="3099670"/>
          </a:xfrm>
        </p:grpSpPr>
        <p:pic>
          <p:nvPicPr>
            <p:cNvPr id="36" name="Picture 35" descr="mt2w_preselection_mt120.pdf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501" y="710330"/>
              <a:ext cx="3244099" cy="309967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852401" y="1918570"/>
              <a:ext cx="1841971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MT &gt; 120 </a:t>
              </a:r>
              <a:r>
                <a:rPr lang="en-US" dirty="0" err="1" smtClean="0"/>
                <a:t>GeV</a:t>
              </a:r>
              <a:endParaRPr lang="en-US" dirty="0" smtClean="0"/>
            </a:p>
            <a:p>
              <a:r>
                <a:rPr lang="en-US" dirty="0" smtClean="0"/>
                <a:t>MET &gt; 100 </a:t>
              </a:r>
              <a:r>
                <a:rPr lang="en-US" dirty="0" err="1" smtClean="0"/>
                <a:t>GeV</a:t>
              </a:r>
              <a:endParaRPr lang="en-US" dirty="0"/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9421554"/>
                </p:ext>
              </p:extLst>
            </p:nvPr>
          </p:nvGraphicFramePr>
          <p:xfrm>
            <a:off x="6931776" y="2585320"/>
            <a:ext cx="170021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1505" name="Equation" r:id="rId21" imgW="1003300" imgH="228600" progId="Equation.DSMT4">
                    <p:embed/>
                  </p:oleObj>
                </mc:Choice>
                <mc:Fallback>
                  <p:oleObj name="Equation" r:id="rId21" imgW="10033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931776" y="2585320"/>
                          <a:ext cx="1700213" cy="387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Group 40"/>
          <p:cNvGrpSpPr/>
          <p:nvPr/>
        </p:nvGrpSpPr>
        <p:grpSpPr>
          <a:xfrm>
            <a:off x="2175996" y="3810000"/>
            <a:ext cx="3158004" cy="3024568"/>
            <a:chOff x="5757396" y="3810000"/>
            <a:chExt cx="3158004" cy="3024568"/>
          </a:xfrm>
        </p:grpSpPr>
        <p:pic>
          <p:nvPicPr>
            <p:cNvPr id="42" name="Picture 41" descr="bpt_preselection_mt120.pdf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396" y="3810000"/>
              <a:ext cx="3158004" cy="302456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934200" y="5029200"/>
              <a:ext cx="1841971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MT &gt; 120 </a:t>
              </a:r>
              <a:r>
                <a:rPr lang="en-US" dirty="0" err="1" smtClean="0"/>
                <a:t>GeV</a:t>
              </a:r>
              <a:endParaRPr lang="en-US" dirty="0" smtClean="0"/>
            </a:p>
            <a:p>
              <a:r>
                <a:rPr lang="en-US" dirty="0" smtClean="0"/>
                <a:t>MET &gt; 100 </a:t>
              </a:r>
              <a:r>
                <a:rPr lang="en-US" dirty="0" err="1" smtClean="0"/>
                <a:t>GeV</a:t>
              </a:r>
              <a:endParaRPr lang="en-US" dirty="0"/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1134549"/>
                </p:ext>
              </p:extLst>
            </p:nvPr>
          </p:nvGraphicFramePr>
          <p:xfrm>
            <a:off x="7108825" y="5556250"/>
            <a:ext cx="176371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1506" name="Equation" r:id="rId24" imgW="1041400" imgH="228600" progId="Equation.DSMT4">
                    <p:embed/>
                  </p:oleObj>
                </mc:Choice>
                <mc:Fallback>
                  <p:oleObj name="Equation" r:id="rId24" imgW="10414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7108825" y="5556250"/>
                          <a:ext cx="1763713" cy="387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Rectangle 9"/>
          <p:cNvSpPr/>
          <p:nvPr/>
        </p:nvSpPr>
        <p:spPr>
          <a:xfrm>
            <a:off x="165100" y="4744135"/>
            <a:ext cx="2108200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Use BDTs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for separate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modes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&amp;  regions.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2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Search for direct stop: initial state radiation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38200"/>
            <a:ext cx="8877300" cy="1981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228600" indent="-228600"/>
            <a:r>
              <a:rPr lang="en-US" dirty="0" smtClean="0"/>
              <a:t>The effects of initial-state radiation are important for the signal efficiency in the region where MET is small.</a:t>
            </a:r>
          </a:p>
          <a:p>
            <a:pPr marL="228600" indent="-228600"/>
            <a:r>
              <a:rPr lang="en-US" dirty="0" smtClean="0"/>
              <a:t>Does the simulation get </a:t>
            </a:r>
            <a:r>
              <a:rPr lang="en-US" dirty="0"/>
              <a:t>this right (M</a:t>
            </a:r>
            <a:r>
              <a:rPr lang="en-US" sz="2400" dirty="0"/>
              <a:t>AD</a:t>
            </a:r>
            <a:r>
              <a:rPr lang="en-US" dirty="0"/>
              <a:t>G</a:t>
            </a:r>
            <a:r>
              <a:rPr lang="en-US" sz="2400" dirty="0"/>
              <a:t>RAPH</a:t>
            </a:r>
            <a:r>
              <a:rPr lang="en-US" dirty="0"/>
              <a:t>) ?</a:t>
            </a:r>
            <a:endParaRPr lang="en-US" dirty="0" smtClean="0"/>
          </a:p>
          <a:p>
            <a:pPr marL="228600" indent="-228600"/>
            <a:r>
              <a:rPr lang="en-US" dirty="0" smtClean="0"/>
              <a:t>Study in </a:t>
            </a:r>
            <a:r>
              <a:rPr lang="en-US" dirty="0" err="1" smtClean="0"/>
              <a:t>Z+jets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ttbar</a:t>
            </a:r>
            <a:r>
              <a:rPr lang="en-US" dirty="0" smtClean="0"/>
              <a:t>.</a:t>
            </a: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fig24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3"/>
          <a:stretch/>
        </p:blipFill>
        <p:spPr>
          <a:xfrm>
            <a:off x="184281" y="3746500"/>
            <a:ext cx="4114800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9700" y="691634"/>
            <a:ext cx="1437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SUS-13-</a:t>
            </a:r>
            <a:r>
              <a:rPr lang="en-US" dirty="0" smtClean="0"/>
              <a:t>011</a:t>
            </a:r>
            <a:endParaRPr lang="en-US" dirty="0"/>
          </a:p>
        </p:txBody>
      </p:sp>
      <p:pic>
        <p:nvPicPr>
          <p:cNvPr id="7" name="Picture 6" descr="fig2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5"/>
          <a:stretch/>
        </p:blipFill>
        <p:spPr>
          <a:xfrm>
            <a:off x="4430837" y="3746500"/>
            <a:ext cx="4154364" cy="31241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84481" y="4114800"/>
            <a:ext cx="120237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Z + jets</a:t>
            </a:r>
          </a:p>
          <a:p>
            <a:r>
              <a:rPr lang="en-US" sz="2400" dirty="0" err="1" smtClean="0">
                <a:solidFill>
                  <a:srgbClr val="000090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000090"/>
                </a:solidFill>
              </a:rPr>
              <a:t>T</a:t>
            </a:r>
            <a:r>
              <a:rPr lang="en-US" sz="2400" dirty="0" smtClean="0">
                <a:solidFill>
                  <a:srgbClr val="000090"/>
                </a:solidFill>
              </a:rPr>
              <a:t>(jets)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9981" y="4140200"/>
            <a:ext cx="222002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90"/>
                </a:solidFill>
              </a:rPr>
              <a:t>ttbar</a:t>
            </a:r>
            <a:r>
              <a:rPr lang="en-US" sz="2400" dirty="0" smtClean="0">
                <a:solidFill>
                  <a:srgbClr val="000090"/>
                </a:solidFill>
              </a:rPr>
              <a:t>(</a:t>
            </a:r>
            <a:r>
              <a:rPr lang="en-US" sz="2400" i="1" dirty="0" err="1" smtClean="0">
                <a:solidFill>
                  <a:srgbClr val="000090"/>
                </a:solidFill>
              </a:rPr>
              <a:t>l</a:t>
            </a:r>
            <a:r>
              <a:rPr lang="en-US" sz="2400" baseline="30000" dirty="0" err="1" smtClean="0">
                <a:solidFill>
                  <a:srgbClr val="000090"/>
                </a:solidFill>
              </a:rPr>
              <a:t>+</a:t>
            </a:r>
            <a:r>
              <a:rPr lang="en-US" sz="2400" i="1" dirty="0" err="1" smtClean="0">
                <a:solidFill>
                  <a:srgbClr val="000090"/>
                </a:solidFill>
              </a:rPr>
              <a:t>l</a:t>
            </a:r>
            <a:r>
              <a:rPr lang="en-US" sz="2400" baseline="30000" dirty="0" smtClean="0">
                <a:solidFill>
                  <a:srgbClr val="000090"/>
                </a:solidFill>
              </a:rPr>
              <a:t>-</a:t>
            </a:r>
            <a:r>
              <a:rPr lang="en-US" sz="2400" dirty="0" smtClean="0">
                <a:solidFill>
                  <a:srgbClr val="000090"/>
                </a:solidFill>
              </a:rPr>
              <a:t>) + jets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15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Search for direct stop: initial state radiation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38200"/>
            <a:ext cx="8877300" cy="1981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228600" indent="-228600"/>
            <a:r>
              <a:rPr lang="en-US" dirty="0" smtClean="0"/>
              <a:t>The effects of initial-state radiation are important for the signal efficiency in the region where MET is small.</a:t>
            </a:r>
          </a:p>
          <a:p>
            <a:pPr marL="228600" indent="-228600"/>
            <a:r>
              <a:rPr lang="en-US" dirty="0" smtClean="0"/>
              <a:t>Does the simulation get </a:t>
            </a:r>
            <a:r>
              <a:rPr lang="en-US" dirty="0"/>
              <a:t>this right (M</a:t>
            </a:r>
            <a:r>
              <a:rPr lang="en-US" sz="2400" dirty="0"/>
              <a:t>AD</a:t>
            </a:r>
            <a:r>
              <a:rPr lang="en-US" dirty="0"/>
              <a:t>G</a:t>
            </a:r>
            <a:r>
              <a:rPr lang="en-US" sz="2400" dirty="0"/>
              <a:t>RAPH</a:t>
            </a:r>
            <a:r>
              <a:rPr lang="en-US" dirty="0"/>
              <a:t>) ?</a:t>
            </a:r>
            <a:endParaRPr lang="en-US" dirty="0" smtClean="0"/>
          </a:p>
          <a:p>
            <a:pPr marL="228600" indent="-228600"/>
            <a:r>
              <a:rPr lang="en-US" dirty="0" smtClean="0"/>
              <a:t>Study in </a:t>
            </a:r>
            <a:r>
              <a:rPr lang="en-US" dirty="0" err="1" smtClean="0"/>
              <a:t>Z+jets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ttbar</a:t>
            </a:r>
            <a:r>
              <a:rPr lang="en-US" dirty="0" smtClean="0"/>
              <a:t>.</a:t>
            </a: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fig24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3"/>
          <a:stretch/>
        </p:blipFill>
        <p:spPr>
          <a:xfrm>
            <a:off x="184281" y="2857500"/>
            <a:ext cx="4114800" cy="4000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84481" y="4114800"/>
            <a:ext cx="120237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Z + jets</a:t>
            </a:r>
          </a:p>
          <a:p>
            <a:r>
              <a:rPr lang="en-US" sz="2400" dirty="0" err="1" smtClean="0">
                <a:solidFill>
                  <a:srgbClr val="000090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000090"/>
                </a:solidFill>
              </a:rPr>
              <a:t>T</a:t>
            </a:r>
            <a:r>
              <a:rPr lang="en-US" sz="2400" dirty="0" smtClean="0">
                <a:solidFill>
                  <a:srgbClr val="000090"/>
                </a:solidFill>
              </a:rPr>
              <a:t>(jets)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9700" y="691634"/>
            <a:ext cx="1437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SUS-13-</a:t>
            </a:r>
            <a:r>
              <a:rPr lang="en-US" dirty="0" smtClean="0"/>
              <a:t>011</a:t>
            </a:r>
            <a:endParaRPr lang="en-US" dirty="0"/>
          </a:p>
        </p:txBody>
      </p:sp>
      <p:pic>
        <p:nvPicPr>
          <p:cNvPr id="7" name="Picture 6" descr="fig2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37" y="2870200"/>
            <a:ext cx="4154364" cy="400049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2844800" y="2590800"/>
            <a:ext cx="2933700" cy="7366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34100" y="2236569"/>
            <a:ext cx="29718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MC predicts up to 20% too much ISR at high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2700" y="2743200"/>
            <a:ext cx="121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DATA/MC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791200" y="2590800"/>
            <a:ext cx="609600" cy="8382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49981" y="4140200"/>
            <a:ext cx="222002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90"/>
                </a:solidFill>
              </a:rPr>
              <a:t>ttbar</a:t>
            </a:r>
            <a:r>
              <a:rPr lang="en-US" sz="2400" dirty="0" smtClean="0">
                <a:solidFill>
                  <a:srgbClr val="000090"/>
                </a:solidFill>
              </a:rPr>
              <a:t>(</a:t>
            </a:r>
            <a:r>
              <a:rPr lang="en-US" sz="2400" i="1" dirty="0" err="1" smtClean="0">
                <a:solidFill>
                  <a:srgbClr val="000090"/>
                </a:solidFill>
              </a:rPr>
              <a:t>l</a:t>
            </a:r>
            <a:r>
              <a:rPr lang="en-US" sz="2400" baseline="30000" dirty="0" err="1" smtClean="0">
                <a:solidFill>
                  <a:srgbClr val="000090"/>
                </a:solidFill>
              </a:rPr>
              <a:t>+</a:t>
            </a:r>
            <a:r>
              <a:rPr lang="en-US" sz="2400" i="1" dirty="0" err="1" smtClean="0">
                <a:solidFill>
                  <a:srgbClr val="000090"/>
                </a:solidFill>
              </a:rPr>
              <a:t>l</a:t>
            </a:r>
            <a:r>
              <a:rPr lang="en-US" sz="2400" baseline="30000" dirty="0" smtClean="0">
                <a:solidFill>
                  <a:srgbClr val="000090"/>
                </a:solidFill>
              </a:rPr>
              <a:t>-</a:t>
            </a:r>
            <a:r>
              <a:rPr lang="en-US" sz="2400" dirty="0" smtClean="0">
                <a:solidFill>
                  <a:srgbClr val="000090"/>
                </a:solidFill>
              </a:rPr>
              <a:t>) + jets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05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SY2013T2ttT6f-crop_Shad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02649"/>
            <a:ext cx="6032500" cy="6055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Search for                 : results</a:t>
            </a: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911" y="4724400"/>
            <a:ext cx="169848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Razor analysis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0 </a:t>
            </a:r>
            <a:r>
              <a:rPr lang="en-US" dirty="0" err="1" smtClean="0">
                <a:solidFill>
                  <a:srgbClr val="008000"/>
                </a:solidFill>
              </a:rPr>
              <a:t>lep</a:t>
            </a:r>
            <a:r>
              <a:rPr lang="en-US" dirty="0" smtClean="0">
                <a:solidFill>
                  <a:srgbClr val="008000"/>
                </a:solidFill>
              </a:rPr>
              <a:t> + 1 </a:t>
            </a:r>
            <a:r>
              <a:rPr lang="en-US" dirty="0" err="1" smtClean="0">
                <a:solidFill>
                  <a:srgbClr val="008000"/>
                </a:solidFill>
              </a:rPr>
              <a:t>lep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123" y="3671669"/>
            <a:ext cx="119790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1-lepton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analysis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~</a:t>
            </a:r>
            <a:r>
              <a:rPr lang="en-US" dirty="0" err="1" smtClean="0">
                <a:solidFill>
                  <a:srgbClr val="0000FF"/>
                </a:solidFill>
              </a:rPr>
              <a:t>t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t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~X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1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0</a:t>
            </a:r>
            <a:endParaRPr lang="en-US" dirty="0" smtClean="0">
              <a:solidFill>
                <a:srgbClr val="0000FF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121905"/>
              </p:ext>
            </p:extLst>
          </p:nvPr>
        </p:nvGraphicFramePr>
        <p:xfrm>
          <a:off x="7658100" y="6159500"/>
          <a:ext cx="874059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3724" name="Equation" r:id="rId5" imgW="330200" imgH="215900" progId="Equation.DSMT4">
                  <p:embed/>
                </p:oleObj>
              </mc:Choice>
              <mc:Fallback>
                <p:oleObj name="Equation" r:id="rId5" imgW="3302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58100" y="6159500"/>
                        <a:ext cx="874059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235133"/>
              </p:ext>
            </p:extLst>
          </p:nvPr>
        </p:nvGraphicFramePr>
        <p:xfrm>
          <a:off x="63500" y="1266825"/>
          <a:ext cx="11430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3725" name="Equation" r:id="rId7" imgW="431800" imgH="228600" progId="Equation.DSMT4">
                  <p:embed/>
                </p:oleObj>
              </mc:Choice>
              <mc:Fallback>
                <p:oleObj name="Equation" r:id="rId7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500" y="1266825"/>
                        <a:ext cx="1143000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8100" y="691634"/>
            <a:ext cx="1454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SUS-13-</a:t>
            </a:r>
            <a:r>
              <a:rPr lang="en-US" dirty="0" smtClean="0"/>
              <a:t>011</a:t>
            </a:r>
          </a:p>
          <a:p>
            <a:r>
              <a:rPr lang="en-US" dirty="0" smtClean="0"/>
              <a:t>SUS-13-004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93223" y="3608169"/>
            <a:ext cx="120229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0000"/>
                </a:solidFill>
              </a:rPr>
              <a:t>1-lepton</a:t>
            </a:r>
          </a:p>
          <a:p>
            <a:r>
              <a:rPr lang="en-US" dirty="0" smtClean="0">
                <a:solidFill>
                  <a:srgbClr val="CB0000"/>
                </a:solidFill>
              </a:rPr>
              <a:t>analysis</a:t>
            </a:r>
          </a:p>
          <a:p>
            <a:r>
              <a:rPr lang="en-US" dirty="0" smtClean="0">
                <a:solidFill>
                  <a:srgbClr val="CB0000"/>
                </a:solidFill>
              </a:rPr>
              <a:t>~t</a:t>
            </a:r>
            <a:r>
              <a:rPr lang="en-US" dirty="0" smtClean="0">
                <a:solidFill>
                  <a:srgbClr val="CB0000"/>
                </a:solidFill>
                <a:sym typeface="Wingdings"/>
              </a:rPr>
              <a:t>b~X</a:t>
            </a:r>
            <a:r>
              <a:rPr lang="en-US" baseline="-25000" dirty="0" smtClean="0">
                <a:solidFill>
                  <a:srgbClr val="CB0000"/>
                </a:solidFill>
                <a:sym typeface="Wingdings"/>
              </a:rPr>
              <a:t>1</a:t>
            </a:r>
            <a:r>
              <a:rPr lang="en-US" baseline="30000" dirty="0" smtClean="0">
                <a:solidFill>
                  <a:srgbClr val="CB0000"/>
                </a:solidFill>
                <a:sym typeface="Wingdings"/>
              </a:rPr>
              <a:t>+</a:t>
            </a:r>
            <a:endParaRPr lang="en-US" dirty="0">
              <a:solidFill>
                <a:srgbClr val="CB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122850"/>
              </p:ext>
            </p:extLst>
          </p:nvPr>
        </p:nvGraphicFramePr>
        <p:xfrm>
          <a:off x="3933825" y="76200"/>
          <a:ext cx="1831975" cy="73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3726" name="Equation" r:id="rId9" imgW="596900" imgH="241300" progId="Equation.DSMT4">
                  <p:embed/>
                </p:oleObj>
              </mc:Choice>
              <mc:Fallback>
                <p:oleObj name="Equation" r:id="rId9" imgW="5969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33825" y="76200"/>
                        <a:ext cx="1831975" cy="737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66408" y="1346200"/>
            <a:ext cx="1826792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For each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decay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channel,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100% BF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is assumed!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36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362700" y="4965700"/>
            <a:ext cx="444500" cy="406400"/>
          </a:xfrm>
          <a:prstGeom prst="straightConnector1">
            <a:avLst/>
          </a:prstGeom>
          <a:ln w="38100">
            <a:solidFill>
              <a:srgbClr val="00CE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679700" y="4775200"/>
            <a:ext cx="406400" cy="635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667000" y="4178300"/>
            <a:ext cx="2298700" cy="5969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041900" y="3848100"/>
            <a:ext cx="1866900" cy="787400"/>
          </a:xfrm>
          <a:prstGeom prst="straightConnector1">
            <a:avLst/>
          </a:prstGeom>
          <a:ln w="38100" cmpd="sng">
            <a:solidFill>
              <a:srgbClr val="CB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08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Search for direct stop: dependence on BF </a:t>
            </a: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fig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6200" y="355600"/>
            <a:ext cx="607181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16100" y="1409700"/>
            <a:ext cx="2400300" cy="1181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93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 Search for b-jets, same-sign </a:t>
            </a:r>
            <a:r>
              <a:rPr lang="en-US" sz="3200" dirty="0" err="1" smtClean="0">
                <a:solidFill>
                  <a:srgbClr val="000090"/>
                </a:solidFill>
              </a:rPr>
              <a:t>dileptons</a:t>
            </a:r>
            <a:r>
              <a:rPr lang="en-US" sz="3200" dirty="0" smtClean="0">
                <a:solidFill>
                  <a:srgbClr val="000090"/>
                </a:solidFill>
              </a:rPr>
              <a:t>, MET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pic>
        <p:nvPicPr>
          <p:cNvPr id="39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4559300" y="1143000"/>
            <a:ext cx="4447923" cy="2374644"/>
            <a:chOff x="88900" y="4127499"/>
            <a:chExt cx="4978400" cy="2763711"/>
          </a:xfrm>
        </p:grpSpPr>
        <p:sp>
          <p:nvSpPr>
            <p:cNvPr id="52" name="Oval 51"/>
            <p:cNvSpPr/>
            <p:nvPr/>
          </p:nvSpPr>
          <p:spPr>
            <a:xfrm>
              <a:off x="88900" y="6019800"/>
              <a:ext cx="774700" cy="723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016000" y="4254500"/>
              <a:ext cx="774700" cy="723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17500" y="4318003"/>
              <a:ext cx="4749800" cy="2389185"/>
              <a:chOff x="139700" y="4508503"/>
              <a:chExt cx="4749800" cy="2389185"/>
            </a:xfrm>
          </p:grpSpPr>
          <p:graphicFrame>
            <p:nvGraphicFramePr>
              <p:cNvPr id="25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5460000"/>
                  </p:ext>
                </p:extLst>
              </p:nvPr>
            </p:nvGraphicFramePr>
            <p:xfrm>
              <a:off x="4432300" y="5480008"/>
              <a:ext cx="457200" cy="6021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2158" name="Equation" r:id="rId4" imgW="139700" imgH="165100" progId="Equation.DSMT4">
                      <p:embed/>
                    </p:oleObj>
                  </mc:Choice>
                  <mc:Fallback>
                    <p:oleObj name="Equation" r:id="rId4" imgW="139700" imgH="1651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32300" y="5480008"/>
                            <a:ext cx="457200" cy="602108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" name="Group 3"/>
              <p:cNvGrpSpPr/>
              <p:nvPr/>
            </p:nvGrpSpPr>
            <p:grpSpPr>
              <a:xfrm>
                <a:off x="650717" y="4508503"/>
                <a:ext cx="3769671" cy="2260597"/>
                <a:chOff x="942817" y="4597403"/>
                <a:chExt cx="3769671" cy="2026978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rot="5400000" flipH="1" flipV="1">
                  <a:off x="2124682" y="6369713"/>
                  <a:ext cx="508401" cy="935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headEnd type="triangl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rot="16200000" flipH="1">
                  <a:off x="2520156" y="4998021"/>
                  <a:ext cx="398088" cy="321619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headEnd type="triangl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942817" y="5727184"/>
                  <a:ext cx="3769671" cy="6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26" name="Object 2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04928126"/>
                    </p:ext>
                  </p:extLst>
                </p:nvPr>
              </p:nvGraphicFramePr>
              <p:xfrm>
                <a:off x="2749118" y="5662435"/>
                <a:ext cx="67316" cy="6235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2159" name="Equation" r:id="rId6" imgW="114300" imgH="165100" progId="Equation.DSMT4">
                        <p:embed/>
                      </p:oleObj>
                    </mc:Choice>
                    <mc:Fallback>
                      <p:oleObj name="Equation" r:id="rId6" imgW="114300" imgH="1651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9118" y="5662435"/>
                              <a:ext cx="67316" cy="6235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27" name="Straight Arrow Connector 26"/>
                <p:cNvCxnSpPr/>
                <p:nvPr/>
              </p:nvCxnSpPr>
              <p:spPr>
                <a:xfrm rot="10800000" flipV="1">
                  <a:off x="2984722" y="5041322"/>
                  <a:ext cx="979815" cy="326144"/>
                </a:xfrm>
                <a:prstGeom prst="straightConnector1">
                  <a:avLst/>
                </a:prstGeom>
                <a:ln w="50800">
                  <a:solidFill>
                    <a:schemeClr val="accent1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1638411" y="6082106"/>
                  <a:ext cx="628279" cy="230220"/>
                </a:xfrm>
                <a:prstGeom prst="straightConnector1">
                  <a:avLst/>
                </a:prstGeom>
                <a:ln w="50800">
                  <a:solidFill>
                    <a:schemeClr val="accent1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942817" y="6302733"/>
                  <a:ext cx="710553" cy="71944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 rot="5400000" flipH="1" flipV="1">
                  <a:off x="1444851" y="6376051"/>
                  <a:ext cx="297367" cy="179508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prstDash val="sysDot"/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1944755" y="4773712"/>
                  <a:ext cx="592754" cy="208637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headEnd type="triangl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2311403" y="4597403"/>
                  <a:ext cx="254468" cy="367179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prstDash val="sysDot"/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rot="5400000">
                  <a:off x="2452555" y="4735821"/>
                  <a:ext cx="383699" cy="112193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2272126" y="5443734"/>
                  <a:ext cx="714640" cy="590881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ash"/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40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20711028"/>
                  </p:ext>
                </p:extLst>
              </p:nvPr>
            </p:nvGraphicFramePr>
            <p:xfrm>
              <a:off x="139700" y="5530808"/>
              <a:ext cx="457200" cy="6021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2160" name="Equation" r:id="rId8" imgW="139700" imgH="165100" progId="Equation.DSMT4">
                      <p:embed/>
                    </p:oleObj>
                  </mc:Choice>
                  <mc:Fallback>
                    <p:oleObj name="Equation" r:id="rId8" imgW="139700" imgH="1651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00" y="5530808"/>
                            <a:ext cx="457200" cy="602108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7610786"/>
                  </p:ext>
                </p:extLst>
              </p:nvPr>
            </p:nvGraphicFramePr>
            <p:xfrm>
              <a:off x="3647017" y="4648200"/>
              <a:ext cx="778933" cy="584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2161" name="Equation" r:id="rId9" imgW="254000" imgH="190500" progId="Equation.DSMT4">
                      <p:embed/>
                    </p:oleObj>
                  </mc:Choice>
                  <mc:Fallback>
                    <p:oleObj name="Equation" r:id="rId9" imgW="254000" imgH="1905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3647017" y="4648200"/>
                            <a:ext cx="778933" cy="584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" name="Object 4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0141776"/>
                  </p:ext>
                </p:extLst>
              </p:nvPr>
            </p:nvGraphicFramePr>
            <p:xfrm>
              <a:off x="1297517" y="5664200"/>
              <a:ext cx="778933" cy="584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2162" name="Equation" r:id="rId11" imgW="254000" imgH="190500" progId="Equation.DSMT4">
                      <p:embed/>
                    </p:oleObj>
                  </mc:Choice>
                  <mc:Fallback>
                    <p:oleObj name="Equation" r:id="rId11" imgW="254000" imgH="1905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1297517" y="5664200"/>
                            <a:ext cx="778933" cy="584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" name="Object 4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03342831"/>
                  </p:ext>
                </p:extLst>
              </p:nvPr>
            </p:nvGraphicFramePr>
            <p:xfrm>
              <a:off x="2457450" y="4711700"/>
              <a:ext cx="388937" cy="506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2163" name="Equation" r:id="rId13" imgW="127000" imgH="165100" progId="Equation.DSMT4">
                      <p:embed/>
                    </p:oleObj>
                  </mc:Choice>
                  <mc:Fallback>
                    <p:oleObj name="Equation" r:id="rId13" imgW="127000" imgH="1651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2457450" y="4711700"/>
                            <a:ext cx="388937" cy="5064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" name="Object 4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04936368"/>
                  </p:ext>
                </p:extLst>
              </p:nvPr>
            </p:nvGraphicFramePr>
            <p:xfrm>
              <a:off x="2673350" y="5372100"/>
              <a:ext cx="311150" cy="428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2164" name="Equation" r:id="rId15" imgW="101600" imgH="139700" progId="Equation.DSMT4">
                      <p:embed/>
                    </p:oleObj>
                  </mc:Choice>
                  <mc:Fallback>
                    <p:oleObj name="Equation" r:id="rId15" imgW="101600" imgH="1397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2673350" y="5372100"/>
                            <a:ext cx="311150" cy="4286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" name="Object 4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8834292"/>
                  </p:ext>
                </p:extLst>
              </p:nvPr>
            </p:nvGraphicFramePr>
            <p:xfrm>
              <a:off x="2266950" y="5808663"/>
              <a:ext cx="388938" cy="546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2165" name="Equation" r:id="rId17" imgW="127000" imgH="177800" progId="Equation.DSMT4">
                      <p:embed/>
                    </p:oleObj>
                  </mc:Choice>
                  <mc:Fallback>
                    <p:oleObj name="Equation" r:id="rId17" imgW="127000" imgH="177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2266950" y="5808663"/>
                            <a:ext cx="388938" cy="546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" name="Object 4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3046891"/>
                  </p:ext>
                </p:extLst>
              </p:nvPr>
            </p:nvGraphicFramePr>
            <p:xfrm>
              <a:off x="2247900" y="6313488"/>
              <a:ext cx="427038" cy="584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2166" name="Equation" r:id="rId19" imgW="139700" imgH="190500" progId="Equation.DSMT4">
                      <p:embed/>
                    </p:oleObj>
                  </mc:Choice>
                  <mc:Fallback>
                    <p:oleObj name="Equation" r:id="rId19" imgW="139700" imgH="1905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247900" y="6313488"/>
                            <a:ext cx="427038" cy="584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2896440"/>
                </p:ext>
              </p:extLst>
            </p:nvPr>
          </p:nvGraphicFramePr>
          <p:xfrm>
            <a:off x="1079500" y="4127499"/>
            <a:ext cx="752475" cy="8049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2167" name="Equation" r:id="rId21" imgW="177800" imgH="190500" progId="Equation.DSMT4">
                    <p:embed/>
                  </p:oleObj>
                </mc:Choice>
                <mc:Fallback>
                  <p:oleObj name="Equation" r:id="rId21" imgW="1778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079500" y="4127499"/>
                          <a:ext cx="752475" cy="8049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6702488"/>
                </p:ext>
              </p:extLst>
            </p:nvPr>
          </p:nvGraphicFramePr>
          <p:xfrm>
            <a:off x="139700" y="5913327"/>
            <a:ext cx="752475" cy="8049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2168" name="Equation" r:id="rId23" imgW="177800" imgH="190500" progId="Equation.DSMT4">
                    <p:embed/>
                  </p:oleObj>
                </mc:Choice>
                <mc:Fallback>
                  <p:oleObj name="Equation" r:id="rId23" imgW="1778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139700" y="5913327"/>
                          <a:ext cx="752475" cy="8049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" name="TextBox 52"/>
            <p:cNvSpPr txBox="1"/>
            <p:nvPr/>
          </p:nvSpPr>
          <p:spPr>
            <a:xfrm>
              <a:off x="3098800" y="5816600"/>
              <a:ext cx="1857787" cy="1074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SM same-sign</a:t>
              </a:r>
            </a:p>
            <a:p>
              <a:r>
                <a:rPr lang="en-US" dirty="0" err="1" smtClean="0"/>
                <a:t>dilepton</a:t>
              </a:r>
              <a:r>
                <a:rPr lang="en-US" dirty="0" smtClean="0"/>
                <a:t> </a:t>
              </a:r>
            </a:p>
            <a:p>
              <a:r>
                <a:rPr lang="en-US" dirty="0" smtClean="0"/>
                <a:t>background</a:t>
              </a:r>
              <a:endParaRPr lang="en-US" dirty="0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5400" y="7239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SUS-13-013</a:t>
            </a:r>
            <a:endParaRPr lang="en-US" dirty="0"/>
          </a:p>
        </p:txBody>
      </p:sp>
      <p:pic>
        <p:nvPicPr>
          <p:cNvPr id="41" name="Picture 40" descr="Figure4_B1.pd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8" y="1244600"/>
            <a:ext cx="4182312" cy="25122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6985000" y="990600"/>
            <a:ext cx="180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 background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1371600" y="914400"/>
            <a:ext cx="44177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Marco-Andrea </a:t>
            </a:r>
            <a:r>
              <a:rPr lang="en-US" b="1" dirty="0" err="1" smtClean="0">
                <a:solidFill>
                  <a:srgbClr val="FF0000"/>
                </a:solidFill>
              </a:rPr>
              <a:t>Buchmann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409700" y="736600"/>
            <a:ext cx="5054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26"/>
              </a:rPr>
              <a:t>https://</a:t>
            </a:r>
            <a:r>
              <a:rPr lang="en-US" sz="1100" dirty="0" err="1">
                <a:hlinkClick r:id="rId26"/>
              </a:rPr>
              <a:t>twiki.cern.ch</a:t>
            </a:r>
            <a:r>
              <a:rPr lang="en-US" sz="1100" dirty="0">
                <a:hlinkClick r:id="rId26"/>
              </a:rPr>
              <a:t>/</a:t>
            </a:r>
            <a:r>
              <a:rPr lang="en-US" sz="1100" dirty="0" err="1">
                <a:hlinkClick r:id="rId26"/>
              </a:rPr>
              <a:t>twiki</a:t>
            </a:r>
            <a:r>
              <a:rPr lang="en-US" sz="1100" dirty="0">
                <a:hlinkClick r:id="rId26"/>
              </a:rPr>
              <a:t>/bin/view/</a:t>
            </a:r>
            <a:r>
              <a:rPr lang="en-US" sz="1100" dirty="0" err="1">
                <a:hlinkClick r:id="rId26"/>
              </a:rPr>
              <a:t>CMSPublic</a:t>
            </a:r>
            <a:r>
              <a:rPr lang="en-US" sz="1100" dirty="0">
                <a:hlinkClick r:id="rId26"/>
              </a:rPr>
              <a:t>/PhysicsResultsSUS13013</a:t>
            </a:r>
            <a:endParaRPr lang="en-US" sz="1100" dirty="0"/>
          </a:p>
        </p:txBody>
      </p:sp>
      <p:pic>
        <p:nvPicPr>
          <p:cNvPr id="7" name="Picture 6" descr="kin_highPt_histoPT1.pdf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2453" y="3057754"/>
            <a:ext cx="3175976" cy="4424517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0" y="3556000"/>
            <a:ext cx="4927600" cy="3302000"/>
          </a:xfrm>
          <a:noFill/>
        </p:spPr>
        <p:txBody>
          <a:bodyPr/>
          <a:lstStyle/>
          <a:p>
            <a:r>
              <a:rPr lang="en-US" dirty="0"/>
              <a:t>54 signal bins</a:t>
            </a:r>
            <a:r>
              <a:rPr lang="en-US" dirty="0" smtClean="0"/>
              <a:t>!</a:t>
            </a:r>
          </a:p>
          <a:p>
            <a:r>
              <a:rPr lang="en-US" dirty="0" smtClean="0"/>
              <a:t>N(b) = 0, 1, 2; N(J) =2-3, ≥4, MET bins (50-120,&gt;120 </a:t>
            </a:r>
            <a:r>
              <a:rPr lang="en-US" dirty="0" err="1" smtClean="0"/>
              <a:t>GeV</a:t>
            </a:r>
            <a:r>
              <a:rPr lang="en-US" dirty="0" smtClean="0"/>
              <a:t>), HT bins (200-400, &gt;400 </a:t>
            </a:r>
            <a:r>
              <a:rPr lang="en-US" dirty="0" err="1" smtClean="0"/>
              <a:t>GeV</a:t>
            </a:r>
            <a:r>
              <a:rPr lang="en-US" dirty="0" smtClean="0"/>
              <a:t>).</a:t>
            </a:r>
          </a:p>
          <a:p>
            <a:r>
              <a:rPr lang="en-US" dirty="0" smtClean="0"/>
              <a:t>Sensitivity to direct </a:t>
            </a:r>
            <a:r>
              <a:rPr lang="en-US" dirty="0" err="1" smtClean="0"/>
              <a:t>sbottom</a:t>
            </a:r>
            <a:r>
              <a:rPr lang="en-US" dirty="0" smtClean="0"/>
              <a:t>, </a:t>
            </a:r>
            <a:r>
              <a:rPr lang="en-US" dirty="0" err="1" smtClean="0"/>
              <a:t>gluino</a:t>
            </a:r>
            <a:r>
              <a:rPr lang="en-US" dirty="0" smtClean="0"/>
              <a:t> pairs, RPV SUSY, same-sign top, etc.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81601" y="3926720"/>
            <a:ext cx="1219199" cy="646331"/>
          </a:xfrm>
          <a:prstGeom prst="rect">
            <a:avLst/>
          </a:prstGeom>
          <a:solidFill>
            <a:srgbClr val="FBFC9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Leading </a:t>
            </a:r>
          </a:p>
          <a:p>
            <a:r>
              <a:rPr lang="en-US" dirty="0" smtClean="0"/>
              <a:t>lepton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688500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0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882900"/>
            <a:ext cx="9144000" cy="3975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  Same-sign </a:t>
            </a:r>
            <a:r>
              <a:rPr lang="en-US" sz="3200" dirty="0" err="1" smtClean="0">
                <a:solidFill>
                  <a:srgbClr val="000090"/>
                </a:solidFill>
              </a:rPr>
              <a:t>dileptons</a:t>
            </a:r>
            <a:r>
              <a:rPr lang="en-US" sz="3200" dirty="0" smtClean="0">
                <a:solidFill>
                  <a:srgbClr val="000090"/>
                </a:solidFill>
              </a:rPr>
              <a:t>: search for     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08500" y="1231900"/>
            <a:ext cx="4546600" cy="10795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Test how the exclusion region depends on   </a:t>
            </a:r>
            <a:endParaRPr lang="en-US" dirty="0"/>
          </a:p>
        </p:txBody>
      </p:sp>
      <p:pic>
        <p:nvPicPr>
          <p:cNvPr id="4" name="Picture 3" descr="Figure6_B1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486" y="3843587"/>
            <a:ext cx="2790327" cy="2908300"/>
          </a:xfrm>
          <a:prstGeom prst="rect">
            <a:avLst/>
          </a:prstGeom>
        </p:spPr>
      </p:pic>
      <p:pic>
        <p:nvPicPr>
          <p:cNvPr id="3" name="Picture 2" descr="Figure6_B1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1426" y="3866578"/>
            <a:ext cx="2730503" cy="2845947"/>
          </a:xfrm>
          <a:prstGeom prst="rect">
            <a:avLst/>
          </a:prstGeom>
        </p:spPr>
      </p:pic>
      <p:pic>
        <p:nvPicPr>
          <p:cNvPr id="6" name="Picture 5" descr="Figure6_B1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6199" y="3867907"/>
            <a:ext cx="2667605" cy="278039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919072"/>
              </p:ext>
            </p:extLst>
          </p:nvPr>
        </p:nvGraphicFramePr>
        <p:xfrm>
          <a:off x="5483225" y="6299292"/>
          <a:ext cx="930275" cy="558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59" name="Equation" r:id="rId6" imgW="381000" imgH="228600" progId="Equation.DSMT4">
                  <p:embed/>
                </p:oleObj>
              </mc:Choice>
              <mc:Fallback>
                <p:oleObj name="Equation" r:id="rId6" imgW="381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83225" y="6299292"/>
                        <a:ext cx="930275" cy="558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151678"/>
              </p:ext>
            </p:extLst>
          </p:nvPr>
        </p:nvGraphicFramePr>
        <p:xfrm>
          <a:off x="222251" y="2884332"/>
          <a:ext cx="2457449" cy="526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60" name="Equation" r:id="rId8" imgW="1066800" imgH="228600" progId="Equation.DSMT4">
                  <p:embed/>
                </p:oleObj>
              </mc:Choice>
              <mc:Fallback>
                <p:oleObj name="Equation" r:id="rId8" imgW="1066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2251" y="2884332"/>
                        <a:ext cx="2457449" cy="526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027476"/>
              </p:ext>
            </p:extLst>
          </p:nvPr>
        </p:nvGraphicFramePr>
        <p:xfrm>
          <a:off x="2919910" y="2868613"/>
          <a:ext cx="3041153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61" name="Equation" r:id="rId10" imgW="1270000" imgH="228600" progId="Equation.DSMT4">
                  <p:embed/>
                </p:oleObj>
              </mc:Choice>
              <mc:Fallback>
                <p:oleObj name="Equation" r:id="rId10" imgW="1270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19910" y="2868613"/>
                        <a:ext cx="3041153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629771"/>
              </p:ext>
            </p:extLst>
          </p:nvPr>
        </p:nvGraphicFramePr>
        <p:xfrm>
          <a:off x="6134100" y="2881314"/>
          <a:ext cx="2959100" cy="532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62" name="Equation" r:id="rId12" imgW="1270000" imgH="228600" progId="Equation.DSMT4">
                  <p:embed/>
                </p:oleObj>
              </mc:Choice>
              <mc:Fallback>
                <p:oleObj name="Equation" r:id="rId12" imgW="1270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34100" y="2881314"/>
                        <a:ext cx="2959100" cy="532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/>
          <p:nvPr/>
        </p:nvCxnSpPr>
        <p:spPr>
          <a:xfrm flipV="1">
            <a:off x="658812" y="1168400"/>
            <a:ext cx="2489200" cy="127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84212" y="2032000"/>
            <a:ext cx="2489200" cy="1270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96912" y="2527300"/>
            <a:ext cx="2489200" cy="127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735839"/>
              </p:ext>
            </p:extLst>
          </p:nvPr>
        </p:nvGraphicFramePr>
        <p:xfrm>
          <a:off x="3182937" y="793750"/>
          <a:ext cx="108902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63" name="Equation" r:id="rId14" imgW="381000" imgH="228600" progId="Equation.DSMT4">
                  <p:embed/>
                </p:oleObj>
              </mc:Choice>
              <mc:Fallback>
                <p:oleObj name="Equation" r:id="rId14" imgW="381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182937" y="793750"/>
                        <a:ext cx="1089025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616267"/>
              </p:ext>
            </p:extLst>
          </p:nvPr>
        </p:nvGraphicFramePr>
        <p:xfrm>
          <a:off x="3162300" y="1631950"/>
          <a:ext cx="127000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64" name="Equation" r:id="rId16" imgW="444500" imgH="228600" progId="Equation.DSMT4">
                  <p:embed/>
                </p:oleObj>
              </mc:Choice>
              <mc:Fallback>
                <p:oleObj name="Equation" r:id="rId16" imgW="444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162300" y="1631950"/>
                        <a:ext cx="1270000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460135"/>
              </p:ext>
            </p:extLst>
          </p:nvPr>
        </p:nvGraphicFramePr>
        <p:xfrm>
          <a:off x="3192462" y="2114550"/>
          <a:ext cx="1233488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65" name="Equation" r:id="rId18" imgW="431800" imgH="228600" progId="Equation.DSMT4">
                  <p:embed/>
                </p:oleObj>
              </mc:Choice>
              <mc:Fallback>
                <p:oleObj name="Equation" r:id="rId18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192462" y="2114550"/>
                        <a:ext cx="1233488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233134"/>
              </p:ext>
            </p:extLst>
          </p:nvPr>
        </p:nvGraphicFramePr>
        <p:xfrm>
          <a:off x="-4763" y="3481630"/>
          <a:ext cx="1033463" cy="531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66" name="Equation" r:id="rId20" imgW="444500" imgH="228600" progId="Equation.DSMT4">
                  <p:embed/>
                </p:oleObj>
              </mc:Choice>
              <mc:Fallback>
                <p:oleObj name="Equation" r:id="rId20" imgW="444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-4763" y="3481630"/>
                        <a:ext cx="1033463" cy="531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205577"/>
              </p:ext>
            </p:extLst>
          </p:nvPr>
        </p:nvGraphicFramePr>
        <p:xfrm>
          <a:off x="2946401" y="3587962"/>
          <a:ext cx="1066799" cy="56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67" name="Equation" r:id="rId22" imgW="431800" imgH="228600" progId="Equation.DSMT4">
                  <p:embed/>
                </p:oleObj>
              </mc:Choice>
              <mc:Fallback>
                <p:oleObj name="Equation" r:id="rId22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946401" y="3587962"/>
                        <a:ext cx="1066799" cy="564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170593"/>
              </p:ext>
            </p:extLst>
          </p:nvPr>
        </p:nvGraphicFramePr>
        <p:xfrm>
          <a:off x="6019802" y="3606800"/>
          <a:ext cx="1103172" cy="584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68" name="Equation" r:id="rId24" imgW="431800" imgH="228600" progId="Equation.DSMT4">
                  <p:embed/>
                </p:oleObj>
              </mc:Choice>
              <mc:Fallback>
                <p:oleObj name="Equation" r:id="rId24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019802" y="3606800"/>
                        <a:ext cx="1103172" cy="584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371694"/>
              </p:ext>
            </p:extLst>
          </p:nvPr>
        </p:nvGraphicFramePr>
        <p:xfrm>
          <a:off x="7680325" y="6324693"/>
          <a:ext cx="930275" cy="558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69" name="Equation" r:id="rId25" imgW="381000" imgH="228600" progId="Equation.DSMT4">
                  <p:embed/>
                </p:oleObj>
              </mc:Choice>
              <mc:Fallback>
                <p:oleObj name="Equation" r:id="rId25" imgW="381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80325" y="6324693"/>
                        <a:ext cx="930275" cy="558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538468"/>
              </p:ext>
            </p:extLst>
          </p:nvPr>
        </p:nvGraphicFramePr>
        <p:xfrm>
          <a:off x="2435225" y="6299293"/>
          <a:ext cx="930275" cy="558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70" name="Equation" r:id="rId26" imgW="381000" imgH="228600" progId="Equation.DSMT4">
                  <p:embed/>
                </p:oleObj>
              </mc:Choice>
              <mc:Fallback>
                <p:oleObj name="Equation" r:id="rId26" imgW="381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35225" y="6299293"/>
                        <a:ext cx="930275" cy="558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20700" y="4826000"/>
            <a:ext cx="180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igh </a:t>
            </a:r>
            <a:r>
              <a:rPr lang="en-US" b="1" dirty="0" err="1" smtClean="0">
                <a:solidFill>
                  <a:srgbClr val="FF0000"/>
                </a:solidFill>
              </a:rPr>
              <a:t>pT</a:t>
            </a:r>
            <a:r>
              <a:rPr lang="en-US" b="1" dirty="0" smtClean="0">
                <a:solidFill>
                  <a:srgbClr val="FF0000"/>
                </a:solidFill>
              </a:rPr>
              <a:t> lepton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selection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43700" y="4635500"/>
            <a:ext cx="1748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ow </a:t>
            </a:r>
            <a:r>
              <a:rPr lang="en-US" b="1" dirty="0" err="1" smtClean="0">
                <a:solidFill>
                  <a:srgbClr val="FF0000"/>
                </a:solidFill>
              </a:rPr>
              <a:t>pT</a:t>
            </a:r>
            <a:r>
              <a:rPr lang="en-US" b="1" dirty="0" smtClean="0">
                <a:solidFill>
                  <a:srgbClr val="FF0000"/>
                </a:solidFill>
              </a:rPr>
              <a:t> lepton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selection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00" y="717034"/>
            <a:ext cx="1454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SUS-13-013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03300" y="1181100"/>
            <a:ext cx="12700" cy="87630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824376"/>
              </p:ext>
            </p:extLst>
          </p:nvPr>
        </p:nvGraphicFramePr>
        <p:xfrm>
          <a:off x="6911975" y="25401"/>
          <a:ext cx="1800225" cy="75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71" name="Equation" r:id="rId27" imgW="635000" imgH="266700" progId="Equation.DSMT4">
                  <p:embed/>
                </p:oleObj>
              </mc:Choice>
              <mc:Fallback>
                <p:oleObj name="Equation" r:id="rId27" imgW="6350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911975" y="25401"/>
                        <a:ext cx="1800225" cy="752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18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139829"/>
              </p:ext>
            </p:extLst>
          </p:nvPr>
        </p:nvGraphicFramePr>
        <p:xfrm>
          <a:off x="1154113" y="1354276"/>
          <a:ext cx="1284287" cy="499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72" name="Equation" r:id="rId30" imgW="584200" imgH="228600" progId="Equation.DSMT4">
                  <p:embed/>
                </p:oleObj>
              </mc:Choice>
              <mc:Fallback>
                <p:oleObj name="Equation" r:id="rId30" imgW="584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154113" y="1354276"/>
                        <a:ext cx="1284287" cy="499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1346200" y="2044700"/>
            <a:ext cx="0" cy="52070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1359"/>
              </p:ext>
            </p:extLst>
          </p:nvPr>
        </p:nvGraphicFramePr>
        <p:xfrm>
          <a:off x="1477963" y="2014538"/>
          <a:ext cx="173037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73" name="Equation" r:id="rId32" imgW="787400" imgH="228600" progId="Equation.DSMT4">
                  <p:embed/>
                </p:oleObj>
              </mc:Choice>
              <mc:Fallback>
                <p:oleObj name="Equation" r:id="rId32" imgW="787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477963" y="2014538"/>
                        <a:ext cx="1730375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3644900" y="4775200"/>
            <a:ext cx="180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igh </a:t>
            </a:r>
            <a:r>
              <a:rPr lang="en-US" b="1" dirty="0" err="1" smtClean="0">
                <a:solidFill>
                  <a:srgbClr val="FF0000"/>
                </a:solidFill>
              </a:rPr>
              <a:t>pT</a:t>
            </a:r>
            <a:r>
              <a:rPr lang="en-US" b="1" dirty="0" smtClean="0">
                <a:solidFill>
                  <a:srgbClr val="FF0000"/>
                </a:solidFill>
              </a:rPr>
              <a:t> lepton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selection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848841"/>
              </p:ext>
            </p:extLst>
          </p:nvPr>
        </p:nvGraphicFramePr>
        <p:xfrm>
          <a:off x="6457950" y="1652588"/>
          <a:ext cx="2576513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974" name="Equation" r:id="rId34" imgW="1092200" imgH="228600" progId="Equation.DSMT4">
                  <p:embed/>
                </p:oleObj>
              </mc:Choice>
              <mc:Fallback>
                <p:oleObj name="Equation" r:id="rId34" imgW="1092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6457950" y="1652588"/>
                        <a:ext cx="2576513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424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270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CMS SUSY talks in the parallel sessions (II)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300" y="889000"/>
            <a:ext cx="8966200" cy="5816600"/>
          </a:xfrm>
          <a:solidFill>
            <a:srgbClr val="F2F2F2"/>
          </a:solidFill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ym typeface="Wingdings"/>
              </a:rPr>
              <a:t>7. Search </a:t>
            </a:r>
            <a:r>
              <a:rPr lang="en-US" sz="2400" dirty="0">
                <a:sym typeface="Wingdings"/>
              </a:rPr>
              <a:t>for direct stop and </a:t>
            </a:r>
            <a:r>
              <a:rPr lang="en-US" sz="2400" dirty="0" err="1">
                <a:sym typeface="Wingdings"/>
              </a:rPr>
              <a:t>sbottom</a:t>
            </a:r>
            <a:r>
              <a:rPr lang="en-US" sz="2400" dirty="0">
                <a:sym typeface="Wingdings"/>
              </a:rPr>
              <a:t> production at CMS  (</a:t>
            </a:r>
            <a:r>
              <a:rPr lang="en-US" sz="2400" dirty="0" smtClean="0">
                <a:sym typeface="Wingdings"/>
              </a:rPr>
              <a:t>Thurs.)</a:t>
            </a:r>
            <a:endParaRPr lang="en-US" sz="2400" dirty="0">
              <a:sym typeface="Wingdings"/>
            </a:endParaRPr>
          </a:p>
          <a:p>
            <a:pPr marL="0" indent="0">
              <a:buNone/>
            </a:pPr>
            <a:r>
              <a:rPr lang="en-US" sz="2400" i="1" dirty="0">
                <a:sym typeface="Wingdings"/>
              </a:rPr>
              <a:t>	</a:t>
            </a:r>
            <a:r>
              <a:rPr lang="en-US" sz="2400" i="1" dirty="0" err="1">
                <a:sym typeface="Wingdings"/>
              </a:rPr>
              <a:t>Mariarosaria</a:t>
            </a:r>
            <a:r>
              <a:rPr lang="en-US" sz="2400" i="1" dirty="0">
                <a:sym typeface="Wingdings"/>
              </a:rPr>
              <a:t> D’ALFONSO 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8. Search </a:t>
            </a:r>
            <a:r>
              <a:rPr lang="en-US" sz="2400" dirty="0">
                <a:sym typeface="Wingdings"/>
              </a:rPr>
              <a:t>for EWK production of </a:t>
            </a:r>
            <a:r>
              <a:rPr lang="en-US" sz="2400" dirty="0" err="1">
                <a:sym typeface="Wingdings"/>
              </a:rPr>
              <a:t>gauginos</a:t>
            </a:r>
            <a:r>
              <a:rPr lang="en-US" sz="2400" dirty="0">
                <a:sym typeface="Wingdings"/>
              </a:rPr>
              <a:t> and </a:t>
            </a:r>
            <a:r>
              <a:rPr lang="en-US" sz="2400" dirty="0" err="1">
                <a:sym typeface="Wingdings"/>
              </a:rPr>
              <a:t>sleptons</a:t>
            </a:r>
            <a:r>
              <a:rPr lang="en-US" sz="2400" dirty="0">
                <a:sym typeface="Wingdings"/>
              </a:rPr>
              <a:t> at </a:t>
            </a:r>
            <a:r>
              <a:rPr lang="en-US" sz="2400" dirty="0" smtClean="0">
                <a:sym typeface="Wingdings"/>
              </a:rPr>
              <a:t>CMS (Thurs.)</a:t>
            </a:r>
            <a:endParaRPr lang="en-US" sz="2400" dirty="0">
              <a:sym typeface="Wingdings"/>
            </a:endParaRPr>
          </a:p>
          <a:p>
            <a:pPr marL="0" indent="0">
              <a:buNone/>
            </a:pPr>
            <a:r>
              <a:rPr lang="en-US" sz="2400" i="1" dirty="0">
                <a:sym typeface="Wingdings"/>
              </a:rPr>
              <a:t>	Ben HOOBERMAN</a:t>
            </a:r>
            <a:endParaRPr lang="en-US" sz="2400" dirty="0" smtClean="0">
              <a:sym typeface="Wingdings"/>
            </a:endParaRPr>
          </a:p>
          <a:p>
            <a:pPr marL="0" indent="0" defTabSz="292100">
              <a:buNone/>
            </a:pPr>
            <a:r>
              <a:rPr lang="en-US" sz="2400" dirty="0" smtClean="0">
                <a:sym typeface="Wingdings"/>
              </a:rPr>
              <a:t>9. Interpretations of CMS SUSY searches in the context of R-parity 	violation </a:t>
            </a:r>
            <a:r>
              <a:rPr lang="en-US" sz="2400" dirty="0">
                <a:sym typeface="Wingdings"/>
              </a:rPr>
              <a:t>(</a:t>
            </a:r>
            <a:r>
              <a:rPr lang="en-US" sz="2400" dirty="0" smtClean="0">
                <a:sym typeface="Wingdings"/>
              </a:rPr>
              <a:t>Fri.)</a:t>
            </a:r>
          </a:p>
          <a:p>
            <a:pPr marL="0" indent="0">
              <a:buNone/>
            </a:pPr>
            <a:r>
              <a:rPr lang="en-US" sz="2400" i="1" dirty="0" smtClean="0">
                <a:sym typeface="Wingdings"/>
              </a:rPr>
              <a:t>	Matthew WALKER </a:t>
            </a:r>
          </a:p>
          <a:p>
            <a:pPr marL="0" indent="0">
              <a:buNone/>
            </a:pPr>
            <a:r>
              <a:rPr lang="en-US" sz="2400" i="1" dirty="0" smtClean="0"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sz="2400" u="sng" dirty="0" smtClean="0">
                <a:sym typeface="Wingdings"/>
              </a:rPr>
              <a:t>OTHER CMS PLENARY SESSION TALKS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Recent results on Higgs physics from CMS </a:t>
            </a:r>
            <a:r>
              <a:rPr lang="en-US" sz="2400" i="1" dirty="0">
                <a:sym typeface="Wingdings"/>
              </a:rPr>
              <a:t>(</a:t>
            </a:r>
            <a:r>
              <a:rPr lang="en-US" sz="2400" i="1" dirty="0" smtClean="0">
                <a:sym typeface="Wingdings"/>
              </a:rPr>
              <a:t>Tues.)</a:t>
            </a:r>
            <a:endParaRPr lang="en-US" sz="2400" dirty="0" smtClean="0">
              <a:sym typeface="Wingdings"/>
            </a:endParaRP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	</a:t>
            </a:r>
            <a:r>
              <a:rPr lang="en-US" sz="2400" i="1" dirty="0" err="1" smtClean="0">
                <a:sym typeface="Wingdings"/>
              </a:rPr>
              <a:t>Sridhara</a:t>
            </a:r>
            <a:r>
              <a:rPr lang="en-US" sz="2400" i="1" dirty="0" smtClean="0">
                <a:sym typeface="Wingdings"/>
              </a:rPr>
              <a:t> DASU 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Recent results from exotic searches from CMS </a:t>
            </a:r>
            <a:r>
              <a:rPr lang="en-US" sz="2400" i="1" dirty="0">
                <a:sym typeface="Wingdings"/>
              </a:rPr>
              <a:t>(</a:t>
            </a:r>
            <a:r>
              <a:rPr lang="en-US" sz="2400" i="1" dirty="0" smtClean="0">
                <a:sym typeface="Wingdings"/>
              </a:rPr>
              <a:t>Fri.)</a:t>
            </a:r>
            <a:endParaRPr lang="en-US" sz="2400" dirty="0" smtClean="0">
              <a:sym typeface="Wingdings"/>
            </a:endParaRPr>
          </a:p>
          <a:p>
            <a:pPr marL="0" indent="0">
              <a:buNone/>
            </a:pPr>
            <a:r>
              <a:rPr lang="en-US" sz="2400" i="1" dirty="0" smtClean="0">
                <a:sym typeface="Wingdings"/>
              </a:rPr>
              <a:t>	Sunil SOMALWAR</a:t>
            </a:r>
            <a:endParaRPr lang="en-US" sz="2400" dirty="0" smtClean="0">
              <a:solidFill>
                <a:schemeClr val="bg1"/>
              </a:solidFill>
              <a:sym typeface="Wingdings"/>
            </a:endParaRP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965" y="1304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003801" y="3238500"/>
            <a:ext cx="37718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4925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My talk: just a small sampling of the many CMS SUSY results.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0956" y="64886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442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00" y="165100"/>
            <a:ext cx="91440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smtClean="0">
                <a:solidFill>
                  <a:srgbClr val="000090"/>
                </a:solidFill>
              </a:rPr>
              <a:t>       Examples for                , 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9113772"/>
              </p:ext>
            </p:extLst>
          </p:nvPr>
        </p:nvGraphicFramePr>
        <p:xfrm>
          <a:off x="0" y="1257293"/>
          <a:ext cx="9144000" cy="4089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3400"/>
                <a:gridCol w="3056799"/>
                <a:gridCol w="3013801"/>
              </a:tblGrid>
              <a:tr h="896388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 b-Jets + MET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(all </a:t>
                      </a:r>
                      <a:r>
                        <a:rPr lang="en-US" sz="2400" baseline="0" dirty="0" err="1" smtClean="0"/>
                        <a:t>hadronic</a:t>
                      </a:r>
                      <a:r>
                        <a:rPr lang="en-US" sz="2400" baseline="0" dirty="0" smtClean="0"/>
                        <a:t> search)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b-Jets + 1 lepton + MET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r>
                        <a:rPr lang="en-US" sz="2400" baseline="0" dirty="0" smtClean="0"/>
                        <a:t>-Jets + 2 same-sign leptons + MET</a:t>
                      </a:r>
                      <a:endParaRPr lang="en-US" sz="2400" dirty="0"/>
                    </a:p>
                  </a:txBody>
                  <a:tcPr/>
                </a:tc>
              </a:tr>
              <a:tr h="1662555">
                <a:tc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9300" indent="-749300" algn="l">
                        <a:tabLst>
                          <a:tab pos="457200" algn="l"/>
                        </a:tabLst>
                      </a:pPr>
                      <a:endParaRPr lang="en-US" sz="3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200" dirty="0"/>
                    </a:p>
                  </a:txBody>
                  <a:tcPr/>
                </a:tc>
              </a:tr>
              <a:tr h="15304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Require ≥3 b jets, </a:t>
                      </a:r>
                      <a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</a:t>
                      </a:r>
                      <a:r>
                        <a:rPr kumimoji="0" lang="en-US" sz="2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isol</a:t>
                      </a:r>
                      <a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leptons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large MET.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Require 1 lepton, large MET, large N(jets), b jets.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Classic SUSY signature.</a:t>
                      </a:r>
                    </a:p>
                    <a:p>
                      <a:r>
                        <a:rPr lang="en-US" sz="2400" baseline="0" dirty="0" smtClean="0"/>
                        <a:t>Key issue is “fake” leptons.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600852"/>
              </p:ext>
            </p:extLst>
          </p:nvPr>
        </p:nvGraphicFramePr>
        <p:xfrm>
          <a:off x="3581400" y="223838"/>
          <a:ext cx="15382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4132" name="Equation" r:id="rId3" imgW="584200" imgH="203200" progId="Equation.DSMT4">
                  <p:embed/>
                </p:oleObj>
              </mc:Choice>
              <mc:Fallback>
                <p:oleObj name="Equation" r:id="rId3" imgW="584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1400" y="223838"/>
                        <a:ext cx="1538287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804270"/>
              </p:ext>
            </p:extLst>
          </p:nvPr>
        </p:nvGraphicFramePr>
        <p:xfrm>
          <a:off x="5509683" y="165100"/>
          <a:ext cx="33464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4133" name="Equation" r:id="rId5" imgW="1295400" imgH="228600" progId="Equation.DSMT4">
                  <p:embed/>
                </p:oleObj>
              </mc:Choice>
              <mc:Fallback>
                <p:oleObj name="Equation" r:id="rId5" imgW="1295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9683" y="165100"/>
                        <a:ext cx="33464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T1bbbb-topolog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2247550"/>
            <a:ext cx="2959101" cy="1723880"/>
          </a:xfrm>
          <a:prstGeom prst="rect">
            <a:avLst/>
          </a:prstGeom>
        </p:spPr>
      </p:pic>
      <p:pic>
        <p:nvPicPr>
          <p:cNvPr id="8" name="Picture 7" descr="T1tttt-topolog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2228616"/>
            <a:ext cx="3027883" cy="1736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00" y="5422900"/>
            <a:ext cx="8750300" cy="120032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sz="2400" dirty="0"/>
              <a:t>F</a:t>
            </a:r>
            <a:r>
              <a:rPr lang="en-US" sz="2400" dirty="0" smtClean="0"/>
              <a:t>or many SUSY searches, </a:t>
            </a:r>
            <a:r>
              <a:rPr lang="en-US" sz="2400" dirty="0" err="1" smtClean="0"/>
              <a:t>ttbar</a:t>
            </a:r>
            <a:r>
              <a:rPr lang="en-US" sz="2400" dirty="0" smtClean="0"/>
              <a:t> is the dominant background.</a:t>
            </a:r>
          </a:p>
          <a:p>
            <a:pPr marL="177800" indent="-177800">
              <a:buFont typeface="Arial"/>
              <a:buChar char="•"/>
            </a:pPr>
            <a:r>
              <a:rPr lang="en-US" sz="2400" dirty="0" smtClean="0"/>
              <a:t>Lots of real MET from W decays</a:t>
            </a:r>
          </a:p>
          <a:p>
            <a:pPr marL="177800" indent="-177800">
              <a:buFont typeface="Arial"/>
              <a:buChar char="•"/>
            </a:pPr>
            <a:r>
              <a:rPr lang="en-US" sz="2400" dirty="0" smtClean="0"/>
              <a:t>b-tagging suppresses Z + jets, W + jets.   </a:t>
            </a:r>
            <a:endParaRPr lang="en-US" sz="2400" dirty="0"/>
          </a:p>
        </p:txBody>
      </p:sp>
      <p:pic>
        <p:nvPicPr>
          <p:cNvPr id="10" name="Picture 9" descr="T1tttt-topolog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17" y="2241316"/>
            <a:ext cx="3027883" cy="1736172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657600" y="4991100"/>
            <a:ext cx="515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ff-shell ~t, but also have on-shell interpretation.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98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4_LS_full_prediction_Both_HT500_ge2b_SixJet_lo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2082800"/>
            <a:ext cx="4433370" cy="463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SUSY search for b-jets, 1 lepton, and MET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700" y="1143000"/>
            <a:ext cx="864870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000090"/>
                </a:solidFill>
              </a:rPr>
              <a:t>Lepton spectrum method</a:t>
            </a:r>
            <a:r>
              <a:rPr lang="en-US" sz="2400" dirty="0" smtClean="0">
                <a:solidFill>
                  <a:srgbClr val="000090"/>
                </a:solidFill>
              </a:rPr>
              <a:t>: for leptons produced in W decay,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the lepton spectrum can be used to measure the 𝜈 spectrum.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736600"/>
            <a:ext cx="254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SUS-13-007</a:t>
            </a:r>
            <a:endParaRPr lang="en-US" dirty="0"/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939800" y="134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353" y="2539645"/>
            <a:ext cx="4577346" cy="19434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84700" y="2133600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Makes use of W </a:t>
            </a:r>
            <a:r>
              <a:rPr lang="en-US" dirty="0" err="1" smtClean="0"/>
              <a:t>helicity</a:t>
            </a:r>
            <a:r>
              <a:rPr lang="en-US" dirty="0" smtClean="0"/>
              <a:t> fractions in </a:t>
            </a:r>
            <a:r>
              <a:rPr lang="en-US" dirty="0" err="1" smtClean="0"/>
              <a:t>t</a:t>
            </a:r>
            <a:r>
              <a:rPr lang="en-US" dirty="0" err="1" smtClean="0">
                <a:sym typeface="Wingdings"/>
              </a:rPr>
              <a:t>bW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100" y="4925472"/>
            <a:ext cx="4572000" cy="861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100" y="5917922"/>
            <a:ext cx="4445000" cy="6364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11700" y="4533900"/>
            <a:ext cx="377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...and W </a:t>
            </a:r>
            <a:r>
              <a:rPr lang="en-US" dirty="0" err="1" smtClean="0"/>
              <a:t>helicity</a:t>
            </a:r>
            <a:r>
              <a:rPr lang="en-US" dirty="0" smtClean="0"/>
              <a:t> fractions in </a:t>
            </a:r>
            <a:r>
              <a:rPr lang="en-US" dirty="0" err="1" smtClean="0"/>
              <a:t>W+jets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810000" y="838200"/>
            <a:ext cx="44177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Marco-Andrea </a:t>
            </a:r>
            <a:r>
              <a:rPr lang="en-US" b="1" dirty="0" err="1" smtClean="0">
                <a:solidFill>
                  <a:srgbClr val="FF0000"/>
                </a:solidFill>
              </a:rPr>
              <a:t>Buchmann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0" y="685800"/>
            <a:ext cx="520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https://</a:t>
            </a:r>
            <a:r>
              <a:rPr lang="en-US" sz="1200" dirty="0" err="1">
                <a:hlinkClick r:id="rId7"/>
              </a:rPr>
              <a:t>twiki.cern.ch</a:t>
            </a:r>
            <a:r>
              <a:rPr lang="en-US" sz="1200" dirty="0">
                <a:hlinkClick r:id="rId7"/>
              </a:rPr>
              <a:t>/</a:t>
            </a:r>
            <a:r>
              <a:rPr lang="en-US" sz="1200" dirty="0" err="1">
                <a:hlinkClick r:id="rId7"/>
              </a:rPr>
              <a:t>twiki</a:t>
            </a:r>
            <a:r>
              <a:rPr lang="en-US" sz="1200" dirty="0">
                <a:hlinkClick r:id="rId7"/>
              </a:rPr>
              <a:t>/bin/view/</a:t>
            </a:r>
            <a:r>
              <a:rPr lang="en-US" sz="1200" dirty="0" err="1">
                <a:hlinkClick r:id="rId7"/>
              </a:rPr>
              <a:t>CMSPublic</a:t>
            </a:r>
            <a:r>
              <a:rPr lang="en-US" sz="1200" dirty="0">
                <a:hlinkClick r:id="rId7"/>
              </a:rPr>
              <a:t>/PhysicsResultsSUS13007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663100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2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SUSY search for b-jets, 1 lepton, and MET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pic>
        <p:nvPicPr>
          <p:cNvPr id="6" name="Picture 5" descr="Mu_ANplots350_NOLPsecondD500DeltaPhiMuWPT_tot_A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650" y="2021653"/>
            <a:ext cx="4491097" cy="47244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100" y="1092200"/>
            <a:ext cx="859790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rgbClr val="000090"/>
                </a:solidFill>
              </a:rPr>
              <a:t>Δ</a:t>
            </a:r>
            <a:r>
              <a:rPr lang="en-US" sz="2400" u="sng" dirty="0">
                <a:solidFill>
                  <a:srgbClr val="000090"/>
                </a:solidFill>
              </a:rPr>
              <a:t>𝜑(lepton, W) </a:t>
            </a:r>
            <a:r>
              <a:rPr lang="en-US" sz="2400" dirty="0" smtClean="0">
                <a:solidFill>
                  <a:srgbClr val="000090"/>
                </a:solidFill>
              </a:rPr>
              <a:t>method: strong suppression of 1-lepton background  (similar to MT). Also use ST = </a:t>
            </a:r>
            <a:r>
              <a:rPr lang="en-US" sz="2400" dirty="0" err="1" smtClean="0">
                <a:solidFill>
                  <a:srgbClr val="000090"/>
                </a:solidFill>
              </a:rPr>
              <a:t>pT</a:t>
            </a:r>
            <a:r>
              <a:rPr lang="en-US" sz="2400" dirty="0" smtClean="0">
                <a:solidFill>
                  <a:srgbClr val="000090"/>
                </a:solidFill>
              </a:rPr>
              <a:t>(</a:t>
            </a:r>
            <a:r>
              <a:rPr lang="en-US" sz="2400" dirty="0" err="1" smtClean="0">
                <a:solidFill>
                  <a:srgbClr val="000090"/>
                </a:solidFill>
              </a:rPr>
              <a:t>lep</a:t>
            </a:r>
            <a:r>
              <a:rPr lang="en-US" sz="2400" dirty="0" smtClean="0">
                <a:solidFill>
                  <a:srgbClr val="000090"/>
                </a:solidFill>
              </a:rPr>
              <a:t>) + MET.</a:t>
            </a:r>
            <a:endParaRPr lang="en-US" sz="2400" dirty="0">
              <a:solidFill>
                <a:srgbClr val="00009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2019300" y="2336800"/>
            <a:ext cx="12700" cy="372110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98700" y="4470400"/>
            <a:ext cx="198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Signal region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70100" y="4178300"/>
            <a:ext cx="7239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3200" y="736600"/>
            <a:ext cx="254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SUS-13-007</a:t>
            </a:r>
            <a:endParaRPr lang="en-US" dirty="0"/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moothed_DP_T1tttt_bestlimit_observedZaxis_fullCL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6449" y="2032956"/>
            <a:ext cx="4426619" cy="45884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1200" y="6438900"/>
            <a:ext cx="5929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Optimized for </a:t>
            </a:r>
            <a:r>
              <a:rPr lang="en-US" dirty="0" err="1" smtClean="0"/>
              <a:t>gluino</a:t>
            </a:r>
            <a:r>
              <a:rPr lang="en-US" dirty="0" smtClean="0"/>
              <a:t> pair production: N(J)≥6 and N(b)≥2.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72100" y="4673600"/>
            <a:ext cx="1612900" cy="4191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0000" y="838200"/>
            <a:ext cx="44177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Marco-Andrea </a:t>
            </a:r>
            <a:r>
              <a:rPr lang="en-US" b="1" dirty="0" err="1" smtClean="0">
                <a:solidFill>
                  <a:srgbClr val="FF0000"/>
                </a:solidFill>
              </a:rPr>
              <a:t>Buchmann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0" y="685800"/>
            <a:ext cx="520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</a:t>
            </a:r>
            <a:r>
              <a:rPr lang="en-US" sz="1200" dirty="0" err="1">
                <a:hlinkClick r:id="rId5"/>
              </a:rPr>
              <a:t>twiki.cern.ch</a:t>
            </a:r>
            <a:r>
              <a:rPr lang="en-US" sz="1200" dirty="0">
                <a:hlinkClick r:id="rId5"/>
              </a:rPr>
              <a:t>/</a:t>
            </a:r>
            <a:r>
              <a:rPr lang="en-US" sz="1200" dirty="0" err="1">
                <a:hlinkClick r:id="rId5"/>
              </a:rPr>
              <a:t>twiki</a:t>
            </a:r>
            <a:r>
              <a:rPr lang="en-US" sz="1200" dirty="0">
                <a:hlinkClick r:id="rId5"/>
              </a:rPr>
              <a:t>/bin/view/</a:t>
            </a:r>
            <a:r>
              <a:rPr lang="en-US" sz="1200" dirty="0" err="1">
                <a:hlinkClick r:id="rId5"/>
              </a:rPr>
              <a:t>CMSPublic</a:t>
            </a:r>
            <a:r>
              <a:rPr lang="en-US" sz="1200" dirty="0">
                <a:hlinkClick r:id="rId5"/>
              </a:rPr>
              <a:t>/PhysicsResultsSUS13007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729356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52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1bbbb_efficienc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825" y="679022"/>
            <a:ext cx="3094948" cy="322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smtClean="0">
                <a:solidFill>
                  <a:srgbClr val="000090"/>
                </a:solidFill>
              </a:rPr>
              <a:t>         Search </a:t>
            </a:r>
            <a:r>
              <a:rPr lang="en-US" sz="3200" dirty="0">
                <a:solidFill>
                  <a:srgbClr val="000090"/>
                </a:solidFill>
              </a:rPr>
              <a:t>for b-jets &amp;</a:t>
            </a:r>
            <a:r>
              <a:rPr lang="en-US" sz="3200" dirty="0" smtClean="0">
                <a:solidFill>
                  <a:srgbClr val="000090"/>
                </a:solidFill>
              </a:rPr>
              <a:t> MET:             ,                              </a:t>
            </a:r>
            <a:endParaRPr lang="en-US" sz="3200" baseline="30000" dirty="0">
              <a:solidFill>
                <a:srgbClr val="000090"/>
              </a:solidFill>
            </a:endParaRPr>
          </a:p>
        </p:txBody>
      </p:sp>
      <p:pic>
        <p:nvPicPr>
          <p:cNvPr id="6" name="Picture 5" descr="T1bbbb_exclusions_correct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304" y="3684405"/>
            <a:ext cx="3107895" cy="3239296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273880"/>
              </p:ext>
            </p:extLst>
          </p:nvPr>
        </p:nvGraphicFramePr>
        <p:xfrm>
          <a:off x="5600700" y="33020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456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00700" y="33020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615309469_3D_whit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346201"/>
            <a:ext cx="5024609" cy="5422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" y="1016000"/>
            <a:ext cx="501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https://</a:t>
            </a:r>
            <a:r>
              <a:rPr lang="en-US" sz="1200" dirty="0" err="1">
                <a:hlinkClick r:id="rId8"/>
              </a:rPr>
              <a:t>twiki.cern.ch</a:t>
            </a:r>
            <a:r>
              <a:rPr lang="en-US" sz="1200" dirty="0">
                <a:hlinkClick r:id="rId8"/>
              </a:rPr>
              <a:t>/</a:t>
            </a:r>
            <a:r>
              <a:rPr lang="en-US" sz="1200" dirty="0" err="1">
                <a:hlinkClick r:id="rId8"/>
              </a:rPr>
              <a:t>twiki</a:t>
            </a:r>
            <a:r>
              <a:rPr lang="en-US" sz="1200" dirty="0">
                <a:hlinkClick r:id="rId8"/>
              </a:rPr>
              <a:t>/bin/view/</a:t>
            </a:r>
            <a:r>
              <a:rPr lang="en-US" sz="1200" dirty="0" err="1">
                <a:hlinkClick r:id="rId8"/>
              </a:rPr>
              <a:t>CMSPublic</a:t>
            </a:r>
            <a:r>
              <a:rPr lang="en-US" sz="1200" dirty="0">
                <a:hlinkClick r:id="rId8"/>
              </a:rPr>
              <a:t>/PhysicsResultsSUS12024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1538766" y="767834"/>
            <a:ext cx="2546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9"/>
              </a:rPr>
              <a:t>http://</a:t>
            </a:r>
            <a:r>
              <a:rPr lang="en-US" sz="1400" dirty="0" err="1">
                <a:hlinkClick r:id="rId9"/>
              </a:rPr>
              <a:t>arxiv.org</a:t>
            </a:r>
            <a:r>
              <a:rPr lang="en-US" sz="1400" dirty="0">
                <a:hlinkClick r:id="rId9"/>
              </a:rPr>
              <a:t>/abs/1305.2390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39700" y="7239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SUS-12-024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62700" y="2552700"/>
            <a:ext cx="1583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Acceptance x </a:t>
            </a:r>
          </a:p>
          <a:p>
            <a:r>
              <a:rPr lang="en-US" dirty="0" smtClean="0"/>
              <a:t>Efficiency</a:t>
            </a:r>
            <a:endParaRPr lang="en-US" dirty="0"/>
          </a:p>
        </p:txBody>
      </p:sp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235700" y="5613400"/>
            <a:ext cx="1531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Excluded </a:t>
            </a:r>
          </a:p>
          <a:p>
            <a:r>
              <a:rPr lang="en-US" dirty="0" smtClean="0"/>
              <a:t>cross</a:t>
            </a:r>
            <a:r>
              <a:rPr lang="en-US" dirty="0"/>
              <a:t> </a:t>
            </a:r>
            <a:r>
              <a:rPr lang="en-US" dirty="0" smtClean="0"/>
              <a:t>section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905229"/>
              </p:ext>
            </p:extLst>
          </p:nvPr>
        </p:nvGraphicFramePr>
        <p:xfrm>
          <a:off x="8132762" y="3333750"/>
          <a:ext cx="1011238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457" name="Equation" r:id="rId11" imgW="355600" imgH="203200" progId="Equation.DSMT4">
                  <p:embed/>
                </p:oleObj>
              </mc:Choice>
              <mc:Fallback>
                <p:oleObj name="Equation" r:id="rId11" imgW="355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132762" y="3333750"/>
                        <a:ext cx="1011238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313845"/>
              </p:ext>
            </p:extLst>
          </p:nvPr>
        </p:nvGraphicFramePr>
        <p:xfrm>
          <a:off x="8170862" y="5911850"/>
          <a:ext cx="1011238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458" name="Equation" r:id="rId13" imgW="355600" imgH="203200" progId="Equation.DSMT4">
                  <p:embed/>
                </p:oleObj>
              </mc:Choice>
              <mc:Fallback>
                <p:oleObj name="Equation" r:id="rId13" imgW="355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170862" y="5911850"/>
                        <a:ext cx="1011238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894653"/>
              </p:ext>
            </p:extLst>
          </p:nvPr>
        </p:nvGraphicFramePr>
        <p:xfrm>
          <a:off x="4443413" y="1571625"/>
          <a:ext cx="12287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459" name="Equation" r:id="rId14" imgW="431800" imgH="228600" progId="Equation.DSMT4">
                  <p:embed/>
                </p:oleObj>
              </mc:Choice>
              <mc:Fallback>
                <p:oleObj name="Equation" r:id="rId14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43413" y="1571625"/>
                        <a:ext cx="1228725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044990"/>
              </p:ext>
            </p:extLst>
          </p:nvPr>
        </p:nvGraphicFramePr>
        <p:xfrm>
          <a:off x="4557713" y="4619625"/>
          <a:ext cx="12287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460" name="Equation" r:id="rId16" imgW="431800" imgH="228600" progId="Equation.DSMT4">
                  <p:embed/>
                </p:oleObj>
              </mc:Choice>
              <mc:Fallback>
                <p:oleObj name="Equation" r:id="rId16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57713" y="4619625"/>
                        <a:ext cx="1228725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898719"/>
              </p:ext>
            </p:extLst>
          </p:nvPr>
        </p:nvGraphicFramePr>
        <p:xfrm>
          <a:off x="5613400" y="223838"/>
          <a:ext cx="15382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461" name="Equation" r:id="rId17" imgW="584200" imgH="203200" progId="Equation.DSMT4">
                  <p:embed/>
                </p:oleObj>
              </mc:Choice>
              <mc:Fallback>
                <p:oleObj name="Equation" r:id="rId17" imgW="584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13400" y="223838"/>
                        <a:ext cx="1538287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888015"/>
              </p:ext>
            </p:extLst>
          </p:nvPr>
        </p:nvGraphicFramePr>
        <p:xfrm>
          <a:off x="7273925" y="177800"/>
          <a:ext cx="170497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462" name="Equation" r:id="rId19" imgW="660400" imgH="228600" progId="Equation.DSMT4">
                  <p:embed/>
                </p:oleObj>
              </mc:Choice>
              <mc:Fallback>
                <p:oleObj name="Equation" r:id="rId19" imgW="660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273925" y="177800"/>
                        <a:ext cx="1704975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43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702300" y="6731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J. Thompson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parallel talk</a:t>
            </a:r>
          </a:p>
        </p:txBody>
      </p:sp>
    </p:spTree>
    <p:extLst>
      <p:ext uri="{BB962C8B-B14F-4D97-AF65-F5344CB8AC3E}">
        <p14:creationId xmlns:p14="http://schemas.microsoft.com/office/powerpoint/2010/main" val="59361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smtClean="0">
                <a:solidFill>
                  <a:srgbClr val="000090"/>
                </a:solidFill>
              </a:rPr>
              <a:t>  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smtClean="0">
                <a:solidFill>
                  <a:srgbClr val="000090"/>
                </a:solidFill>
              </a:rPr>
              <a:t> Search for b-jets and MET with razor variables                              </a:t>
            </a:r>
            <a:endParaRPr lang="en-US" sz="3200" baseline="30000" dirty="0">
              <a:solidFill>
                <a:srgbClr val="00009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346349"/>
              </p:ext>
            </p:extLst>
          </p:nvPr>
        </p:nvGraphicFramePr>
        <p:xfrm>
          <a:off x="5600700" y="33020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19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00700" y="33020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39700" y="7239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SUS-13-004</a:t>
            </a:r>
            <a:endParaRPr lang="en-US" dirty="0"/>
          </a:p>
        </p:txBody>
      </p:sp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ontent Placeholder 5"/>
          <p:cNvSpPr>
            <a:spLocks noGrp="1"/>
          </p:cNvSpPr>
          <p:nvPr>
            <p:ph sz="quarter" idx="1"/>
          </p:nvPr>
        </p:nvSpPr>
        <p:spPr>
          <a:xfrm>
            <a:off x="127000" y="1104900"/>
            <a:ext cx="8229600" cy="3479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“Razor” kinematic variables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Variables defined in terms of a </a:t>
            </a:r>
            <a:r>
              <a:rPr lang="en-US" dirty="0" err="1" smtClean="0"/>
              <a:t>dijet</a:t>
            </a:r>
            <a:r>
              <a:rPr lang="en-US" dirty="0" smtClean="0"/>
              <a:t> topology. For higher multiplicity, cluster jets into 2 </a:t>
            </a:r>
            <a:r>
              <a:rPr lang="en-US" dirty="0" err="1" smtClean="0"/>
              <a:t>pseudojets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600200"/>
            <a:ext cx="4724400" cy="61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" y="2336800"/>
            <a:ext cx="5105400" cy="81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5400" y="2286000"/>
            <a:ext cx="9848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4800600" y="1295400"/>
            <a:ext cx="1941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Franklin Gothic Book"/>
                <a:ea typeface="+mn-ea"/>
                <a:cs typeface="+mn-cs"/>
              </a:rPr>
              <a:t>C. Rogan, arXiv:1006.2727</a:t>
            </a:r>
            <a:endParaRPr lang="en-US" sz="1200" i="1" dirty="0">
              <a:solidFill>
                <a:prstClr val="black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900" y="4080617"/>
            <a:ext cx="4610100" cy="273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75199" y="4102100"/>
            <a:ext cx="4319972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1968500" y="4736068"/>
            <a:ext cx="224217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90"/>
                </a:solidFill>
                <a:latin typeface="Franklin Gothic Book"/>
                <a:ea typeface="+mn-ea"/>
                <a:cs typeface="+mn-cs"/>
              </a:rPr>
              <a:t>SM Background</a:t>
            </a:r>
            <a:endParaRPr lang="en-US" sz="2400" dirty="0">
              <a:solidFill>
                <a:srgbClr val="000090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91813" y="4826000"/>
            <a:ext cx="208262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m</a:t>
            </a:r>
            <a:r>
              <a:rPr lang="en-US" sz="2000" baseline="-25000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gluino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= 1325 </a:t>
            </a:r>
            <a:r>
              <a:rPr lang="en-US" sz="2000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GeV</a:t>
            </a:r>
            <a:endParaRPr lang="en-US" sz="2000" dirty="0" smtClean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   </a:t>
            </a:r>
            <a:r>
              <a:rPr lang="en-US" sz="2000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m</a:t>
            </a:r>
            <a:r>
              <a:rPr lang="en-US" sz="2000" baseline="-25000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LSP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=50 </a:t>
            </a:r>
            <a:r>
              <a:rPr lang="en-US" sz="2000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GeV</a:t>
            </a:r>
            <a:endParaRPr lang="en-US" sz="2000" dirty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86700" y="3111500"/>
            <a:ext cx="114300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Signal has tail at high R</a:t>
            </a:r>
            <a:r>
              <a:rPr lang="en-US" baseline="30000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2</a:t>
            </a:r>
            <a:endParaRPr lang="en-US" baseline="30000" dirty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7054008" y="6210300"/>
            <a:ext cx="7192" cy="317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743700" y="3962400"/>
            <a:ext cx="1130300" cy="927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5397500" y="6404610"/>
            <a:ext cx="1567815" cy="45339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87500" y="774700"/>
            <a:ext cx="54229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3"/>
              </a:rPr>
              <a:t>https://twiki.cern.ch/twiki/bin/view/CMSPublic/</a:t>
            </a:r>
            <a:r>
              <a:rPr lang="en-US" sz="1200" dirty="0" smtClean="0">
                <a:hlinkClick r:id="rId13"/>
              </a:rPr>
              <a:t>PhysicsResultsSUS13004</a:t>
            </a:r>
            <a:endParaRPr lang="en-US" sz="12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7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SY2013T1tttt-crop_Shad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59" y="1562100"/>
            <a:ext cx="4232341" cy="4216400"/>
          </a:xfrm>
          <a:prstGeom prst="rect">
            <a:avLst/>
          </a:prstGeom>
        </p:spPr>
      </p:pic>
      <p:pic>
        <p:nvPicPr>
          <p:cNvPr id="23" name="Picture 22" descr="SUSY2013T1bbbb-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1604466"/>
            <a:ext cx="4121550" cy="4161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Searches </a:t>
            </a:r>
            <a:r>
              <a:rPr lang="en-US" sz="3200" dirty="0">
                <a:solidFill>
                  <a:srgbClr val="000090"/>
                </a:solidFill>
              </a:rPr>
              <a:t>for </a:t>
            </a:r>
            <a:r>
              <a:rPr lang="en-US" sz="3200" dirty="0" err="1">
                <a:solidFill>
                  <a:srgbClr val="000090"/>
                </a:solidFill>
              </a:rPr>
              <a:t>gluino</a:t>
            </a:r>
            <a:r>
              <a:rPr lang="en-US" sz="3200" dirty="0">
                <a:solidFill>
                  <a:srgbClr val="000090"/>
                </a:solidFill>
              </a:rPr>
              <a:t> pair production (</a:t>
            </a:r>
            <a:r>
              <a:rPr lang="en-US" sz="3200" dirty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3200" dirty="0">
                <a:solidFill>
                  <a:srgbClr val="000090"/>
                </a:solidFill>
              </a:rPr>
              <a:t>b-jets)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0701" y="6108700"/>
            <a:ext cx="38862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exclusion for M(LSP) ≳ 750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Strongest limit: m(~g) ≳ 1375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200" y="787400"/>
            <a:ext cx="366157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4b + MET final state: </a:t>
            </a:r>
          </a:p>
          <a:p>
            <a:r>
              <a:rPr lang="en-US" dirty="0" err="1" smtClean="0"/>
              <a:t>hadronic</a:t>
            </a:r>
            <a:r>
              <a:rPr lang="en-US" dirty="0" smtClean="0"/>
              <a:t> searches most sensitive.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78400" y="787400"/>
            <a:ext cx="382850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4t + MET final state: </a:t>
            </a:r>
          </a:p>
          <a:p>
            <a:r>
              <a:rPr lang="en-US" dirty="0" smtClean="0"/>
              <a:t>single lepton search most sensitive.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38701" y="6108700"/>
            <a:ext cx="38862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exclusion for M(LSP) ≳ 600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Strongest limit: m(~g) ≳ 1320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085362"/>
              </p:ext>
            </p:extLst>
          </p:nvPr>
        </p:nvGraphicFramePr>
        <p:xfrm>
          <a:off x="6354762" y="5556250"/>
          <a:ext cx="1011238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272" name="Equation" r:id="rId5" imgW="355600" imgH="203200" progId="Equation.DSMT4">
                  <p:embed/>
                </p:oleObj>
              </mc:Choice>
              <mc:Fallback>
                <p:oleObj name="Equation" r:id="rId5" imgW="355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54762" y="5556250"/>
                        <a:ext cx="1011238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608230"/>
              </p:ext>
            </p:extLst>
          </p:nvPr>
        </p:nvGraphicFramePr>
        <p:xfrm>
          <a:off x="1833562" y="5543550"/>
          <a:ext cx="1011238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273" name="Equation" r:id="rId7" imgW="355600" imgH="203200" progId="Equation.DSMT4">
                  <p:embed/>
                </p:oleObj>
              </mc:Choice>
              <mc:Fallback>
                <p:oleObj name="Equation" r:id="rId7" imgW="355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3562" y="5543550"/>
                        <a:ext cx="1011238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628753"/>
              </p:ext>
            </p:extLst>
          </p:nvPr>
        </p:nvGraphicFramePr>
        <p:xfrm>
          <a:off x="0" y="1330325"/>
          <a:ext cx="12287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274" name="Equation" r:id="rId8" imgW="431800" imgH="228600" progId="Equation.DSMT4">
                  <p:embed/>
                </p:oleObj>
              </mc:Choice>
              <mc:Fallback>
                <p:oleObj name="Equation" r:id="rId8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1330325"/>
                        <a:ext cx="1228725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23338"/>
              </p:ext>
            </p:extLst>
          </p:nvPr>
        </p:nvGraphicFramePr>
        <p:xfrm>
          <a:off x="4330700" y="1343025"/>
          <a:ext cx="12287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275" name="Equation" r:id="rId10" imgW="431800" imgH="228600" progId="Equation.DSMT4">
                  <p:embed/>
                </p:oleObj>
              </mc:Choice>
              <mc:Fallback>
                <p:oleObj name="Equation" r:id="rId10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30700" y="1343025"/>
                        <a:ext cx="1228725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895600" y="2832100"/>
            <a:ext cx="1005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Razor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880583" y="3124200"/>
            <a:ext cx="1296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1-lepton</a:t>
            </a:r>
          </a:p>
          <a:p>
            <a:r>
              <a:rPr lang="en-US" sz="2400" dirty="0" smtClean="0"/>
              <a:t>+b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71700" y="3352800"/>
            <a:ext cx="5928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𝛼</a:t>
            </a:r>
            <a:r>
              <a:rPr lang="en-US" sz="3200" baseline="-25000" dirty="0" smtClean="0"/>
              <a:t>T</a:t>
            </a:r>
            <a:endParaRPr lang="en-US" sz="32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97200" y="3492500"/>
            <a:ext cx="1008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b-jets</a:t>
            </a:r>
          </a:p>
          <a:p>
            <a:r>
              <a:rPr lang="en-US" sz="2400" dirty="0" smtClean="0"/>
              <a:t>+MET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016500" y="3098800"/>
            <a:ext cx="1374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 SS-</a:t>
            </a:r>
          </a:p>
          <a:p>
            <a:r>
              <a:rPr lang="en-US" sz="2400" dirty="0" err="1" smtClean="0"/>
              <a:t>lepton+b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53100" y="2857500"/>
            <a:ext cx="1647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  <a:r>
              <a:rPr lang="en-US" sz="2400" dirty="0" smtClean="0"/>
              <a:t>-lepton+b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921500" y="4343400"/>
            <a:ext cx="1296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</a:t>
            </a:r>
            <a:r>
              <a:rPr lang="en-US" sz="2400" dirty="0" smtClean="0"/>
              <a:t>-lepton</a:t>
            </a:r>
          </a:p>
          <a:p>
            <a:r>
              <a:rPr lang="en-US" sz="2400" dirty="0" smtClean="0"/>
              <a:t>+b</a:t>
            </a:r>
            <a:endParaRPr lang="en-US" sz="240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860800" y="1930400"/>
            <a:ext cx="12700" cy="347980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988300" y="1917700"/>
            <a:ext cx="12700" cy="347980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73100" y="2908300"/>
            <a:ext cx="3632200" cy="127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054600" y="3124200"/>
            <a:ext cx="3632200" cy="127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985000" y="3467100"/>
            <a:ext cx="1005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Razor</a:t>
            </a:r>
            <a:endParaRPr lang="en-US" sz="2400" dirty="0"/>
          </a:p>
        </p:txBody>
      </p:sp>
      <p:pic>
        <p:nvPicPr>
          <p:cNvPr id="27" name="Picture 1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5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8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270500" y="825500"/>
            <a:ext cx="3771900" cy="355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Outline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889000"/>
            <a:ext cx="4991100" cy="5588000"/>
          </a:xfrm>
          <a:solidFill>
            <a:srgbClr val="F2F2F2"/>
          </a:solidFill>
        </p:spPr>
        <p:txBody>
          <a:bodyPr/>
          <a:lstStyle/>
          <a:p>
            <a:r>
              <a:rPr lang="en-US" dirty="0" smtClean="0"/>
              <a:t>Big themes and challenges for SUSY searches</a:t>
            </a:r>
          </a:p>
          <a:p>
            <a:r>
              <a:rPr lang="en-US" dirty="0" smtClean="0"/>
              <a:t>Inclusive (generic) searches</a:t>
            </a:r>
          </a:p>
          <a:p>
            <a:r>
              <a:rPr lang="en-US" dirty="0" smtClean="0"/>
              <a:t>Naturalness-inspired searches: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>
                <a:sym typeface="Wingdings"/>
              </a:rPr>
              <a:t>Search for </a:t>
            </a:r>
            <a:r>
              <a:rPr lang="en-US" dirty="0" err="1" smtClean="0">
                <a:sym typeface="Wingdings"/>
              </a:rPr>
              <a:t>EWKinos</a:t>
            </a:r>
            <a:r>
              <a:rPr lang="en-US" dirty="0" smtClean="0">
                <a:sym typeface="Wingdings"/>
              </a:rPr>
              <a:t> &amp; </a:t>
            </a:r>
            <a:r>
              <a:rPr lang="en-US" dirty="0" err="1" smtClean="0">
                <a:sym typeface="Wingdings"/>
              </a:rPr>
              <a:t>sleptons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SUSY decays with Higgs</a:t>
            </a:r>
          </a:p>
          <a:p>
            <a:r>
              <a:rPr lang="en-US" dirty="0" smtClean="0">
                <a:sym typeface="Wingdings"/>
              </a:rPr>
              <a:t>Multi-lepton and R</a:t>
            </a:r>
            <a:r>
              <a:rPr lang="en-US" dirty="0">
                <a:sym typeface="Wingdings"/>
              </a:rPr>
              <a:t>-parity violating </a:t>
            </a:r>
            <a:r>
              <a:rPr lang="en-US" dirty="0" smtClean="0">
                <a:sym typeface="Wingdings"/>
              </a:rPr>
              <a:t>signatures</a:t>
            </a:r>
          </a:p>
          <a:p>
            <a:r>
              <a:rPr lang="en-US" dirty="0" smtClean="0">
                <a:sym typeface="Wingdings"/>
              </a:rPr>
              <a:t>Conclusions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02" y="925996"/>
            <a:ext cx="3557898" cy="33539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2911" y="4355068"/>
            <a:ext cx="3218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Drawing courtesy Sergio </a:t>
            </a:r>
            <a:r>
              <a:rPr lang="en-US" sz="1600" dirty="0" err="1" smtClean="0">
                <a:solidFill>
                  <a:srgbClr val="000090"/>
                </a:solidFill>
              </a:rPr>
              <a:t>Cittolin</a:t>
            </a:r>
            <a:endParaRPr lang="en-US" sz="1600" dirty="0">
              <a:solidFill>
                <a:srgbClr val="00009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124107"/>
              </p:ext>
            </p:extLst>
          </p:nvPr>
        </p:nvGraphicFramePr>
        <p:xfrm>
          <a:off x="830263" y="3738563"/>
          <a:ext cx="18335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081" name="Equation" r:id="rId4" imgW="584200" imgH="254000" progId="Equation.DSMT4">
                  <p:embed/>
                </p:oleObj>
              </mc:Choice>
              <mc:Fallback>
                <p:oleObj name="Equation" r:id="rId4" imgW="5842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0263" y="3738563"/>
                        <a:ext cx="1833562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187864"/>
              </p:ext>
            </p:extLst>
          </p:nvPr>
        </p:nvGraphicFramePr>
        <p:xfrm>
          <a:off x="2667000" y="3824288"/>
          <a:ext cx="3587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082" name="Equation" r:id="rId6" imgW="114300" imgH="190500" progId="Equation.DSMT4">
                  <p:embed/>
                </p:oleObj>
              </mc:Choice>
              <mc:Fallback>
                <p:oleObj name="Equation" r:id="rId6" imgW="1143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7000" y="3824288"/>
                        <a:ext cx="358775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86399" y="4789269"/>
            <a:ext cx="349250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CMS PUBLIC SUSY RESULTS</a:t>
            </a:r>
            <a:endParaRPr lang="en-US" b="1" dirty="0" smtClean="0">
              <a:solidFill>
                <a:srgbClr val="000090"/>
              </a:solidFill>
              <a:hlinkClick r:id="rId8"/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8"/>
              </a:rPr>
              <a:t>https://twiki.cern.ch/twiki/bin/view/CMSPublic</a:t>
            </a:r>
            <a:r>
              <a:rPr lang="en-US" dirty="0">
                <a:solidFill>
                  <a:schemeClr val="bg1"/>
                </a:solidFill>
                <a:hlinkClick r:id="rId8"/>
              </a:rPr>
              <a:t>/</a:t>
            </a:r>
            <a:r>
              <a:rPr lang="en-US" dirty="0" smtClean="0">
                <a:solidFill>
                  <a:schemeClr val="bg1"/>
                </a:solidFill>
                <a:hlinkClick r:id="rId8"/>
              </a:rPr>
              <a:t>PhysicsResultsSUS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18100" y="6084669"/>
            <a:ext cx="3957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results in all of these areas. </a:t>
            </a:r>
          </a:p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nalyses use 19.5 fb</a:t>
            </a:r>
            <a:r>
              <a:rPr lang="en-US" b="1" baseline="30000" dirty="0" smtClean="0">
                <a:solidFill>
                  <a:srgbClr val="FF0000"/>
                </a:solidFill>
              </a:rPr>
              <a:t>-1 </a:t>
            </a:r>
            <a:r>
              <a:rPr lang="en-US" b="1" dirty="0" smtClean="0">
                <a:solidFill>
                  <a:srgbClr val="FF0000"/>
                </a:solidFill>
              </a:rPr>
              <a:t>(√s =8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).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5100" y="3429000"/>
            <a:ext cx="4940300" cy="1524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480933"/>
              </p:ext>
            </p:extLst>
          </p:nvPr>
        </p:nvGraphicFramePr>
        <p:xfrm>
          <a:off x="901700" y="2686050"/>
          <a:ext cx="1436688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083" name="Equation" r:id="rId10" imgW="457200" imgH="228600" progId="Equation.DSMT4">
                  <p:embed/>
                </p:oleObj>
              </mc:Choice>
              <mc:Fallback>
                <p:oleObj name="Equation" r:id="rId10" imgW="457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01700" y="2686050"/>
                        <a:ext cx="1436688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6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  Electroweak production:                and               </a:t>
            </a: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1600" y="7747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SUS-13-006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749300"/>
            <a:ext cx="6032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</a:t>
            </a:r>
            <a:r>
              <a:rPr lang="en-US" sz="1400" dirty="0" err="1">
                <a:hlinkClick r:id="rId4"/>
              </a:rPr>
              <a:t>twiki.cern.ch</a:t>
            </a:r>
            <a:r>
              <a:rPr lang="en-US" sz="1400" dirty="0">
                <a:hlinkClick r:id="rId4"/>
              </a:rPr>
              <a:t>/</a:t>
            </a:r>
            <a:r>
              <a:rPr lang="en-US" sz="1400" dirty="0" err="1">
                <a:hlinkClick r:id="rId4"/>
              </a:rPr>
              <a:t>twiki</a:t>
            </a:r>
            <a:r>
              <a:rPr lang="en-US" sz="1400" dirty="0">
                <a:hlinkClick r:id="rId4"/>
              </a:rPr>
              <a:t>/bin/view/</a:t>
            </a:r>
            <a:r>
              <a:rPr lang="en-US" sz="1400" dirty="0" err="1">
                <a:hlinkClick r:id="rId4"/>
              </a:rPr>
              <a:t>CMSPublic</a:t>
            </a:r>
            <a:r>
              <a:rPr lang="en-US" sz="1400" dirty="0">
                <a:hlinkClick r:id="rId4"/>
              </a:rPr>
              <a:t>/PhysicsResultsSUS13006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3500" y="1384300"/>
            <a:ext cx="8978900" cy="2425700"/>
            <a:chOff x="50800" y="1333500"/>
            <a:chExt cx="9080357" cy="2527300"/>
          </a:xfrm>
        </p:grpSpPr>
        <p:sp>
          <p:nvSpPr>
            <p:cNvPr id="17" name="Rectangle 16"/>
            <p:cNvSpPr/>
            <p:nvPr/>
          </p:nvSpPr>
          <p:spPr>
            <a:xfrm>
              <a:off x="50800" y="1333500"/>
              <a:ext cx="9055100" cy="2527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6713" y="3370155"/>
              <a:ext cx="2989864" cy="4810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3 </a:t>
              </a:r>
              <a:r>
                <a:rPr lang="en-US" sz="2400" dirty="0" err="1" smtClean="0"/>
                <a:t>lep</a:t>
              </a:r>
              <a:r>
                <a:rPr lang="en-US" sz="2400" dirty="0" smtClean="0"/>
                <a:t> &amp; SS </a:t>
              </a:r>
              <a:r>
                <a:rPr lang="en-US" sz="2400" dirty="0" err="1" smtClean="0"/>
                <a:t>dileptons</a:t>
              </a:r>
              <a:endParaRPr lang="en-US" sz="24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76170" y="3356390"/>
              <a:ext cx="27622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3 lepton &amp; Z + </a:t>
              </a:r>
              <a:r>
                <a:rPr lang="en-US" sz="2400" dirty="0" err="1" smtClean="0"/>
                <a:t>dijet</a:t>
              </a:r>
              <a:endParaRPr lang="en-US" sz="2400" dirty="0" smtClean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10157" y="3355859"/>
              <a:ext cx="2921000" cy="4810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3 </a:t>
              </a:r>
              <a:r>
                <a:rPr lang="en-US" sz="2400" dirty="0" err="1" smtClean="0"/>
                <a:t>lep</a:t>
              </a:r>
              <a:r>
                <a:rPr lang="en-US" sz="2400" dirty="0" smtClean="0"/>
                <a:t>, 4 </a:t>
              </a:r>
              <a:r>
                <a:rPr lang="en-US" sz="2400" dirty="0" err="1" smtClean="0"/>
                <a:t>lep</a:t>
              </a:r>
              <a:r>
                <a:rPr lang="en-US" sz="2400" dirty="0" smtClean="0"/>
                <a:t>,  Z </a:t>
              </a:r>
              <a:r>
                <a:rPr lang="en-US" sz="2400" dirty="0" err="1" smtClean="0"/>
                <a:t>dijet</a:t>
              </a:r>
              <a:endParaRPr lang="en-US" sz="2400" dirty="0" smtClean="0"/>
            </a:p>
          </p:txBody>
        </p:sp>
        <p:pic>
          <p:nvPicPr>
            <p:cNvPr id="12" name="Picture 11" descr="TChiwz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00" y="1889640"/>
              <a:ext cx="3039217" cy="1498600"/>
            </a:xfrm>
            <a:prstGeom prst="rect">
              <a:avLst/>
            </a:prstGeom>
          </p:spPr>
        </p:pic>
        <p:pic>
          <p:nvPicPr>
            <p:cNvPr id="13" name="Picture 12" descr="TChiNuSlep_slep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0" y="1777468"/>
              <a:ext cx="2950147" cy="1651000"/>
            </a:xfrm>
            <a:prstGeom prst="rect">
              <a:avLst/>
            </a:prstGeom>
          </p:spPr>
        </p:pic>
        <p:pic>
          <p:nvPicPr>
            <p:cNvPr id="14" name="Picture 13" descr="TChizz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099" y="1952609"/>
              <a:ext cx="2857501" cy="136663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217938" y="4170494"/>
            <a:ext cx="7125962" cy="2518764"/>
            <a:chOff x="990600" y="4086257"/>
            <a:chExt cx="7188200" cy="2643441"/>
          </a:xfrm>
        </p:grpSpPr>
        <p:sp>
          <p:nvSpPr>
            <p:cNvPr id="18" name="Rectangle 17"/>
            <p:cNvSpPr/>
            <p:nvPr/>
          </p:nvSpPr>
          <p:spPr>
            <a:xfrm>
              <a:off x="990600" y="4086257"/>
              <a:ext cx="7188200" cy="2527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82033" y="6187039"/>
              <a:ext cx="4483168" cy="5426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Opposite-sign </a:t>
              </a:r>
              <a:r>
                <a:rPr lang="en-US" sz="2400" dirty="0" err="1" smtClean="0"/>
                <a:t>dileptons</a:t>
              </a:r>
              <a:r>
                <a:rPr lang="en-US" sz="2400" dirty="0" smtClean="0"/>
                <a:t> (off Z)</a:t>
              </a:r>
            </a:p>
          </p:txBody>
        </p:sp>
        <p:pic>
          <p:nvPicPr>
            <p:cNvPr id="15" name="Picture 14" descr="TSlepSlepDiagram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600" y="4464608"/>
              <a:ext cx="3240938" cy="1866900"/>
            </a:xfrm>
            <a:prstGeom prst="rect">
              <a:avLst/>
            </a:prstGeom>
          </p:spPr>
        </p:pic>
        <p:pic>
          <p:nvPicPr>
            <p:cNvPr id="16" name="Picture 15" descr="TChipmSlepSnuDiagram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78" y="4445359"/>
              <a:ext cx="3358630" cy="1879600"/>
            </a:xfrm>
            <a:prstGeom prst="rect">
              <a:avLst/>
            </a:prstGeom>
          </p:spPr>
        </p:pic>
      </p:grp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271796"/>
              </p:ext>
            </p:extLst>
          </p:nvPr>
        </p:nvGraphicFramePr>
        <p:xfrm>
          <a:off x="5553075" y="93663"/>
          <a:ext cx="186213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4" name="Equation" r:id="rId10" imgW="660400" imgH="254000" progId="Equation.DSMT4">
                  <p:embed/>
                </p:oleObj>
              </mc:Choice>
              <mc:Fallback>
                <p:oleObj name="Equation" r:id="rId10" imgW="6604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53075" y="93663"/>
                        <a:ext cx="1862138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698599"/>
              </p:ext>
            </p:extLst>
          </p:nvPr>
        </p:nvGraphicFramePr>
        <p:xfrm>
          <a:off x="8058150" y="131763"/>
          <a:ext cx="844550" cy="57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" name="Equation" r:id="rId12" imgW="279400" imgH="190500" progId="Equation.DSMT4">
                  <p:embed/>
                </p:oleObj>
              </mc:Choice>
              <mc:Fallback>
                <p:oleObj name="Equation" r:id="rId12" imgW="279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058150" y="131763"/>
                        <a:ext cx="844550" cy="57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220716"/>
              </p:ext>
            </p:extLst>
          </p:nvPr>
        </p:nvGraphicFramePr>
        <p:xfrm>
          <a:off x="101600" y="1358900"/>
          <a:ext cx="307445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6" name="Equation" r:id="rId14" imgW="1333500" imgH="228600" progId="Equation.DSMT4">
                  <p:embed/>
                </p:oleObj>
              </mc:Choice>
              <mc:Fallback>
                <p:oleObj name="Equation" r:id="rId14" imgW="1333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1600" y="1358900"/>
                        <a:ext cx="3074458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1542"/>
              </p:ext>
            </p:extLst>
          </p:nvPr>
        </p:nvGraphicFramePr>
        <p:xfrm>
          <a:off x="3338513" y="1320800"/>
          <a:ext cx="27241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7" name="Equation" r:id="rId16" imgW="1181100" imgH="228600" progId="Equation.DSMT4">
                  <p:embed/>
                </p:oleObj>
              </mc:Choice>
              <mc:Fallback>
                <p:oleObj name="Equation" r:id="rId16" imgW="11811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38513" y="1320800"/>
                        <a:ext cx="2724150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738891"/>
              </p:ext>
            </p:extLst>
          </p:nvPr>
        </p:nvGraphicFramePr>
        <p:xfrm>
          <a:off x="6354763" y="1355725"/>
          <a:ext cx="254793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8" name="Equation" r:id="rId18" imgW="1104900" imgH="254000" progId="Equation.DSMT4">
                  <p:embed/>
                </p:oleObj>
              </mc:Choice>
              <mc:Fallback>
                <p:oleObj name="Equation" r:id="rId18" imgW="11049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354763" y="1355725"/>
                        <a:ext cx="2547937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27"/>
          <p:cNvSpPr/>
          <p:nvPr/>
        </p:nvSpPr>
        <p:spPr>
          <a:xfrm>
            <a:off x="2006600" y="2349500"/>
            <a:ext cx="406400" cy="6223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746268"/>
              </p:ext>
            </p:extLst>
          </p:nvPr>
        </p:nvGraphicFramePr>
        <p:xfrm>
          <a:off x="1258888" y="4116388"/>
          <a:ext cx="3546475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" name="Equation" r:id="rId20" imgW="1536700" imgH="228600" progId="Equation.DSMT4">
                  <p:embed/>
                </p:oleObj>
              </mc:Choice>
              <mc:Fallback>
                <p:oleObj name="Equation" r:id="rId20" imgW="15367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258888" y="4116388"/>
                        <a:ext cx="3546475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842280"/>
              </p:ext>
            </p:extLst>
          </p:nvPr>
        </p:nvGraphicFramePr>
        <p:xfrm>
          <a:off x="5227638" y="4146550"/>
          <a:ext cx="2695575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" name="Equation" r:id="rId22" imgW="1168400" imgH="228600" progId="Equation.DSMT4">
                  <p:embed/>
                </p:oleObj>
              </mc:Choice>
              <mc:Fallback>
                <p:oleObj name="Equation" r:id="rId22" imgW="1168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227638" y="4146550"/>
                        <a:ext cx="2695575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1676400" y="1002268"/>
            <a:ext cx="33916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Ben </a:t>
            </a:r>
            <a:r>
              <a:rPr lang="en-US" b="1" dirty="0" err="1" smtClean="0">
                <a:solidFill>
                  <a:srgbClr val="FF0000"/>
                </a:solidFill>
              </a:rPr>
              <a:t>Hooberman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080000" y="1778000"/>
            <a:ext cx="368300" cy="3937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18100" y="3073400"/>
            <a:ext cx="368300" cy="3937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937500" y="1866900"/>
            <a:ext cx="368300" cy="3937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950200" y="3009900"/>
            <a:ext cx="368300" cy="3937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454400" y="5029200"/>
            <a:ext cx="368300" cy="3937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454400" y="5461000"/>
            <a:ext cx="368300" cy="3937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311900" y="4876800"/>
            <a:ext cx="368300" cy="3937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324600" y="5575300"/>
            <a:ext cx="368300" cy="3937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701200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exclusion_Combined_N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8"/>
          <a:stretch/>
        </p:blipFill>
        <p:spPr>
          <a:xfrm rot="5400000">
            <a:off x="4551286" y="2051113"/>
            <a:ext cx="4053023" cy="4878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Results: Electroweak production of       </a:t>
            </a: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4300" y="8382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SUS-13-006</a:t>
            </a:r>
            <a:endParaRPr lang="en-US" dirty="0"/>
          </a:p>
        </p:txBody>
      </p:sp>
      <p:pic>
        <p:nvPicPr>
          <p:cNvPr id="7" name="Picture 6" descr="exclusion_GMSB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5" b="3679"/>
          <a:stretch/>
        </p:blipFill>
        <p:spPr>
          <a:xfrm rot="5400000">
            <a:off x="21469" y="2518531"/>
            <a:ext cx="4173462" cy="414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7600" y="1295400"/>
            <a:ext cx="2628900" cy="830997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GMSB Z-enriched </a:t>
            </a:r>
            <a:r>
              <a:rPr lang="en-US" sz="2400" dirty="0" err="1" smtClean="0"/>
              <a:t>higgsino</a:t>
            </a:r>
            <a:r>
              <a:rPr lang="en-US" sz="2400" dirty="0" smtClean="0"/>
              <a:t> </a:t>
            </a:r>
            <a:r>
              <a:rPr lang="en-US" sz="2400" dirty="0" smtClean="0"/>
              <a:t>scenario</a:t>
            </a:r>
            <a:endParaRPr lang="en-US" sz="24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265766"/>
              </p:ext>
            </p:extLst>
          </p:nvPr>
        </p:nvGraphicFramePr>
        <p:xfrm>
          <a:off x="1276350" y="2209800"/>
          <a:ext cx="215547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106" name="Equation" r:id="rId6" imgW="1193800" imgH="228600" progId="Equation.DSMT4">
                  <p:embed/>
                </p:oleObj>
              </mc:Choice>
              <mc:Fallback>
                <p:oleObj name="Equation" r:id="rId6" imgW="1193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76350" y="2209800"/>
                        <a:ext cx="2155472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92700" y="1320800"/>
            <a:ext cx="3251200" cy="1200328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Chargino-Neutralino</a:t>
            </a:r>
            <a:endParaRPr lang="en-US" sz="2400" dirty="0" smtClean="0"/>
          </a:p>
          <a:p>
            <a:r>
              <a:rPr lang="en-US" sz="2400" dirty="0" smtClean="0"/>
              <a:t>production/decay scenarios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11500" y="3962400"/>
            <a:ext cx="1485465" cy="923330"/>
          </a:xfrm>
          <a:prstGeom prst="rect">
            <a:avLst/>
          </a:prstGeom>
          <a:solidFill>
            <a:srgbClr val="FBFC9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𝜇 &lt; 330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excluded </a:t>
            </a:r>
          </a:p>
          <a:p>
            <a:r>
              <a:rPr lang="en-US" dirty="0" smtClean="0"/>
              <a:t>at 95% CL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959100" y="3136900"/>
            <a:ext cx="10160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99300" y="6108700"/>
            <a:ext cx="1803400" cy="406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777224"/>
              </p:ext>
            </p:extLst>
          </p:nvPr>
        </p:nvGraphicFramePr>
        <p:xfrm>
          <a:off x="7315200" y="76200"/>
          <a:ext cx="15033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107" name="Equation" r:id="rId8" imgW="533400" imgH="254000" progId="Equation.DSMT4">
                  <p:embed/>
                </p:oleObj>
              </mc:Choice>
              <mc:Fallback>
                <p:oleObj name="Equation" r:id="rId8" imgW="5334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15200" y="76200"/>
                        <a:ext cx="1503363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5308600" y="900668"/>
            <a:ext cx="33916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Ben </a:t>
            </a:r>
            <a:r>
              <a:rPr lang="en-US" b="1" dirty="0" err="1" smtClean="0">
                <a:solidFill>
                  <a:srgbClr val="FF0000"/>
                </a:solidFill>
              </a:rPr>
              <a:t>Hooberman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6400" y="749300"/>
            <a:ext cx="6032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10"/>
              </a:rPr>
              <a:t>https://</a:t>
            </a:r>
            <a:r>
              <a:rPr lang="en-US" sz="1400" dirty="0" err="1">
                <a:hlinkClick r:id="rId10"/>
              </a:rPr>
              <a:t>twiki.cern.ch</a:t>
            </a:r>
            <a:r>
              <a:rPr lang="en-US" sz="1400" dirty="0">
                <a:hlinkClick r:id="rId10"/>
              </a:rPr>
              <a:t>/</a:t>
            </a:r>
            <a:r>
              <a:rPr lang="en-US" sz="1400" dirty="0" err="1">
                <a:hlinkClick r:id="rId10"/>
              </a:rPr>
              <a:t>twiki</a:t>
            </a:r>
            <a:r>
              <a:rPr lang="en-US" sz="1400" dirty="0">
                <a:hlinkClick r:id="rId10"/>
              </a:rPr>
              <a:t>/bin/view/</a:t>
            </a:r>
            <a:r>
              <a:rPr lang="en-US" sz="1400" dirty="0" err="1">
                <a:hlinkClick r:id="rId10"/>
              </a:rPr>
              <a:t>CMSPublic</a:t>
            </a:r>
            <a:r>
              <a:rPr lang="en-US" sz="1400" dirty="0">
                <a:hlinkClick r:id="rId10"/>
              </a:rPr>
              <a:t>/PhysicsResultsSUS13006</a:t>
            </a:r>
            <a:endParaRPr lang="en-US" sz="1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2984353"/>
              </p:ext>
            </p:extLst>
          </p:nvPr>
        </p:nvGraphicFramePr>
        <p:xfrm>
          <a:off x="177801" y="6401850"/>
          <a:ext cx="2590799" cy="335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5108" name="Equation" r:id="rId11" imgW="1765300" imgH="228600" progId="Equation.DSMT4">
                  <p:embed/>
                </p:oleObj>
              </mc:Choice>
              <mc:Fallback>
                <p:oleObj name="Equation" r:id="rId11" imgW="17653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7801" y="6401850"/>
                        <a:ext cx="2590799" cy="335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71800" y="2819400"/>
            <a:ext cx="105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52500" y="5372100"/>
            <a:ext cx="1308100" cy="6985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7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929664" y="850900"/>
            <a:ext cx="33916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Ben </a:t>
            </a:r>
            <a:r>
              <a:rPr lang="en-US" b="1" dirty="0" err="1" smtClean="0">
                <a:solidFill>
                  <a:srgbClr val="FF0000"/>
                </a:solidFill>
              </a:rPr>
              <a:t>Hooberman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08700" y="2159000"/>
            <a:ext cx="2933700" cy="1346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EWK production of           : Higgs final states               </a:t>
            </a: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" y="773668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SUS-13-017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500416"/>
              </p:ext>
            </p:extLst>
          </p:nvPr>
        </p:nvGraphicFramePr>
        <p:xfrm>
          <a:off x="4248150" y="130175"/>
          <a:ext cx="121761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074" name="Equation" r:id="rId4" imgW="431800" imgH="228600" progId="Equation.DSMT4">
                  <p:embed/>
                </p:oleObj>
              </mc:Choice>
              <mc:Fallback>
                <p:oleObj name="Equation" r:id="rId4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48150" y="130175"/>
                        <a:ext cx="1217613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xsecs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80" y="3505200"/>
            <a:ext cx="4424820" cy="3352137"/>
          </a:xfrm>
          <a:prstGeom prst="rect">
            <a:avLst/>
          </a:prstGeom>
        </p:spPr>
      </p:pic>
      <p:pic>
        <p:nvPicPr>
          <p:cNvPr id="21" name="Picture 20" descr="states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3651" y="4250690"/>
            <a:ext cx="1873040" cy="19502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13500" y="448310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FF0000"/>
                </a:solidFill>
              </a:rPr>
              <a:t>Single lepton analysis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26200" y="4749800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CE0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00CE00"/>
                </a:solidFill>
              </a:rPr>
              <a:t>SS lepton analysis</a:t>
            </a:r>
            <a:endParaRPr lang="en-US" b="1" dirty="0">
              <a:solidFill>
                <a:srgbClr val="00CE00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6388100" y="4711700"/>
            <a:ext cx="127000" cy="812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00800" y="501650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ym typeface="Wingdings"/>
              </a:rPr>
              <a:t></a:t>
            </a:r>
            <a:r>
              <a:rPr lang="en-US" b="1" dirty="0" err="1" smtClean="0">
                <a:sym typeface="Wingdings"/>
              </a:rPr>
              <a:t>Multi</a:t>
            </a:r>
            <a:r>
              <a:rPr lang="en-US" b="1" dirty="0" err="1" smtClean="0"/>
              <a:t>lepton</a:t>
            </a:r>
            <a:r>
              <a:rPr lang="en-US" b="1" dirty="0" smtClean="0"/>
              <a:t> analysis</a:t>
            </a:r>
            <a:endParaRPr lang="en-US" b="1" dirty="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322300"/>
              </p:ext>
            </p:extLst>
          </p:nvPr>
        </p:nvGraphicFramePr>
        <p:xfrm>
          <a:off x="6088779" y="2267979"/>
          <a:ext cx="2979022" cy="1173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075" name="Equation" r:id="rId8" imgW="1219200" imgH="482600" progId="Equation.DSMT4">
                  <p:embed/>
                </p:oleObj>
              </mc:Choice>
              <mc:Fallback>
                <p:oleObj name="Equation" r:id="rId8" imgW="12192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88779" y="2267979"/>
                        <a:ext cx="2979022" cy="1173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39700" y="1184414"/>
            <a:ext cx="900430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Natural SUSY models suggest </a:t>
            </a:r>
            <a:r>
              <a:rPr lang="en-US" sz="2000" dirty="0" err="1" smtClean="0">
                <a:solidFill>
                  <a:srgbClr val="000090"/>
                </a:solidFill>
              </a:rPr>
              <a:t>higgsinos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are light. 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Search for WH +MET in three channels (1 lepton, SS </a:t>
            </a:r>
            <a:r>
              <a:rPr lang="en-US" sz="2000" dirty="0" err="1" smtClean="0">
                <a:solidFill>
                  <a:srgbClr val="000090"/>
                </a:solidFill>
              </a:rPr>
              <a:t>dilepton</a:t>
            </a:r>
            <a:r>
              <a:rPr lang="en-US" sz="2000" dirty="0" smtClean="0">
                <a:solidFill>
                  <a:srgbClr val="000090"/>
                </a:solidFill>
              </a:rPr>
              <a:t>, </a:t>
            </a:r>
            <a:r>
              <a:rPr lang="en-US" sz="2000" dirty="0" err="1" smtClean="0">
                <a:solidFill>
                  <a:srgbClr val="000090"/>
                </a:solidFill>
              </a:rPr>
              <a:t>multilepton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30400" y="698500"/>
            <a:ext cx="6032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0"/>
              </a:rPr>
              <a:t>https://twiki.cern.ch/twiki/bin/view/CMSPublic/</a:t>
            </a:r>
            <a:r>
              <a:rPr lang="en-US" sz="1200" dirty="0" smtClean="0">
                <a:hlinkClick r:id="rId10"/>
              </a:rPr>
              <a:t>PhysicsResultsSUS13017</a:t>
            </a:r>
            <a:endParaRPr lang="en-US" sz="1200" dirty="0" smtClean="0"/>
          </a:p>
        </p:txBody>
      </p:sp>
      <p:pic>
        <p:nvPicPr>
          <p:cNvPr id="17" name="Picture 16"/>
          <p:cNvPicPr/>
          <p:nvPr/>
        </p:nvPicPr>
        <p:blipFill>
          <a:blip r:embed="rId11"/>
          <a:stretch>
            <a:fillRect/>
          </a:stretch>
        </p:blipFill>
        <p:spPr>
          <a:xfrm>
            <a:off x="241300" y="2006600"/>
            <a:ext cx="5626100" cy="1651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703956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80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PCbarplot_SUSY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8928" y="-827581"/>
            <a:ext cx="6206654" cy="9164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CMS SUSY overview: a broad program</a:t>
            </a: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149600" y="2070100"/>
            <a:ext cx="3401292" cy="584776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Gluino</a:t>
            </a:r>
            <a:r>
              <a:rPr lang="en-US" sz="3200" dirty="0" smtClean="0">
                <a:solidFill>
                  <a:srgbClr val="000090"/>
                </a:solidFill>
              </a:rPr>
              <a:t> production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6900" y="3175000"/>
            <a:ext cx="3515305" cy="584776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Squark</a:t>
            </a:r>
            <a:r>
              <a:rPr lang="en-US" sz="3200" dirty="0" smtClean="0">
                <a:solidFill>
                  <a:srgbClr val="000090"/>
                </a:solidFill>
              </a:rPr>
              <a:t> production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6900" y="3822700"/>
            <a:ext cx="3059251" cy="584776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Stop production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6900" y="4470400"/>
            <a:ext cx="3743332" cy="584776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Sbottom</a:t>
            </a:r>
            <a:r>
              <a:rPr lang="en-US" sz="3200" dirty="0" smtClean="0">
                <a:solidFill>
                  <a:srgbClr val="000090"/>
                </a:solidFill>
              </a:rPr>
              <a:t> production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6900" y="5118100"/>
            <a:ext cx="4815341" cy="584776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EWK </a:t>
            </a:r>
            <a:r>
              <a:rPr lang="en-US" sz="3200" dirty="0" err="1" smtClean="0">
                <a:solidFill>
                  <a:srgbClr val="000090"/>
                </a:solidFill>
              </a:rPr>
              <a:t>Gaugino</a:t>
            </a:r>
            <a:r>
              <a:rPr lang="en-US" sz="3200" dirty="0" smtClean="0">
                <a:solidFill>
                  <a:srgbClr val="000090"/>
                </a:solidFill>
              </a:rPr>
              <a:t> production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6900" y="5638800"/>
            <a:ext cx="3606877" cy="584776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Slepton</a:t>
            </a:r>
            <a:r>
              <a:rPr lang="en-US" sz="3200" dirty="0" smtClean="0">
                <a:solidFill>
                  <a:srgbClr val="000090"/>
                </a:solidFill>
              </a:rPr>
              <a:t> production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3300" y="6336724"/>
            <a:ext cx="30379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Mass scale (</a:t>
            </a:r>
            <a:r>
              <a:rPr lang="en-US" sz="2800" dirty="0" err="1" smtClean="0"/>
              <a:t>GeV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830956" y="64886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0077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29664" y="787400"/>
            <a:ext cx="33916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Ben </a:t>
            </a:r>
            <a:r>
              <a:rPr lang="en-US" b="1" dirty="0" err="1" smtClean="0">
                <a:solidFill>
                  <a:srgbClr val="FF0000"/>
                </a:solidFill>
              </a:rPr>
              <a:t>Hooberman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sig_met150_mbb_errba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98" y="3223602"/>
            <a:ext cx="3416303" cy="354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EWK </a:t>
            </a:r>
            <a:r>
              <a:rPr lang="en-US" sz="3200" dirty="0">
                <a:solidFill>
                  <a:srgbClr val="000090"/>
                </a:solidFill>
              </a:rPr>
              <a:t>production of           </a:t>
            </a:r>
            <a:r>
              <a:rPr lang="en-US" sz="3200" dirty="0" smtClean="0">
                <a:solidFill>
                  <a:srgbClr val="000090"/>
                </a:solidFill>
              </a:rPr>
              <a:t>: </a:t>
            </a:r>
            <a:r>
              <a:rPr lang="en-US" sz="3200" dirty="0">
                <a:solidFill>
                  <a:srgbClr val="000090"/>
                </a:solidFill>
              </a:rPr>
              <a:t>Higgs final states </a:t>
            </a:r>
            <a:endParaRPr lang="en-US" sz="3200" dirty="0" smtClean="0">
              <a:solidFill>
                <a:srgbClr val="000090"/>
              </a:solidFill>
            </a:endParaRP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5100" y="7366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SUS-13-017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640159"/>
              </p:ext>
            </p:extLst>
          </p:nvPr>
        </p:nvGraphicFramePr>
        <p:xfrm>
          <a:off x="4248150" y="130175"/>
          <a:ext cx="121761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774" name="Equation" r:id="rId5" imgW="431800" imgH="228600" progId="Equation.DSMT4">
                  <p:embed/>
                </p:oleObj>
              </mc:Choice>
              <mc:Fallback>
                <p:oleObj name="Equation" r:id="rId5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48150" y="130175"/>
                        <a:ext cx="1217613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Shape 4"/>
          <p:cNvSpPr txBox="1"/>
          <p:nvPr/>
        </p:nvSpPr>
        <p:spPr>
          <a:xfrm>
            <a:off x="330201" y="4325550"/>
            <a:ext cx="762000" cy="563950"/>
          </a:xfrm>
          <a:prstGeom prst="rect">
            <a:avLst/>
          </a:prstGeom>
          <a:solidFill>
            <a:schemeClr val="bg1"/>
          </a:solidFill>
        </p:spPr>
        <p:txBody>
          <a:bodyPr wrap="none" lIns="90962" tIns="45482" rIns="90962" bIns="45482"/>
          <a:lstStyle/>
          <a:p>
            <a:r>
              <a:rPr lang="en-US" dirty="0">
                <a:solidFill>
                  <a:srgbClr val="000090"/>
                </a:solidFill>
              </a:rPr>
              <a:t>Signal 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bin</a:t>
            </a:r>
            <a:endParaRPr dirty="0">
              <a:solidFill>
                <a:srgbClr val="000090"/>
              </a:solidFill>
            </a:endParaRPr>
          </a:p>
        </p:txBody>
      </p:sp>
      <p:sp>
        <p:nvSpPr>
          <p:cNvPr id="18" name="TextShape 3"/>
          <p:cNvSpPr txBox="1"/>
          <p:nvPr/>
        </p:nvSpPr>
        <p:spPr>
          <a:xfrm>
            <a:off x="647700" y="3022985"/>
            <a:ext cx="2739813" cy="4141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0962" tIns="45482" rIns="90962" bIns="45482"/>
          <a:lstStyle/>
          <a:p>
            <a:pPr algn="ctr"/>
            <a:r>
              <a:rPr lang="en-US" sz="2200" dirty="0" smtClean="0">
                <a:solidFill>
                  <a:srgbClr val="000090"/>
                </a:solidFill>
              </a:rPr>
              <a:t>1 </a:t>
            </a:r>
            <a:r>
              <a:rPr lang="en-US" sz="2200" dirty="0" err="1" smtClean="0">
                <a:solidFill>
                  <a:srgbClr val="000090"/>
                </a:solidFill>
              </a:rPr>
              <a:t>lep</a:t>
            </a:r>
            <a:r>
              <a:rPr lang="en-US" sz="2200" dirty="0" smtClean="0">
                <a:solidFill>
                  <a:srgbClr val="000090"/>
                </a:solidFill>
              </a:rPr>
              <a:t>, MET </a:t>
            </a:r>
            <a:r>
              <a:rPr lang="en-US" sz="2200" dirty="0">
                <a:solidFill>
                  <a:srgbClr val="000090"/>
                </a:solidFill>
              </a:rPr>
              <a:t>&gt; </a:t>
            </a:r>
            <a:r>
              <a:rPr lang="en-US" sz="2200" dirty="0" smtClean="0">
                <a:solidFill>
                  <a:srgbClr val="000090"/>
                </a:solidFill>
              </a:rPr>
              <a:t>150 </a:t>
            </a:r>
            <a:r>
              <a:rPr lang="en-US" sz="2200" dirty="0" err="1">
                <a:solidFill>
                  <a:srgbClr val="000090"/>
                </a:solidFill>
              </a:rPr>
              <a:t>GeV</a:t>
            </a:r>
            <a:endParaRPr dirty="0">
              <a:solidFill>
                <a:srgbClr val="000090"/>
              </a:solidFill>
            </a:endParaRPr>
          </a:p>
        </p:txBody>
      </p:sp>
      <p:sp>
        <p:nvSpPr>
          <p:cNvPr id="21" name="Line 5"/>
          <p:cNvSpPr/>
          <p:nvPr/>
        </p:nvSpPr>
        <p:spPr>
          <a:xfrm>
            <a:off x="787400" y="4902200"/>
            <a:ext cx="330200" cy="101600"/>
          </a:xfrm>
          <a:prstGeom prst="line">
            <a:avLst/>
          </a:prstGeom>
          <a:ln w="18360">
            <a:solidFill>
              <a:srgbClr val="000090"/>
            </a:solidFill>
            <a:round/>
            <a:tailEnd type="triangle" w="med" len="med"/>
          </a:ln>
        </p:spPr>
      </p:sp>
      <p:pic>
        <p:nvPicPr>
          <p:cNvPr id="29" name="Picture 28" descr="exclusion_Wino_DOW-JG-RG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57" y="3035300"/>
            <a:ext cx="5559243" cy="3784600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227746"/>
              </p:ext>
            </p:extLst>
          </p:nvPr>
        </p:nvGraphicFramePr>
        <p:xfrm>
          <a:off x="50800" y="1079500"/>
          <a:ext cx="9017001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250"/>
                <a:gridCol w="2707750"/>
                <a:gridCol w="34290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1-lepton channel</a:t>
                      </a:r>
                      <a:endParaRPr lang="en-US" sz="2000" dirty="0" smtClean="0">
                        <a:sym typeface="Wingdings"/>
                      </a:endParaRPr>
                    </a:p>
                    <a:p>
                      <a:r>
                        <a:rPr lang="en-US" sz="2000" dirty="0" smtClean="0">
                          <a:sym typeface="Wingdings"/>
                        </a:rPr>
                        <a:t>W(</a:t>
                      </a:r>
                      <a:r>
                        <a:rPr lang="en-US" sz="2000" i="1" dirty="0" smtClean="0">
                          <a:sym typeface="Wingdings"/>
                        </a:rPr>
                        <a:t>l</a:t>
                      </a:r>
                      <a:r>
                        <a:rPr lang="en-US" sz="2000" dirty="0" smtClean="0">
                          <a:sym typeface="Wingdings"/>
                        </a:rPr>
                        <a:t> nu) + H(bb) + MET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Same-sign </a:t>
                      </a:r>
                      <a:r>
                        <a:rPr lang="en-US" sz="2000" dirty="0" err="1" smtClean="0"/>
                        <a:t>dileptons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r>
                        <a:rPr lang="en-US" sz="2000" dirty="0" smtClean="0"/>
                        <a:t>W(l n) +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 H</a:t>
                      </a:r>
                      <a:r>
                        <a:rPr lang="en-US" sz="2000" dirty="0" smtClean="0">
                          <a:sym typeface="Wingdings"/>
                        </a:rPr>
                        <a:t>(WW) + MET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Multilepton</a:t>
                      </a:r>
                      <a:r>
                        <a:rPr lang="en-US" sz="2000" baseline="0" dirty="0" smtClean="0"/>
                        <a:t> channels</a:t>
                      </a:r>
                      <a:endParaRPr lang="en-US" sz="2000" dirty="0" smtClean="0"/>
                    </a:p>
                    <a:p>
                      <a:r>
                        <a:rPr lang="en-US" sz="2000" dirty="0" smtClean="0">
                          <a:sym typeface="Wingdings"/>
                        </a:rPr>
                        <a:t>W(l nu) + H(WW, ZZ,</a:t>
                      </a:r>
                      <a:r>
                        <a:rPr lang="en-US" sz="2000" baseline="0" dirty="0" smtClean="0">
                          <a:sym typeface="Wingdings"/>
                        </a:rPr>
                        <a:t> 𝜏𝜏)+MET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</a:t>
                      </a:r>
                      <a:r>
                        <a:rPr lang="en-US" sz="2000" baseline="0" dirty="0" smtClean="0"/>
                        <a:t> lepton, </a:t>
                      </a:r>
                      <a:r>
                        <a:rPr lang="en-US" sz="2000" u="sng" baseline="0" dirty="0" smtClean="0"/>
                        <a:t>exactly 2 jets</a:t>
                      </a:r>
                      <a:r>
                        <a:rPr lang="en-US" sz="2000" baseline="0" dirty="0" smtClean="0"/>
                        <a:t>, both b jets, kinematic cuts, MET, SIGNAL: m(bb)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 same-sign</a:t>
                      </a:r>
                      <a:r>
                        <a:rPr lang="en-US" sz="2000" baseline="0" dirty="0" smtClean="0"/>
                        <a:t> leptons, 2-3 jets, no b-jets, kin. cuts,</a:t>
                      </a:r>
                    </a:p>
                    <a:p>
                      <a:r>
                        <a:rPr lang="en-US" sz="2000" baseline="0" dirty="0" smtClean="0"/>
                        <a:t>SIGNAL m(l, J1, J2) &lt;120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Mainly:</a:t>
                      </a:r>
                      <a:r>
                        <a:rPr lang="en-US" sz="2000" baseline="0" dirty="0" smtClean="0"/>
                        <a:t> 3 leptons, low HT, and no b-tagged jets.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032000" y="5257800"/>
            <a:ext cx="1006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lepton </a:t>
            </a:r>
          </a:p>
          <a:p>
            <a:r>
              <a:rPr lang="en-US" dirty="0" err="1" smtClean="0"/>
              <a:t>ttbar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1727200" y="5410200"/>
            <a:ext cx="330200" cy="3937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203700" y="5575300"/>
            <a:ext cx="4333338" cy="646331"/>
          </a:xfrm>
          <a:prstGeom prst="rect">
            <a:avLst/>
          </a:prstGeom>
          <a:solidFill>
            <a:schemeClr val="bg1">
              <a:lumMod val="85000"/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Limit is very close to the theoretical</a:t>
            </a:r>
          </a:p>
          <a:p>
            <a:r>
              <a:rPr lang="en-US" dirty="0" smtClean="0"/>
              <a:t>cross section. Exclusion below 204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800600" y="3568700"/>
            <a:ext cx="146777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Combine all </a:t>
            </a:r>
          </a:p>
          <a:p>
            <a:r>
              <a:rPr lang="en-US" dirty="0" smtClean="0"/>
              <a:t>three search </a:t>
            </a:r>
          </a:p>
          <a:p>
            <a:r>
              <a:rPr lang="en-US" dirty="0" smtClean="0"/>
              <a:t>channels.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5130800" y="4737100"/>
            <a:ext cx="622300" cy="12700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740400" y="45085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theory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4292600" y="4508500"/>
            <a:ext cx="279400" cy="52070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191000" y="5029200"/>
            <a:ext cx="160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limit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930400" y="660400"/>
            <a:ext cx="6032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https://twiki.cern.ch/twiki/bin/view/CMSPublic/</a:t>
            </a:r>
            <a:r>
              <a:rPr lang="en-US" sz="1200" dirty="0" smtClean="0">
                <a:hlinkClick r:id="rId8"/>
              </a:rPr>
              <a:t>PhysicsResultsSUS13017</a:t>
            </a:r>
            <a:endParaRPr lang="en-US" sz="1200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421990"/>
              </p:ext>
            </p:extLst>
          </p:nvPr>
        </p:nvGraphicFramePr>
        <p:xfrm>
          <a:off x="1270000" y="6394450"/>
          <a:ext cx="1109486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775" name="Equation" r:id="rId9" imgW="469900" imgH="228600" progId="Equation.DSMT4">
                  <p:embed/>
                </p:oleObj>
              </mc:Choice>
              <mc:Fallback>
                <p:oleObj name="Equation" r:id="rId9" imgW="4699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70000" y="6394450"/>
                        <a:ext cx="1109486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80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XSecLog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6243" y="2038026"/>
            <a:ext cx="3208912" cy="4470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 Search for     and       in H</a:t>
            </a:r>
            <a:r>
              <a:rPr lang="en-US" sz="3200" dirty="0" smtClean="0">
                <a:solidFill>
                  <a:srgbClr val="000090"/>
                </a:solidFill>
                <a:sym typeface="Wingdings"/>
              </a:rPr>
              <a:t>𝛾𝛾</a:t>
            </a:r>
            <a:r>
              <a:rPr lang="en-US" sz="3200" dirty="0" smtClean="0">
                <a:solidFill>
                  <a:srgbClr val="000090"/>
                </a:solidFill>
              </a:rPr>
              <a:t> </a:t>
            </a:r>
            <a:r>
              <a:rPr lang="en-US" sz="3200" dirty="0">
                <a:solidFill>
                  <a:srgbClr val="000090"/>
                </a:solidFill>
              </a:rPr>
              <a:t>final states </a:t>
            </a:r>
            <a:endParaRPr lang="en-US" sz="3200" dirty="0" smtClean="0">
              <a:solidFill>
                <a:srgbClr val="000090"/>
              </a:solidFill>
            </a:endParaRP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5100" y="7366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SUS-13-014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558757"/>
              </p:ext>
            </p:extLst>
          </p:nvPr>
        </p:nvGraphicFramePr>
        <p:xfrm>
          <a:off x="3017838" y="176213"/>
          <a:ext cx="3238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4760" name="Equation" r:id="rId5" imgW="114300" imgH="177800" progId="Equation.DSMT4">
                  <p:embed/>
                </p:oleObj>
              </mc:Choice>
              <mc:Fallback>
                <p:oleObj name="Equation" r:id="rId5" imgW="1143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17838" y="176213"/>
                        <a:ext cx="323850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725523"/>
              </p:ext>
            </p:extLst>
          </p:nvPr>
        </p:nvGraphicFramePr>
        <p:xfrm>
          <a:off x="4278313" y="104775"/>
          <a:ext cx="573087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4761" name="Equation" r:id="rId7" imgW="203200" imgH="228600" progId="Equation.DSMT4">
                  <p:embed/>
                </p:oleObj>
              </mc:Choice>
              <mc:Fallback>
                <p:oleObj name="Equation" r:id="rId7" imgW="203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78313" y="104775"/>
                        <a:ext cx="573087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4300" y="1320800"/>
            <a:ext cx="9004300" cy="1200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Up until now, CMS searches for GMSB photon signatures have been searches for inclusive Jets + MET + 1-2 photons.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Now look for naturalness motivated signature in GMSB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16964" y="889000"/>
            <a:ext cx="298148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David Morse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-88900" y="2728617"/>
            <a:ext cx="4889500" cy="2884783"/>
            <a:chOff x="215900" y="2919117"/>
            <a:chExt cx="6432550" cy="3761083"/>
          </a:xfrm>
        </p:grpSpPr>
        <p:pic>
          <p:nvPicPr>
            <p:cNvPr id="3" name="Picture 2" descr="StopHiggs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2984500"/>
              <a:ext cx="5054600" cy="340240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495800" y="2959100"/>
              <a:ext cx="3683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4446086"/>
                </p:ext>
              </p:extLst>
            </p:nvPr>
          </p:nvGraphicFramePr>
          <p:xfrm>
            <a:off x="4541838" y="2919117"/>
            <a:ext cx="360362" cy="468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762" name="Equation" r:id="rId10" imgW="127000" imgH="165100" progId="Equation.DSMT4">
                    <p:embed/>
                  </p:oleObj>
                </mc:Choice>
                <mc:Fallback>
                  <p:oleObj name="Equation" r:id="rId10" imgW="1270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541838" y="2919117"/>
                          <a:ext cx="360362" cy="4686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2425700" y="3759200"/>
              <a:ext cx="3683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9628029"/>
                </p:ext>
              </p:extLst>
            </p:nvPr>
          </p:nvGraphicFramePr>
          <p:xfrm>
            <a:off x="2241550" y="3479800"/>
            <a:ext cx="522568" cy="740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763" name="Equation" r:id="rId12" imgW="152400" imgH="215900" progId="Equation.DSMT4">
                    <p:embed/>
                  </p:oleObj>
                </mc:Choice>
                <mc:Fallback>
                  <p:oleObj name="Equation" r:id="rId12" imgW="152400" imgH="215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41550" y="3479800"/>
                          <a:ext cx="522568" cy="7403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16"/>
            <p:cNvSpPr/>
            <p:nvPr/>
          </p:nvSpPr>
          <p:spPr>
            <a:xfrm>
              <a:off x="2387600" y="5321300"/>
              <a:ext cx="3683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7006612"/>
                </p:ext>
              </p:extLst>
            </p:nvPr>
          </p:nvGraphicFramePr>
          <p:xfrm>
            <a:off x="2165350" y="5297488"/>
            <a:ext cx="539750" cy="8536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764" name="Equation" r:id="rId14" imgW="152400" imgH="241300" progId="Equation.DSMT4">
                    <p:embed/>
                  </p:oleObj>
                </mc:Choice>
                <mc:Fallback>
                  <p:oleObj name="Equation" r:id="rId14" imgW="1524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165350" y="5297488"/>
                          <a:ext cx="539750" cy="8536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ectangle 26"/>
            <p:cNvSpPr/>
            <p:nvPr/>
          </p:nvSpPr>
          <p:spPr>
            <a:xfrm>
              <a:off x="4533900" y="6172200"/>
              <a:ext cx="3683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3735144"/>
                </p:ext>
              </p:extLst>
            </p:nvPr>
          </p:nvGraphicFramePr>
          <p:xfrm>
            <a:off x="4483100" y="6143461"/>
            <a:ext cx="393700" cy="5367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765" name="Equation" r:id="rId16" imgW="139700" imgH="190500" progId="Equation.DSMT4">
                    <p:embed/>
                  </p:oleObj>
                </mc:Choice>
                <mc:Fallback>
                  <p:oleObj name="Equation" r:id="rId16" imgW="1397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483100" y="6143461"/>
                          <a:ext cx="393700" cy="5367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Oval 34"/>
            <p:cNvSpPr/>
            <p:nvPr/>
          </p:nvSpPr>
          <p:spPr>
            <a:xfrm>
              <a:off x="4965700" y="4140200"/>
              <a:ext cx="4318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3642298"/>
                </p:ext>
              </p:extLst>
            </p:nvPr>
          </p:nvGraphicFramePr>
          <p:xfrm>
            <a:off x="5024439" y="3886200"/>
            <a:ext cx="450886" cy="52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766" name="Equation" r:id="rId18" imgW="165100" imgH="190500" progId="Equation.DSMT4">
                    <p:embed/>
                  </p:oleObj>
                </mc:Choice>
                <mc:Fallback>
                  <p:oleObj name="Equation" r:id="rId18" imgW="1651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024439" y="3886200"/>
                          <a:ext cx="450886" cy="522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Oval 8"/>
            <p:cNvSpPr/>
            <p:nvPr/>
          </p:nvSpPr>
          <p:spPr>
            <a:xfrm>
              <a:off x="4686300" y="3416300"/>
              <a:ext cx="4318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851400" y="3810000"/>
              <a:ext cx="4318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686300" y="5892800"/>
              <a:ext cx="4318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914900" y="5168900"/>
              <a:ext cx="4318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016500" y="4800600"/>
              <a:ext cx="4318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991100" y="4470400"/>
              <a:ext cx="4318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140200" y="4089400"/>
              <a:ext cx="4318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771900" y="3949700"/>
              <a:ext cx="4318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886200" y="5359400"/>
              <a:ext cx="4318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152900" y="5194300"/>
              <a:ext cx="4318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7723154"/>
                </p:ext>
              </p:extLst>
            </p:nvPr>
          </p:nvGraphicFramePr>
          <p:xfrm>
            <a:off x="3506289" y="4914900"/>
            <a:ext cx="611337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767" name="Equation" r:id="rId20" imgW="215900" imgH="228600" progId="Equation.DSMT4">
                    <p:embed/>
                  </p:oleObj>
                </mc:Choice>
                <mc:Fallback>
                  <p:oleObj name="Equation" r:id="rId20" imgW="2159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3506289" y="4914900"/>
                          <a:ext cx="611337" cy="647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9388967"/>
                </p:ext>
              </p:extLst>
            </p:nvPr>
          </p:nvGraphicFramePr>
          <p:xfrm>
            <a:off x="4048125" y="4710780"/>
            <a:ext cx="587375" cy="661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768" name="Equation" r:id="rId22" imgW="203200" imgH="228600" progId="Equation.DSMT4">
                    <p:embed/>
                  </p:oleObj>
                </mc:Choice>
                <mc:Fallback>
                  <p:oleObj name="Equation" r:id="rId22" imgW="2032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048125" y="4710780"/>
                          <a:ext cx="587375" cy="661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8086761"/>
                </p:ext>
              </p:extLst>
            </p:nvPr>
          </p:nvGraphicFramePr>
          <p:xfrm>
            <a:off x="5105400" y="4674360"/>
            <a:ext cx="533400" cy="4580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769" name="Equation" r:id="rId24" imgW="177800" imgH="152400" progId="Equation.DSMT4">
                    <p:embed/>
                  </p:oleObj>
                </mc:Choice>
                <mc:Fallback>
                  <p:oleObj name="Equation" r:id="rId24" imgW="1778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5105400" y="4674360"/>
                          <a:ext cx="533400" cy="4580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Oval 37"/>
            <p:cNvSpPr/>
            <p:nvPr/>
          </p:nvSpPr>
          <p:spPr>
            <a:xfrm>
              <a:off x="4826000" y="5499100"/>
              <a:ext cx="4318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9483327"/>
                </p:ext>
              </p:extLst>
            </p:nvPr>
          </p:nvGraphicFramePr>
          <p:xfrm>
            <a:off x="4999038" y="5016500"/>
            <a:ext cx="472813" cy="547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770" name="Equation" r:id="rId26" imgW="165100" imgH="190500" progId="Equation.DSMT4">
                    <p:embed/>
                  </p:oleObj>
                </mc:Choice>
                <mc:Fallback>
                  <p:oleObj name="Equation" r:id="rId26" imgW="1651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999038" y="5016500"/>
                          <a:ext cx="472813" cy="5476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6118295"/>
                </p:ext>
              </p:extLst>
            </p:nvPr>
          </p:nvGraphicFramePr>
          <p:xfrm>
            <a:off x="5087938" y="4298950"/>
            <a:ext cx="1560512" cy="544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771" name="Equation" r:id="rId27" imgW="546100" imgH="190500" progId="Equation.DSMT4">
                    <p:embed/>
                  </p:oleObj>
                </mc:Choice>
                <mc:Fallback>
                  <p:oleObj name="Equation" r:id="rId27" imgW="5461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5087938" y="4298950"/>
                          <a:ext cx="1560512" cy="544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7268564"/>
                </p:ext>
              </p:extLst>
            </p:nvPr>
          </p:nvGraphicFramePr>
          <p:xfrm>
            <a:off x="3569789" y="3771116"/>
            <a:ext cx="672011" cy="7119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772" name="Equation" r:id="rId29" imgW="215900" imgH="228600" progId="Equation.DSMT4">
                    <p:embed/>
                  </p:oleObj>
                </mc:Choice>
                <mc:Fallback>
                  <p:oleObj name="Equation" r:id="rId29" imgW="2159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3569789" y="3771116"/>
                          <a:ext cx="672011" cy="7119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582810"/>
                </p:ext>
              </p:extLst>
            </p:nvPr>
          </p:nvGraphicFramePr>
          <p:xfrm>
            <a:off x="4073525" y="4114800"/>
            <a:ext cx="597838" cy="673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773" name="Equation" r:id="rId31" imgW="203200" imgH="228600" progId="Equation.DSMT4">
                    <p:embed/>
                  </p:oleObj>
                </mc:Choice>
                <mc:Fallback>
                  <p:oleObj name="Equation" r:id="rId31" imgW="2032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073525" y="4114800"/>
                          <a:ext cx="597838" cy="673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4622800" y="3352800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JET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62500" y="3619500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JET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610100" y="5816600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JET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699000" y="5486400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JET</a:t>
              </a:r>
              <a:endParaRPr lang="en-US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39700" y="5918200"/>
            <a:ext cx="900430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𝜎×B(H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𝛾𝛾)</a:t>
            </a:r>
            <a:r>
              <a:rPr lang="en-US" sz="2400" dirty="0" smtClean="0">
                <a:solidFill>
                  <a:srgbClr val="000090"/>
                </a:solidFill>
              </a:rPr>
              <a:t> can lead to significant number produced events!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QCD background: 𝛾𝛾 + bb &amp; 1𝛾 + bb + </a:t>
            </a:r>
            <a:r>
              <a:rPr lang="en-US" sz="2400" dirty="0">
                <a:solidFill>
                  <a:srgbClr val="000090"/>
                </a:solidFill>
              </a:rPr>
              <a:t>j</a:t>
            </a:r>
            <a:r>
              <a:rPr lang="en-US" sz="2400" dirty="0" smtClean="0">
                <a:solidFill>
                  <a:srgbClr val="000090"/>
                </a:solidFill>
              </a:rPr>
              <a:t>et faking 𝛾.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05000" y="711201"/>
            <a:ext cx="513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2"/>
              </a:rPr>
              <a:t>https://twiki.cern.ch/twiki/bin/view/CMSPublic/</a:t>
            </a:r>
            <a:r>
              <a:rPr lang="en-US" sz="1200" dirty="0" smtClean="0">
                <a:hlinkClick r:id="rId32"/>
              </a:rPr>
              <a:t>PhysicsResultsSUS13014</a:t>
            </a:r>
            <a:endParaRPr lang="en-US" sz="1200" dirty="0" smtClean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3937000" y="6362700"/>
            <a:ext cx="152400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321300" y="6362700"/>
            <a:ext cx="152400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99100" y="2870200"/>
            <a:ext cx="2165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Strong +EWK production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47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xcl_bbin3_MET_c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3817" y="2458121"/>
            <a:ext cx="3517903" cy="4900862"/>
          </a:xfrm>
          <a:prstGeom prst="rect">
            <a:avLst/>
          </a:prstGeom>
        </p:spPr>
      </p:pic>
      <p:pic>
        <p:nvPicPr>
          <p:cNvPr id="7" name="Picture 6" descr="SigComp1_MET_2JbMLgbar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198" y="3126747"/>
            <a:ext cx="3449345" cy="3555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 Search for     and       in H</a:t>
            </a:r>
            <a:r>
              <a:rPr lang="en-US" sz="3200" dirty="0" smtClean="0">
                <a:solidFill>
                  <a:srgbClr val="000090"/>
                </a:solidFill>
                <a:sym typeface="Wingdings"/>
              </a:rPr>
              <a:t>𝛾𝛾</a:t>
            </a:r>
            <a:r>
              <a:rPr lang="en-US" sz="3200" dirty="0" smtClean="0">
                <a:solidFill>
                  <a:srgbClr val="000090"/>
                </a:solidFill>
              </a:rPr>
              <a:t> </a:t>
            </a:r>
            <a:r>
              <a:rPr lang="en-US" sz="3200" dirty="0">
                <a:solidFill>
                  <a:srgbClr val="000090"/>
                </a:solidFill>
              </a:rPr>
              <a:t>final states </a:t>
            </a:r>
            <a:endParaRPr lang="en-US" sz="3200" dirty="0" smtClean="0">
              <a:solidFill>
                <a:srgbClr val="000090"/>
              </a:solidFill>
            </a:endParaRP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5100" y="7366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SUS-13-014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716991"/>
              </p:ext>
            </p:extLst>
          </p:nvPr>
        </p:nvGraphicFramePr>
        <p:xfrm>
          <a:off x="3017838" y="176213"/>
          <a:ext cx="3238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9855" name="Equation" r:id="rId6" imgW="114300" imgH="177800" progId="Equation.DSMT4">
                  <p:embed/>
                </p:oleObj>
              </mc:Choice>
              <mc:Fallback>
                <p:oleObj name="Equation" r:id="rId6" imgW="1143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17838" y="176213"/>
                        <a:ext cx="323850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741140"/>
              </p:ext>
            </p:extLst>
          </p:nvPr>
        </p:nvGraphicFramePr>
        <p:xfrm>
          <a:off x="4278313" y="104775"/>
          <a:ext cx="573087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9856" name="Equation" r:id="rId8" imgW="203200" imgH="228600" progId="Equation.DSMT4">
                  <p:embed/>
                </p:oleObj>
              </mc:Choice>
              <mc:Fallback>
                <p:oleObj name="Equation" r:id="rId8" imgW="203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78313" y="104775"/>
                        <a:ext cx="573087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916964" y="876300"/>
            <a:ext cx="298148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Parallel talk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David Morse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905000" y="711201"/>
            <a:ext cx="513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0"/>
              </a:rPr>
              <a:t>https://twiki.cern.ch/twiki/bin/view/CMSPublic/</a:t>
            </a:r>
            <a:r>
              <a:rPr lang="en-US" sz="1200" dirty="0" smtClean="0">
                <a:hlinkClick r:id="rId10"/>
              </a:rPr>
              <a:t>PhysicsResultsSUS13014</a:t>
            </a:r>
            <a:endParaRPr lang="en-US" sz="12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88900" y="1193800"/>
            <a:ext cx="9004300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Selection: 2 photons (isolated, ET&gt;40, 25 </a:t>
            </a:r>
            <a:r>
              <a:rPr lang="en-US" sz="2400" dirty="0" err="1" smtClean="0">
                <a:solidFill>
                  <a:srgbClr val="000090"/>
                </a:solidFill>
              </a:rPr>
              <a:t>GeV</a:t>
            </a:r>
            <a:r>
              <a:rPr lang="en-US" sz="2400" dirty="0" smtClean="0">
                <a:solidFill>
                  <a:srgbClr val="000090"/>
                </a:solidFill>
              </a:rPr>
              <a:t>), ≥2 b-jets (</a:t>
            </a:r>
            <a:r>
              <a:rPr lang="en-US" sz="2400" dirty="0" err="1" smtClean="0">
                <a:solidFill>
                  <a:srgbClr val="000090"/>
                </a:solidFill>
              </a:rPr>
              <a:t>pT</a:t>
            </a:r>
            <a:r>
              <a:rPr lang="en-US" sz="2400" dirty="0" smtClean="0">
                <a:solidFill>
                  <a:srgbClr val="000090"/>
                </a:solidFill>
              </a:rPr>
              <a:t>&gt;30 </a:t>
            </a:r>
            <a:r>
              <a:rPr lang="en-US" sz="2400" dirty="0" err="1" smtClean="0">
                <a:solidFill>
                  <a:srgbClr val="000090"/>
                </a:solidFill>
              </a:rPr>
              <a:t>GeV</a:t>
            </a:r>
            <a:r>
              <a:rPr lang="en-US" sz="2400" dirty="0" smtClean="0">
                <a:solidFill>
                  <a:srgbClr val="000090"/>
                </a:solidFill>
              </a:rPr>
              <a:t>).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Use H</a:t>
            </a:r>
            <a:r>
              <a:rPr lang="en-US" sz="2400" dirty="0">
                <a:solidFill>
                  <a:srgbClr val="000090"/>
                </a:solidFill>
                <a:sym typeface="Wingdings"/>
              </a:rPr>
              <a:t>𝛾𝛾 mass sidebands to predict background MET </a:t>
            </a:r>
            <a:r>
              <a:rPr lang="en-US" sz="2400" dirty="0" err="1">
                <a:solidFill>
                  <a:srgbClr val="000090"/>
                </a:solidFill>
                <a:sym typeface="Wingdings"/>
              </a:rPr>
              <a:t>distrib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sym typeface="Wingdings"/>
              </a:rPr>
              <a:t>Normalize to number of events obtained from 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fit to </a:t>
            </a:r>
            <a:r>
              <a:rPr lang="en-US" sz="2400" dirty="0">
                <a:solidFill>
                  <a:srgbClr val="000090"/>
                </a:solidFill>
                <a:sym typeface="Wingdings"/>
              </a:rPr>
              <a:t>M(𝛾𝛾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). 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3 samples: 2 b-jets with M(bb)~M(H);   ≥</a:t>
            </a:r>
            <a:r>
              <a:rPr lang="en-US" sz="2400" dirty="0">
                <a:solidFill>
                  <a:srgbClr val="000090"/>
                </a:solidFill>
              </a:rPr>
              <a:t>3 </a:t>
            </a:r>
            <a:r>
              <a:rPr lang="en-US" sz="2400" dirty="0" smtClean="0">
                <a:solidFill>
                  <a:srgbClr val="000090"/>
                </a:solidFill>
              </a:rPr>
              <a:t>b-jets; other. 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308100" y="4254500"/>
            <a:ext cx="901700" cy="2413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84401" y="4025900"/>
            <a:ext cx="17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in Higgs mass window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473200" y="4813300"/>
            <a:ext cx="698500" cy="21590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84400" y="4597400"/>
            <a:ext cx="141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00" y="652780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 signals peak at high MET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02300" y="5080000"/>
            <a:ext cx="11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Excluded </a:t>
            </a:r>
          </a:p>
          <a:p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4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270500" y="825500"/>
            <a:ext cx="3771900" cy="355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Outline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889000"/>
            <a:ext cx="4991100" cy="5511800"/>
          </a:xfrm>
          <a:solidFill>
            <a:srgbClr val="F2F2F2"/>
          </a:solidFill>
        </p:spPr>
        <p:txBody>
          <a:bodyPr/>
          <a:lstStyle/>
          <a:p>
            <a:r>
              <a:rPr lang="en-US" dirty="0" smtClean="0"/>
              <a:t>Big themes and challenges for SUSY searches</a:t>
            </a:r>
          </a:p>
          <a:p>
            <a:r>
              <a:rPr lang="en-US" dirty="0" smtClean="0"/>
              <a:t>Inclusive (generic) searches</a:t>
            </a:r>
          </a:p>
          <a:p>
            <a:r>
              <a:rPr lang="en-US" dirty="0" smtClean="0"/>
              <a:t>Naturalness-inspired searches: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>
                <a:sym typeface="Wingdings"/>
              </a:rPr>
              <a:t>Search for </a:t>
            </a:r>
            <a:r>
              <a:rPr lang="en-US" dirty="0" err="1" smtClean="0">
                <a:sym typeface="Wingdings"/>
              </a:rPr>
              <a:t>EWKinos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&amp; </a:t>
            </a:r>
            <a:r>
              <a:rPr lang="en-US" dirty="0" err="1" smtClean="0">
                <a:sym typeface="Wingdings"/>
              </a:rPr>
              <a:t>sleptons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SUSY decays with Higgs</a:t>
            </a:r>
          </a:p>
          <a:p>
            <a:r>
              <a:rPr lang="en-US" dirty="0" smtClean="0">
                <a:sym typeface="Wingdings"/>
              </a:rPr>
              <a:t>Multi-leptons and R</a:t>
            </a:r>
            <a:r>
              <a:rPr lang="en-US" dirty="0">
                <a:sym typeface="Wingdings"/>
              </a:rPr>
              <a:t>-parity violating </a:t>
            </a:r>
            <a:r>
              <a:rPr lang="en-US" dirty="0" smtClean="0">
                <a:sym typeface="Wingdings"/>
              </a:rPr>
              <a:t>signatures</a:t>
            </a:r>
          </a:p>
          <a:p>
            <a:r>
              <a:rPr lang="en-US" dirty="0" smtClean="0">
                <a:sym typeface="Wingdings"/>
              </a:rPr>
              <a:t>Conclusions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02" y="925996"/>
            <a:ext cx="3557898" cy="33539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2911" y="4355068"/>
            <a:ext cx="3218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Drawing courtesy Sergio </a:t>
            </a:r>
            <a:r>
              <a:rPr lang="en-US" sz="1600" dirty="0" err="1" smtClean="0">
                <a:solidFill>
                  <a:srgbClr val="000090"/>
                </a:solidFill>
              </a:rPr>
              <a:t>Cittolin</a:t>
            </a:r>
            <a:endParaRPr lang="en-US" sz="1600" dirty="0">
              <a:solidFill>
                <a:srgbClr val="00009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124107"/>
              </p:ext>
            </p:extLst>
          </p:nvPr>
        </p:nvGraphicFramePr>
        <p:xfrm>
          <a:off x="830263" y="3738563"/>
          <a:ext cx="18335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105" name="Equation" r:id="rId4" imgW="584200" imgH="254000" progId="Equation.DSMT4">
                  <p:embed/>
                </p:oleObj>
              </mc:Choice>
              <mc:Fallback>
                <p:oleObj name="Equation" r:id="rId4" imgW="5842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0263" y="3738563"/>
                        <a:ext cx="1833562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809118"/>
              </p:ext>
            </p:extLst>
          </p:nvPr>
        </p:nvGraphicFramePr>
        <p:xfrm>
          <a:off x="2743200" y="3824288"/>
          <a:ext cx="3587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106" name="Equation" r:id="rId6" imgW="114300" imgH="190500" progId="Equation.DSMT4">
                  <p:embed/>
                </p:oleObj>
              </mc:Choice>
              <mc:Fallback>
                <p:oleObj name="Equation" r:id="rId6" imgW="1143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43200" y="3824288"/>
                        <a:ext cx="358775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86399" y="4789269"/>
            <a:ext cx="349250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CMS PUBLIC SUSY RESULTS</a:t>
            </a:r>
            <a:endParaRPr lang="en-US" b="1" dirty="0" smtClean="0">
              <a:solidFill>
                <a:srgbClr val="000090"/>
              </a:solidFill>
              <a:hlinkClick r:id="rId8"/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8"/>
              </a:rPr>
              <a:t>https://twiki.cern.ch/twiki/bin/view/CMSPublic</a:t>
            </a:r>
            <a:r>
              <a:rPr lang="en-US" dirty="0">
                <a:solidFill>
                  <a:schemeClr val="bg1"/>
                </a:solidFill>
                <a:hlinkClick r:id="rId8"/>
              </a:rPr>
              <a:t>/</a:t>
            </a:r>
            <a:r>
              <a:rPr lang="en-US" dirty="0" smtClean="0">
                <a:solidFill>
                  <a:schemeClr val="bg1"/>
                </a:solidFill>
                <a:hlinkClick r:id="rId8"/>
              </a:rPr>
              <a:t>PhysicsResultsSUS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92700" y="6021169"/>
            <a:ext cx="3957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results in all of these areas. </a:t>
            </a:r>
          </a:p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nalyses use 19.5 fb</a:t>
            </a:r>
            <a:r>
              <a:rPr lang="en-US" b="1" baseline="30000" dirty="0" smtClean="0">
                <a:solidFill>
                  <a:srgbClr val="FF0000"/>
                </a:solidFill>
              </a:rPr>
              <a:t>-1 </a:t>
            </a:r>
            <a:r>
              <a:rPr lang="en-US" b="1" dirty="0" smtClean="0">
                <a:solidFill>
                  <a:srgbClr val="FF0000"/>
                </a:solidFill>
              </a:rPr>
              <a:t>(√s =8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).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4876800"/>
            <a:ext cx="4940300" cy="990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480933"/>
              </p:ext>
            </p:extLst>
          </p:nvPr>
        </p:nvGraphicFramePr>
        <p:xfrm>
          <a:off x="901700" y="2686050"/>
          <a:ext cx="1436688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107" name="Equation" r:id="rId10" imgW="457200" imgH="228600" progId="Equation.DSMT4">
                  <p:embed/>
                </p:oleObj>
              </mc:Choice>
              <mc:Fallback>
                <p:oleObj name="Equation" r:id="rId10" imgW="457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01700" y="2686050"/>
                        <a:ext cx="1436688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6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Multi-lepton and R-parity violating processes</a:t>
            </a: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" y="736600"/>
            <a:ext cx="230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SUS-13-002, 13-008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800" y="1054100"/>
            <a:ext cx="456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SUS-13-003, 13-010, 13-013, EXO-12-049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33165" y="736600"/>
            <a:ext cx="44584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Andrea </a:t>
            </a:r>
            <a:r>
              <a:rPr lang="en-US" b="1" dirty="0" err="1" smtClean="0">
                <a:solidFill>
                  <a:srgbClr val="FF0000"/>
                </a:solidFill>
              </a:rPr>
              <a:t>Gozzelino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multilepton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3164" y="1041400"/>
            <a:ext cx="41005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Matthew Walker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(R-parity violating)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427"/>
            <a:ext cx="9144000" cy="5346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00" y="6248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02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Multi-lepton and R-parity violating processes</a:t>
            </a: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" y="736600"/>
            <a:ext cx="230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SUS-13-002, 13-008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800" y="1054100"/>
            <a:ext cx="456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SUS-13-003, 13-010, 13-013, EXO-12-049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33165" y="736600"/>
            <a:ext cx="44584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Andrea </a:t>
            </a:r>
            <a:r>
              <a:rPr lang="en-US" b="1" dirty="0" err="1" smtClean="0">
                <a:solidFill>
                  <a:srgbClr val="FF0000"/>
                </a:solidFill>
              </a:rPr>
              <a:t>Gozzelino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multilepton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3164" y="1041400"/>
            <a:ext cx="41005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Matthew Walker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(R-parity violating)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427"/>
            <a:ext cx="9144000" cy="5346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00" y="6248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" y="5664200"/>
            <a:ext cx="9144000" cy="1200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Common theme: powerful signatures that strongly suppress </a:t>
            </a:r>
            <a:r>
              <a:rPr lang="en-US" sz="2400" dirty="0" err="1" smtClean="0">
                <a:solidFill>
                  <a:srgbClr val="000090"/>
                </a:solidFill>
              </a:rPr>
              <a:t>ttbar</a:t>
            </a:r>
            <a:r>
              <a:rPr lang="en-US" sz="2400" dirty="0" smtClean="0">
                <a:solidFill>
                  <a:srgbClr val="000090"/>
                </a:solidFill>
              </a:rPr>
              <a:t> and other SM backgrounds. </a:t>
            </a:r>
            <a:r>
              <a:rPr lang="en-US" sz="2400" dirty="0" smtClean="0">
                <a:solidFill>
                  <a:srgbClr val="FF0000"/>
                </a:solidFill>
              </a:rPr>
              <a:t>Typically have loose/no MET cuts! </a:t>
            </a:r>
          </a:p>
          <a:p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        </a:t>
            </a:r>
            <a:r>
              <a:rPr lang="en-US" sz="2400" b="1" dirty="0" smtClean="0">
                <a:solidFill>
                  <a:srgbClr val="FF0000"/>
                </a:solidFill>
                <a:sym typeface="Wingdings"/>
              </a:rPr>
              <a:t> Access to compressed spectra and R-PV SUSY.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54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5100"/>
            <a:ext cx="91440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</a:t>
            </a:r>
            <a:r>
              <a:rPr lang="en-US" sz="3200" dirty="0" err="1" smtClean="0">
                <a:solidFill>
                  <a:srgbClr val="000090"/>
                </a:solidFill>
              </a:rPr>
              <a:t>Multilepton</a:t>
            </a:r>
            <a:r>
              <a:rPr lang="en-US" sz="3200" dirty="0" smtClean="0">
                <a:solidFill>
                  <a:srgbClr val="000090"/>
                </a:solidFill>
              </a:rPr>
              <a:t> searches with R-PV interpretations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5478442"/>
              </p:ext>
            </p:extLst>
          </p:nvPr>
        </p:nvGraphicFramePr>
        <p:xfrm>
          <a:off x="0" y="863597"/>
          <a:ext cx="9055100" cy="5987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100"/>
                <a:gridCol w="2882900"/>
                <a:gridCol w="3213100"/>
              </a:tblGrid>
              <a:tr h="1384303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/>
                        <a:t>Same-sign </a:t>
                      </a:r>
                      <a:r>
                        <a:rPr lang="en-US" sz="2800" baseline="0" dirty="0" err="1" smtClean="0"/>
                        <a:t>dileptons</a:t>
                      </a:r>
                      <a:r>
                        <a:rPr lang="en-US" sz="2800" baseline="0" dirty="0" smtClean="0"/>
                        <a:t> + b-tags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(SUS-13-013)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/>
                        <a:t>≥3 leptons + b-tags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(SUS-13-003)</a:t>
                      </a:r>
                      <a:r>
                        <a:rPr lang="en-US" sz="2800" baseline="0" dirty="0" smtClean="0"/>
                        <a:t>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/>
                        <a:t>4 leptons</a:t>
                      </a:r>
                    </a:p>
                    <a:p>
                      <a:pPr algn="ctr"/>
                      <a:endParaRPr lang="en-US" sz="2800" baseline="0" dirty="0" smtClean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(SUS-13-010)</a:t>
                      </a:r>
                    </a:p>
                  </a:txBody>
                  <a:tcPr/>
                </a:tc>
              </a:tr>
              <a:tr h="1951161">
                <a:tc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9300" indent="-749300" algn="l">
                        <a:tabLst>
                          <a:tab pos="457200" algn="l"/>
                        </a:tabLst>
                      </a:pPr>
                      <a:endParaRPr lang="en-US" sz="3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200" dirty="0"/>
                    </a:p>
                  </a:txBody>
                  <a:tcPr/>
                </a:tc>
              </a:tr>
              <a:tr h="23215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mass_exclusion_lambda_theoryUncert_frac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2"/>
          <a:stretch/>
        </p:blipFill>
        <p:spPr>
          <a:xfrm rot="5400000">
            <a:off x="6177943" y="3891946"/>
            <a:ext cx="2616201" cy="3290509"/>
          </a:xfrm>
          <a:prstGeom prst="rect">
            <a:avLst/>
          </a:prstGeom>
        </p:spPr>
      </p:pic>
      <p:pic>
        <p:nvPicPr>
          <p:cNvPr id="7" name="Picture 6" descr="T1LRP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959" y="2260600"/>
            <a:ext cx="3182741" cy="1892300"/>
          </a:xfrm>
          <a:prstGeom prst="rect">
            <a:avLst/>
          </a:prstGeom>
        </p:spPr>
      </p:pic>
      <p:pic>
        <p:nvPicPr>
          <p:cNvPr id="6" name="Picture 5" descr="feynman_LLE1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9" y="2235200"/>
            <a:ext cx="2930801" cy="1917700"/>
          </a:xfrm>
          <a:prstGeom prst="rect">
            <a:avLst/>
          </a:prstGeom>
        </p:spPr>
      </p:pic>
      <p:pic>
        <p:nvPicPr>
          <p:cNvPr id="8" name="Picture 7" descr="curve_StopRPV_LLE12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3122" y="4043997"/>
            <a:ext cx="2651882" cy="2976127"/>
          </a:xfrm>
          <a:prstGeom prst="rect">
            <a:avLst/>
          </a:prstGeom>
        </p:spPr>
      </p:pic>
      <p:pic>
        <p:nvPicPr>
          <p:cNvPr id="9" name="Picture 8" descr="Figure4_RP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7900"/>
            <a:ext cx="2959100" cy="1917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Figure8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48" y="4095754"/>
            <a:ext cx="2641602" cy="28829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92064" y="685800"/>
            <a:ext cx="317059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Matthew Walker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(R-parity violating)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698696"/>
              </p:ext>
            </p:extLst>
          </p:nvPr>
        </p:nvGraphicFramePr>
        <p:xfrm>
          <a:off x="1912937" y="6013450"/>
          <a:ext cx="90011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353" name="Equation" r:id="rId10" imgW="355600" imgH="203200" progId="Equation.DSMT4">
                  <p:embed/>
                </p:oleObj>
              </mc:Choice>
              <mc:Fallback>
                <p:oleObj name="Equation" r:id="rId10" imgW="355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12937" y="6013450"/>
                        <a:ext cx="900113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953693"/>
              </p:ext>
            </p:extLst>
          </p:nvPr>
        </p:nvGraphicFramePr>
        <p:xfrm>
          <a:off x="5068888" y="5972175"/>
          <a:ext cx="83661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354" name="Equation" r:id="rId12" imgW="330200" imgH="215900" progId="Equation.DSMT4">
                  <p:embed/>
                </p:oleObj>
              </mc:Choice>
              <mc:Fallback>
                <p:oleObj name="Equation" r:id="rId12" imgW="3302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68888" y="5972175"/>
                        <a:ext cx="836612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21446"/>
              </p:ext>
            </p:extLst>
          </p:nvPr>
        </p:nvGraphicFramePr>
        <p:xfrm>
          <a:off x="343694" y="4413250"/>
          <a:ext cx="869156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355" name="Equation" r:id="rId14" imgW="381000" imgH="203200" progId="Equation.DSMT4">
                  <p:embed/>
                </p:oleObj>
              </mc:Choice>
              <mc:Fallback>
                <p:oleObj name="Equation" r:id="rId14" imgW="381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3694" y="4413250"/>
                        <a:ext cx="869156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81887"/>
              </p:ext>
            </p:extLst>
          </p:nvPr>
        </p:nvGraphicFramePr>
        <p:xfrm>
          <a:off x="8115303" y="5975350"/>
          <a:ext cx="101952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356" name="Equation" r:id="rId16" imgW="431800" imgH="228600" progId="Equation.DSMT4">
                  <p:embed/>
                </p:oleObj>
              </mc:Choice>
              <mc:Fallback>
                <p:oleObj name="Equation" r:id="rId16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115303" y="5975350"/>
                        <a:ext cx="1019528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886326"/>
              </p:ext>
            </p:extLst>
          </p:nvPr>
        </p:nvGraphicFramePr>
        <p:xfrm>
          <a:off x="3282950" y="5111750"/>
          <a:ext cx="101952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357" name="Equation" r:id="rId18" imgW="431800" imgH="228600" progId="Equation.DSMT4">
                  <p:embed/>
                </p:oleObj>
              </mc:Choice>
              <mc:Fallback>
                <p:oleObj name="Equation" r:id="rId18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82950" y="5111750"/>
                        <a:ext cx="1019528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086100" y="2247900"/>
            <a:ext cx="172418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direct stop with </a:t>
            </a:r>
          </a:p>
          <a:p>
            <a:r>
              <a:rPr lang="en-US" dirty="0" smtClean="0"/>
              <a:t>RPV decay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2100" y="2260600"/>
            <a:ext cx="201960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gluino</a:t>
            </a:r>
            <a:r>
              <a:rPr lang="en-US" dirty="0" smtClean="0"/>
              <a:t> RPV decay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18200" y="2222500"/>
            <a:ext cx="2417361" cy="369332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neutralino</a:t>
            </a:r>
            <a:r>
              <a:rPr lang="en-US" dirty="0" smtClean="0"/>
              <a:t> RPV decay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400" y="5892800"/>
            <a:ext cx="1865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xclude masses </a:t>
            </a:r>
          </a:p>
          <a:p>
            <a:r>
              <a:rPr lang="en-US" dirty="0" smtClean="0"/>
              <a:t>up to ~900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933700" y="5842000"/>
            <a:ext cx="1506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Exclude stop </a:t>
            </a:r>
          </a:p>
          <a:p>
            <a:r>
              <a:rPr lang="en-US" dirty="0" smtClean="0"/>
              <a:t>masses </a:t>
            </a:r>
          </a:p>
          <a:p>
            <a:r>
              <a:rPr lang="en-US" dirty="0" smtClean="0"/>
              <a:t>up to ~1 </a:t>
            </a:r>
            <a:r>
              <a:rPr lang="en-US" dirty="0" err="1"/>
              <a:t>T</a:t>
            </a:r>
            <a:r>
              <a:rPr lang="en-US" dirty="0" err="1" smtClean="0"/>
              <a:t>eV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8185150" y="4699000"/>
            <a:ext cx="215900" cy="260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874000" y="4743450"/>
            <a:ext cx="165100" cy="158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950200" y="4368800"/>
            <a:ext cx="1073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Results from</a:t>
            </a:r>
          </a:p>
          <a:p>
            <a:r>
              <a:rPr lang="en-US" sz="1050" dirty="0" smtClean="0"/>
              <a:t>4𝜇 &amp; 4e similar</a:t>
            </a:r>
            <a:endParaRPr lang="en-US" sz="1050" dirty="0"/>
          </a:p>
        </p:txBody>
      </p:sp>
      <p:sp>
        <p:nvSpPr>
          <p:cNvPr id="27" name="TextBox 26"/>
          <p:cNvSpPr txBox="1"/>
          <p:nvPr/>
        </p:nvSpPr>
        <p:spPr>
          <a:xfrm>
            <a:off x="8702578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81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5100"/>
            <a:ext cx="91440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</a:t>
            </a:r>
            <a:r>
              <a:rPr lang="en-US" sz="3200" dirty="0" err="1" smtClean="0">
                <a:solidFill>
                  <a:srgbClr val="000090"/>
                </a:solidFill>
              </a:rPr>
              <a:t>Multilepton</a:t>
            </a:r>
            <a:r>
              <a:rPr lang="en-US" sz="3200" dirty="0" smtClean="0">
                <a:solidFill>
                  <a:srgbClr val="000090"/>
                </a:solidFill>
              </a:rPr>
              <a:t> searches: general   </a:t>
            </a:r>
            <a:endParaRPr lang="en-US" sz="3200" baseline="30000" dirty="0" smtClean="0">
              <a:solidFill>
                <a:srgbClr val="000090"/>
              </a:solidFill>
            </a:endParaRPr>
          </a:p>
        </p:txBody>
      </p:sp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urve_NaturalHiggsinoNLSP_zz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226" y="3497285"/>
            <a:ext cx="2698335" cy="3963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401" y="1143000"/>
            <a:ext cx="4140200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Search for anomalous lepton production</a:t>
            </a:r>
          </a:p>
          <a:p>
            <a:pPr marL="228600" indent="-2286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≥3 leptons (e, 𝜇, 𝜏) </a:t>
            </a:r>
          </a:p>
          <a:p>
            <a:pPr marL="228600" indent="-2286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Binning in </a:t>
            </a:r>
          </a:p>
          <a:p>
            <a:pPr marL="228600" lvl="1"/>
            <a:r>
              <a:rPr lang="en-US" sz="2400" dirty="0" smtClean="0">
                <a:solidFill>
                  <a:srgbClr val="000090"/>
                </a:solidFill>
              </a:rPr>
              <a:t>N</a:t>
            </a:r>
            <a:r>
              <a:rPr lang="en-US" sz="2400" dirty="0">
                <a:solidFill>
                  <a:srgbClr val="000090"/>
                </a:solidFill>
              </a:rPr>
              <a:t>(</a:t>
            </a:r>
            <a:r>
              <a:rPr lang="en-US" sz="2400" dirty="0" err="1" smtClean="0">
                <a:solidFill>
                  <a:srgbClr val="000090"/>
                </a:solidFill>
              </a:rPr>
              <a:t>lep</a:t>
            </a:r>
            <a:r>
              <a:rPr lang="en-US" sz="2400" dirty="0" smtClean="0">
                <a:solidFill>
                  <a:srgbClr val="000090"/>
                </a:solidFill>
              </a:rPr>
              <a:t>), </a:t>
            </a:r>
            <a:r>
              <a:rPr lang="en-US" sz="2400" dirty="0">
                <a:solidFill>
                  <a:srgbClr val="000090"/>
                </a:solidFill>
              </a:rPr>
              <a:t>N(𝜏), N(</a:t>
            </a:r>
            <a:r>
              <a:rPr lang="en-US" sz="2400" dirty="0" smtClean="0">
                <a:solidFill>
                  <a:srgbClr val="000090"/>
                </a:solidFill>
              </a:rPr>
              <a:t>b-jet)=0, ≥1, </a:t>
            </a:r>
            <a:r>
              <a:rPr lang="en-US" sz="2400" dirty="0">
                <a:solidFill>
                  <a:srgbClr val="000090"/>
                </a:solidFill>
              </a:rPr>
              <a:t>MET, HT, </a:t>
            </a:r>
            <a:r>
              <a:rPr lang="en-US" sz="2400" dirty="0" smtClean="0">
                <a:solidFill>
                  <a:srgbClr val="000090"/>
                </a:solidFill>
              </a:rPr>
              <a:t>OSSF pairs, </a:t>
            </a:r>
          </a:p>
          <a:p>
            <a:pPr marL="228600" lvl="1"/>
            <a:r>
              <a:rPr lang="en-US" sz="2400" dirty="0" smtClean="0">
                <a:solidFill>
                  <a:srgbClr val="000090"/>
                </a:solidFill>
              </a:rPr>
              <a:t>on Z/off Z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79400" y="7747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SUS-13-002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59300" y="8509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SUS-13-008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97400" y="1130300"/>
            <a:ext cx="4432299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Search for events with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≥3 leptons, ≥2 jet, </a:t>
            </a:r>
            <a:r>
              <a:rPr lang="en-US" sz="2400" dirty="0">
                <a:solidFill>
                  <a:srgbClr val="000090"/>
                </a:solidFill>
              </a:rPr>
              <a:t>≥</a:t>
            </a:r>
            <a:r>
              <a:rPr lang="en-US" sz="2400" dirty="0" smtClean="0">
                <a:solidFill>
                  <a:srgbClr val="000090"/>
                </a:solidFill>
              </a:rPr>
              <a:t>1 b-jet.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3(e, 𝜇)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Binning in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N(</a:t>
            </a:r>
            <a:r>
              <a:rPr lang="en-US" sz="2400" dirty="0" err="1" smtClean="0">
                <a:solidFill>
                  <a:srgbClr val="000090"/>
                </a:solidFill>
              </a:rPr>
              <a:t>lep</a:t>
            </a:r>
            <a:r>
              <a:rPr lang="en-US" sz="2400" dirty="0" smtClean="0">
                <a:solidFill>
                  <a:srgbClr val="000090"/>
                </a:solidFill>
              </a:rPr>
              <a:t>), N(jets), N(b-jets), MET, HT, on Z/off Z  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000" y="3835400"/>
            <a:ext cx="415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GMSB natural </a:t>
            </a:r>
            <a:r>
              <a:rPr lang="en-US" dirty="0" err="1" smtClean="0"/>
              <a:t>higgsino</a:t>
            </a:r>
            <a:r>
              <a:rPr lang="en-US" dirty="0" smtClean="0"/>
              <a:t> NLSP scenario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1" y="3702137"/>
            <a:ext cx="3340099" cy="31177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22800" y="3352800"/>
            <a:ext cx="263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Sbottom</a:t>
            </a:r>
            <a:r>
              <a:rPr lang="en-US" dirty="0" smtClean="0"/>
              <a:t> pair production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4700409"/>
              </p:ext>
            </p:extLst>
          </p:nvPr>
        </p:nvGraphicFramePr>
        <p:xfrm>
          <a:off x="7232650" y="3302000"/>
          <a:ext cx="1281994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4334" name="Equation" r:id="rId6" imgW="584200" imgH="228600" progId="Equation.DSMT4">
                  <p:embed/>
                </p:oleObj>
              </mc:Choice>
              <mc:Fallback>
                <p:oleObj name="Equation" r:id="rId6" imgW="584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32650" y="3302000"/>
                        <a:ext cx="1281994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6273065" y="736600"/>
            <a:ext cx="28582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Andrea </a:t>
            </a:r>
            <a:r>
              <a:rPr lang="en-US" b="1" dirty="0" err="1" smtClean="0">
                <a:solidFill>
                  <a:srgbClr val="FF0000"/>
                </a:solidFill>
              </a:rPr>
              <a:t>Gozzelino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talk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74200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15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Conclusions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889000"/>
            <a:ext cx="8801100" cy="5816600"/>
          </a:xfrm>
          <a:solidFill>
            <a:srgbClr val="F2F2F2"/>
          </a:solidFill>
        </p:spPr>
        <p:txBody>
          <a:bodyPr/>
          <a:lstStyle/>
          <a:p>
            <a:r>
              <a:rPr lang="en-US" dirty="0" smtClean="0">
                <a:sym typeface="Wingdings"/>
              </a:rPr>
              <a:t>Over the first 3 years of LHC running, we have developed a broad SUSY program, with an extensive set of searches.</a:t>
            </a:r>
          </a:p>
          <a:p>
            <a:r>
              <a:rPr lang="en-US" dirty="0" smtClean="0">
                <a:sym typeface="Wingdings"/>
              </a:rPr>
              <a:t>There is no evidence for a signal in any search. </a:t>
            </a:r>
          </a:p>
          <a:p>
            <a:r>
              <a:rPr lang="en-US" dirty="0" smtClean="0">
                <a:sym typeface="Wingdings"/>
              </a:rPr>
              <a:t>The overall behavior of SM backgrounds in the data sample appears to be well understood.</a:t>
            </a:r>
          </a:p>
          <a:p>
            <a:r>
              <a:rPr lang="en-US" dirty="0" smtClean="0">
                <a:sym typeface="Wingdings"/>
              </a:rPr>
              <a:t>Searches for </a:t>
            </a:r>
            <a:r>
              <a:rPr lang="en-US" dirty="0" err="1" smtClean="0">
                <a:sym typeface="Wingdings"/>
              </a:rPr>
              <a:t>gluinos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and </a:t>
            </a:r>
            <a:r>
              <a:rPr lang="en-US" dirty="0" err="1" smtClean="0">
                <a:sym typeface="Wingdings"/>
              </a:rPr>
              <a:t>squarks</a:t>
            </a:r>
            <a:r>
              <a:rPr lang="en-US" dirty="0" smtClean="0">
                <a:sym typeface="Wingdings"/>
              </a:rPr>
              <a:t> are highly developed.</a:t>
            </a:r>
          </a:p>
          <a:p>
            <a:r>
              <a:rPr lang="en-US" dirty="0" smtClean="0">
                <a:sym typeface="Wingdings"/>
              </a:rPr>
              <a:t>There is significant progress in developing searches for </a:t>
            </a:r>
            <a:r>
              <a:rPr lang="en-US" dirty="0" err="1" smtClean="0">
                <a:sym typeface="Wingdings"/>
              </a:rPr>
              <a:t>EWKinos</a:t>
            </a:r>
            <a:r>
              <a:rPr lang="en-US" dirty="0" smtClean="0">
                <a:sym typeface="Wingdings"/>
              </a:rPr>
              <a:t>. </a:t>
            </a:r>
          </a:p>
          <a:p>
            <a:r>
              <a:rPr lang="en-US" dirty="0" smtClean="0">
                <a:sym typeface="Wingdings"/>
              </a:rPr>
              <a:t>Compressed spectra represent a challenge.</a:t>
            </a:r>
          </a:p>
          <a:p>
            <a:r>
              <a:rPr lang="en-US" dirty="0" smtClean="0">
                <a:sym typeface="Wingdings"/>
              </a:rPr>
              <a:t>Interpretation is complex; much ongoing work. </a:t>
            </a:r>
          </a:p>
          <a:p>
            <a:r>
              <a:rPr lang="en-US" dirty="0" smtClean="0">
                <a:sym typeface="Wingdings"/>
              </a:rPr>
              <a:t>We expect very substantial gains in the discovery reach for the upcoming run. </a:t>
            </a:r>
          </a:p>
          <a:p>
            <a:endParaRPr lang="en-US" dirty="0" smtClean="0">
              <a:sym typeface="Wingdings"/>
            </a:endParaRP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574200" y="64886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500" y="2755900"/>
            <a:ext cx="3349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55258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sections_strong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2107" y="-965618"/>
            <a:ext cx="6475556" cy="9021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Big themes: production and decays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0" y="1534180"/>
            <a:ext cx="3019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Strong production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4658" y="3465493"/>
            <a:ext cx="21467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Electroweak </a:t>
            </a:r>
          </a:p>
          <a:p>
            <a:r>
              <a:rPr lang="en-US" sz="2800" dirty="0">
                <a:solidFill>
                  <a:srgbClr val="000090"/>
                </a:solidFill>
              </a:rPr>
              <a:t>production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3600" y="2538393"/>
            <a:ext cx="18615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CE00"/>
                </a:solidFill>
              </a:rPr>
              <a:t>Stop pair </a:t>
            </a:r>
          </a:p>
          <a:p>
            <a:r>
              <a:rPr lang="en-US" sz="2800" dirty="0" smtClean="0">
                <a:solidFill>
                  <a:srgbClr val="00CE00"/>
                </a:solidFill>
              </a:rPr>
              <a:t>production</a:t>
            </a:r>
            <a:endParaRPr lang="en-US" sz="2800" dirty="0">
              <a:solidFill>
                <a:srgbClr val="00CE00"/>
              </a:solidFill>
            </a:endParaRPr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0" y="6553200"/>
            <a:ext cx="4572000" cy="2616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100" dirty="0">
                <a:hlinkClick r:id="rId4"/>
              </a:rPr>
              <a:t>https://</a:t>
            </a:r>
            <a:r>
              <a:rPr lang="en-US" sz="1100" dirty="0" err="1">
                <a:hlinkClick r:id="rId4"/>
              </a:rPr>
              <a:t>twiki.cern.ch</a:t>
            </a:r>
            <a:r>
              <a:rPr lang="en-US" sz="1100" dirty="0">
                <a:hlinkClick r:id="rId4"/>
              </a:rPr>
              <a:t>/</a:t>
            </a:r>
            <a:r>
              <a:rPr lang="en-US" sz="1100" dirty="0" err="1">
                <a:hlinkClick r:id="rId4"/>
              </a:rPr>
              <a:t>twiki</a:t>
            </a:r>
            <a:r>
              <a:rPr lang="en-US" sz="1100" dirty="0">
                <a:hlinkClick r:id="rId4"/>
              </a:rPr>
              <a:t>/bin/view/</a:t>
            </a:r>
            <a:r>
              <a:rPr lang="en-US" sz="1100" dirty="0" err="1">
                <a:hlinkClick r:id="rId4"/>
              </a:rPr>
              <a:t>LHCPhysics</a:t>
            </a:r>
            <a:r>
              <a:rPr lang="en-US" sz="1100" dirty="0">
                <a:hlinkClick r:id="rId4"/>
              </a:rPr>
              <a:t>/</a:t>
            </a:r>
            <a:r>
              <a:rPr lang="en-US" sz="1100" dirty="0" err="1">
                <a:hlinkClick r:id="rId4"/>
              </a:rPr>
              <a:t>SUSYCrossSections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6248400"/>
            <a:ext cx="3500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LHC SUSY Cross Section Working Group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495800" y="6553200"/>
            <a:ext cx="2057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457700" y="863600"/>
            <a:ext cx="12700" cy="491490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231900" y="2641600"/>
            <a:ext cx="6921500" cy="2540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257300" y="4305300"/>
            <a:ext cx="6921500" cy="25400"/>
          </a:xfrm>
          <a:prstGeom prst="line">
            <a:avLst/>
          </a:prstGeom>
          <a:ln w="28575" cmpd="sng">
            <a:solidFill>
              <a:srgbClr val="00CE00"/>
            </a:solidFill>
            <a:prstDash val="sys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8636000" y="647700"/>
            <a:ext cx="508000" cy="4876800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830956" y="64886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613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58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" y="152400"/>
            <a:ext cx="3270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from Frank Golf talk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2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152400"/>
            <a:ext cx="3270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from Frank Golf talk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5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5500" y="1676400"/>
            <a:ext cx="230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5σ discovery curves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6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        Electroweak production:                                 </a:t>
            </a: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9700" y="7874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SUS-13-006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812800"/>
            <a:ext cx="6032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</a:t>
            </a:r>
            <a:r>
              <a:rPr lang="en-US" sz="1400" dirty="0" err="1">
                <a:hlinkClick r:id="rId4"/>
              </a:rPr>
              <a:t>twiki.cern.ch</a:t>
            </a:r>
            <a:r>
              <a:rPr lang="en-US" sz="1400" dirty="0">
                <a:hlinkClick r:id="rId4"/>
              </a:rPr>
              <a:t>/</a:t>
            </a:r>
            <a:r>
              <a:rPr lang="en-US" sz="1400" dirty="0" err="1">
                <a:hlinkClick r:id="rId4"/>
              </a:rPr>
              <a:t>twiki</a:t>
            </a:r>
            <a:r>
              <a:rPr lang="en-US" sz="1400" dirty="0">
                <a:hlinkClick r:id="rId4"/>
              </a:rPr>
              <a:t>/bin/view/</a:t>
            </a:r>
            <a:r>
              <a:rPr lang="en-US" sz="1400" dirty="0" err="1">
                <a:hlinkClick r:id="rId4"/>
              </a:rPr>
              <a:t>CMSPublic</a:t>
            </a:r>
            <a:r>
              <a:rPr lang="en-US" sz="1400" dirty="0">
                <a:hlinkClick r:id="rId4"/>
              </a:rPr>
              <a:t>/PhysicsResultsSUS13006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4978401" y="1358900"/>
            <a:ext cx="367029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90"/>
                </a:solidFill>
              </a:rPr>
              <a:t>Slepton</a:t>
            </a:r>
            <a:r>
              <a:rPr lang="en-US" sz="2400" dirty="0" smtClean="0">
                <a:solidFill>
                  <a:srgbClr val="000090"/>
                </a:solidFill>
              </a:rPr>
              <a:t> exclusion region </a:t>
            </a:r>
          </a:p>
        </p:txBody>
      </p:sp>
      <p:pic>
        <p:nvPicPr>
          <p:cNvPr id="9" name="Picture 8" descr="exclusion_TSlepSle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5389" y="1403490"/>
            <a:ext cx="3316683" cy="4620537"/>
          </a:xfrm>
          <a:prstGeom prst="rect">
            <a:avLst/>
          </a:prstGeom>
        </p:spPr>
      </p:pic>
      <p:pic>
        <p:nvPicPr>
          <p:cNvPr id="10" name="Picture 9" descr="exclusion_TChiWZ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098" y="1392097"/>
            <a:ext cx="3304975" cy="46042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6101" y="1219200"/>
            <a:ext cx="367029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WZ+MET: search complementarity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742613"/>
              </p:ext>
            </p:extLst>
          </p:nvPr>
        </p:nvGraphicFramePr>
        <p:xfrm>
          <a:off x="5834063" y="123825"/>
          <a:ext cx="1862137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140" name="Equation" r:id="rId7" imgW="660400" imgH="254000" progId="Equation.DSMT4">
                  <p:embed/>
                </p:oleObj>
              </mc:Choice>
              <mc:Fallback>
                <p:oleObj name="Equation" r:id="rId7" imgW="6604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34063" y="123825"/>
                        <a:ext cx="1862137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923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sections_strong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2107" y="-965618"/>
            <a:ext cx="6475556" cy="9021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Big themes: production and decays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0" y="1534180"/>
            <a:ext cx="3019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Strong production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4658" y="3465493"/>
            <a:ext cx="21467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Electroweak </a:t>
            </a:r>
          </a:p>
          <a:p>
            <a:r>
              <a:rPr lang="en-US" sz="2800" dirty="0">
                <a:solidFill>
                  <a:srgbClr val="000090"/>
                </a:solidFill>
              </a:rPr>
              <a:t>production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3600" y="2538393"/>
            <a:ext cx="18615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CE00"/>
                </a:solidFill>
              </a:rPr>
              <a:t>Stop pair </a:t>
            </a:r>
          </a:p>
          <a:p>
            <a:r>
              <a:rPr lang="en-US" sz="2800" dirty="0" smtClean="0">
                <a:solidFill>
                  <a:srgbClr val="00CE00"/>
                </a:solidFill>
              </a:rPr>
              <a:t>production</a:t>
            </a:r>
            <a:endParaRPr lang="en-US" sz="2800" dirty="0">
              <a:solidFill>
                <a:srgbClr val="00CE00"/>
              </a:solidFill>
            </a:endParaRPr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0" y="6553200"/>
            <a:ext cx="4572000" cy="2616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100" dirty="0">
                <a:hlinkClick r:id="rId4"/>
              </a:rPr>
              <a:t>https://</a:t>
            </a:r>
            <a:r>
              <a:rPr lang="en-US" sz="1100" dirty="0" err="1">
                <a:hlinkClick r:id="rId4"/>
              </a:rPr>
              <a:t>twiki.cern.ch</a:t>
            </a:r>
            <a:r>
              <a:rPr lang="en-US" sz="1100" dirty="0">
                <a:hlinkClick r:id="rId4"/>
              </a:rPr>
              <a:t>/</a:t>
            </a:r>
            <a:r>
              <a:rPr lang="en-US" sz="1100" dirty="0" err="1">
                <a:hlinkClick r:id="rId4"/>
              </a:rPr>
              <a:t>twiki</a:t>
            </a:r>
            <a:r>
              <a:rPr lang="en-US" sz="1100" dirty="0">
                <a:hlinkClick r:id="rId4"/>
              </a:rPr>
              <a:t>/bin/view/</a:t>
            </a:r>
            <a:r>
              <a:rPr lang="en-US" sz="1100" dirty="0" err="1">
                <a:hlinkClick r:id="rId4"/>
              </a:rPr>
              <a:t>LHCPhysics</a:t>
            </a:r>
            <a:r>
              <a:rPr lang="en-US" sz="1100" dirty="0">
                <a:hlinkClick r:id="rId4"/>
              </a:rPr>
              <a:t>/</a:t>
            </a:r>
            <a:r>
              <a:rPr lang="en-US" sz="1100" dirty="0" err="1">
                <a:hlinkClick r:id="rId4"/>
              </a:rPr>
              <a:t>SUSYCrossSections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6248400"/>
            <a:ext cx="3500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LHC SUSY Cross Section Working Group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495800" y="6553200"/>
            <a:ext cx="2057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457700" y="863600"/>
            <a:ext cx="12700" cy="491490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231900" y="2641600"/>
            <a:ext cx="6921500" cy="2540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257300" y="4305300"/>
            <a:ext cx="6921500" cy="25400"/>
          </a:xfrm>
          <a:prstGeom prst="line">
            <a:avLst/>
          </a:prstGeom>
          <a:ln w="28575" cmpd="sng">
            <a:solidFill>
              <a:srgbClr val="00CE00"/>
            </a:solidFill>
            <a:prstDash val="sys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5400" y="495300"/>
            <a:ext cx="558800" cy="5626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89100" y="5219700"/>
            <a:ext cx="6388100" cy="64633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Exploring 𝜎 = ~1 </a:t>
            </a:r>
            <a:r>
              <a:rPr lang="en-US" sz="3600" dirty="0" err="1" smtClean="0"/>
              <a:t>fb</a:t>
            </a:r>
            <a:r>
              <a:rPr lang="en-US" sz="3600" dirty="0" smtClean="0"/>
              <a:t> </a:t>
            </a:r>
            <a:r>
              <a:rPr lang="en-US" sz="3200" dirty="0" smtClean="0">
                <a:sym typeface="Wingdings"/>
              </a:rPr>
              <a:t></a:t>
            </a:r>
            <a:r>
              <a:rPr lang="en-US" sz="3600" dirty="0" smtClean="0">
                <a:sym typeface="Wingdings"/>
              </a:rPr>
              <a:t> ~1 </a:t>
            </a:r>
            <a:r>
              <a:rPr lang="en-US" sz="3600" dirty="0" err="1" smtClean="0">
                <a:sym typeface="Wingdings"/>
              </a:rPr>
              <a:t>pb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830956" y="64886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4064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Big themes: background measurement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708730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461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545730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462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803945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463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369031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464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117706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465" name="Equation" r:id="rId8" imgW="114300" imgH="165100" progId="Equation.DSMT4">
                  <p:embed/>
                </p:oleObj>
              </mc:Choice>
              <mc:Fallback>
                <p:oleObj name="Equation" r:id="rId8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cms_ewk_xsec_2013_07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2518" y="-758882"/>
            <a:ext cx="6066052" cy="9116912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512404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466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232761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467" name="Equation" r:id="rId11" imgW="114300" imgH="165100" progId="Equation.DSMT4">
                  <p:embed/>
                </p:oleObj>
              </mc:Choice>
              <mc:Fallback>
                <p:oleObj name="Equation" r:id="rId11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1244600" y="5334000"/>
            <a:ext cx="7353300" cy="550944"/>
            <a:chOff x="-1943100" y="5829300"/>
            <a:chExt cx="7353300" cy="550944"/>
          </a:xfrm>
        </p:grpSpPr>
        <p:sp>
          <p:nvSpPr>
            <p:cNvPr id="2" name="TextBox 1"/>
            <p:cNvSpPr txBox="1"/>
            <p:nvPr/>
          </p:nvSpPr>
          <p:spPr>
            <a:xfrm>
              <a:off x="-1555946" y="5876965"/>
              <a:ext cx="5020508" cy="503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SUSY down here somewhere?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-1581008" y="5840317"/>
              <a:ext cx="0" cy="47642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1943100" y="5829300"/>
              <a:ext cx="7353300" cy="0"/>
            </a:xfrm>
            <a:prstGeom prst="line">
              <a:avLst/>
            </a:prstGeom>
            <a:ln w="5080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/>
          <p:cNvCxnSpPr/>
          <p:nvPr/>
        </p:nvCxnSpPr>
        <p:spPr>
          <a:xfrm>
            <a:off x="1473200" y="2641600"/>
            <a:ext cx="1054100" cy="1803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90800" y="2603500"/>
            <a:ext cx="1054100" cy="1803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91200" y="3175000"/>
            <a:ext cx="280211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90"/>
                </a:solidFill>
              </a:rPr>
              <a:t>Diboson</a:t>
            </a:r>
            <a:r>
              <a:rPr lang="en-US" sz="2400" dirty="0" smtClean="0">
                <a:solidFill>
                  <a:srgbClr val="000090"/>
                </a:solidFill>
              </a:rPr>
              <a:t> processes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8700" y="4445000"/>
            <a:ext cx="176637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(W,Z) + jets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30956" y="64886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4945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65100"/>
            <a:ext cx="915670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   Big themes: background measurement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09522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472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820863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473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774080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474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666351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475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224691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476" name="Equation" r:id="rId8" imgW="114300" imgH="165100" progId="Equation.DSMT4">
                  <p:embed/>
                </p:oleObj>
              </mc:Choice>
              <mc:Fallback>
                <p:oleObj name="Equation" r:id="rId8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cms_ewk_xsec_2013_07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2518" y="-758882"/>
            <a:ext cx="6066052" cy="9116912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887074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477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25472"/>
              </p:ext>
            </p:extLst>
          </p:nvPr>
        </p:nvGraphicFramePr>
        <p:xfrm>
          <a:off x="5638800" y="347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478" name="Equation" r:id="rId11" imgW="114300" imgH="165100" progId="Equation.DSMT4">
                  <p:embed/>
                </p:oleObj>
              </mc:Choice>
              <mc:Fallback>
                <p:oleObj name="Equation" r:id="rId11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47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7965" y="168599"/>
            <a:ext cx="584353" cy="5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1244600" y="5334000"/>
            <a:ext cx="7353300" cy="550944"/>
            <a:chOff x="-1943100" y="5829300"/>
            <a:chExt cx="7353300" cy="550944"/>
          </a:xfrm>
        </p:grpSpPr>
        <p:sp>
          <p:nvSpPr>
            <p:cNvPr id="2" name="TextBox 1"/>
            <p:cNvSpPr txBox="1"/>
            <p:nvPr/>
          </p:nvSpPr>
          <p:spPr>
            <a:xfrm>
              <a:off x="-1555946" y="5876965"/>
              <a:ext cx="5020508" cy="503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SUSY down here somewhere?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-1581008" y="5840317"/>
              <a:ext cx="0" cy="47642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1943100" y="5829300"/>
              <a:ext cx="7353300" cy="0"/>
            </a:xfrm>
            <a:prstGeom prst="line">
              <a:avLst/>
            </a:prstGeom>
            <a:ln w="5080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318000" y="1181100"/>
            <a:ext cx="4495800" cy="1930400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•"/>
              <a:defRPr sz="2800" kern="120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–"/>
              <a:defRPr sz="2400"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•"/>
              <a:defRPr sz="2000"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–"/>
              <a:defRPr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»"/>
              <a:defRPr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Inclusive cross sections </a:t>
            </a:r>
            <a:r>
              <a:rPr lang="en-US" dirty="0"/>
              <a:t> </a:t>
            </a:r>
            <a:r>
              <a:rPr lang="en-US" dirty="0" smtClean="0"/>
              <a:t>are well measured, but details of kinematic distributions are key for SUSY searches.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30956" y="64886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3848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29.9|3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&#10;&#10;${\color{red}  M_\Delta = \frac{M^2_{\tilde{g}} - M^2_{ \tilde{\chi}} } { M_{\tilde{g}} }   }$&#10;&#10;\end{document}"/>
  <p:tag name="IGUANATEXSIZE" val="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114763</TotalTime>
  <Words>4548</Words>
  <Application>Microsoft Macintosh PowerPoint</Application>
  <PresentationFormat>On-screen Show (4:3)</PresentationFormat>
  <Paragraphs>834</Paragraphs>
  <Slides>62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Santa Barbara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Questions about SUSY Analyses </dc:title>
  <dc:creator>Jeffrey Richman</dc:creator>
  <cp:lastModifiedBy>Jeffrey Richman</cp:lastModifiedBy>
  <cp:revision>1405</cp:revision>
  <cp:lastPrinted>2013-08-27T13:49:07Z</cp:lastPrinted>
  <dcterms:created xsi:type="dcterms:W3CDTF">2012-09-04T14:25:50Z</dcterms:created>
  <dcterms:modified xsi:type="dcterms:W3CDTF">2013-08-27T20:02:34Z</dcterms:modified>
</cp:coreProperties>
</file>