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6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7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8.xml" ContentType="application/vnd.openxmlformats-officedocument.theme+xml"/>
  <Override PartName="/ppt/slideLayouts/slideLayout23.xml" ContentType="application/vnd.openxmlformats-officedocument.presentationml.slideLayout+xml"/>
  <Override PartName="/ppt/theme/theme9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10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11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notesSlides/notesSlide4.xml" ContentType="application/vnd.openxmlformats-officedocument.presentationml.notesSlide+xml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notesSlides/notesSlide5.xml" ContentType="application/vnd.openxmlformats-officedocument.presentationml.notesSlide+xml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ppt/embeddings/oleObject38.bin" ContentType="application/vnd.openxmlformats-officedocument.oleObject"/>
  <Override PartName="/ppt/embeddings/oleObject39.bin" ContentType="application/vnd.openxmlformats-officedocument.oleObject"/>
  <Override PartName="/ppt/embeddings/oleObject40.bin" ContentType="application/vnd.openxmlformats-officedocument.oleObject"/>
  <Override PartName="/ppt/embeddings/oleObject41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embeddings/oleObject42.bin" ContentType="application/vnd.openxmlformats-officedocument.oleObject"/>
  <Override PartName="/ppt/embeddings/oleObject43.bin" ContentType="application/vnd.openxmlformats-officedocument.oleObject"/>
  <Override PartName="/ppt/embeddings/oleObject44.bin" ContentType="application/vnd.openxmlformats-officedocument.oleObject"/>
  <Override PartName="/ppt/embeddings/oleObject45.bin" ContentType="application/vnd.openxmlformats-officedocument.oleObject"/>
  <Override PartName="/ppt/embeddings/oleObject46.bin" ContentType="application/vnd.openxmlformats-officedocument.oleObject"/>
  <Override PartName="/ppt/embeddings/oleObject47.bin" ContentType="application/vnd.openxmlformats-officedocument.oleObject"/>
  <Override PartName="/ppt/embeddings/oleObject48.bin" ContentType="application/vnd.openxmlformats-officedocument.oleObject"/>
  <Override PartName="/ppt/embeddings/oleObject49.bin" ContentType="application/vnd.openxmlformats-officedocument.oleObject"/>
  <Override PartName="/ppt/embeddings/oleObject50.bin" ContentType="application/vnd.openxmlformats-officedocument.oleObject"/>
  <Override PartName="/ppt/embeddings/oleObject51.bin" ContentType="application/vnd.openxmlformats-officedocument.oleObject"/>
  <Override PartName="/ppt/embeddings/oleObject52.bin" ContentType="application/vnd.openxmlformats-officedocument.oleObject"/>
  <Override PartName="/ppt/embeddings/oleObject53.bin" ContentType="application/vnd.openxmlformats-officedocument.oleObject"/>
  <Override PartName="/ppt/embeddings/oleObject54.bin" ContentType="application/vnd.openxmlformats-officedocument.oleObject"/>
  <Override PartName="/ppt/embeddings/oleObject55.bin" ContentType="application/vnd.openxmlformats-officedocument.oleObject"/>
  <Override PartName="/ppt/embeddings/oleObject56.bin" ContentType="application/vnd.openxmlformats-officedocument.oleObject"/>
  <Override PartName="/ppt/embeddings/oleObject57.bin" ContentType="application/vnd.openxmlformats-officedocument.oleObject"/>
  <Override PartName="/ppt/embeddings/oleObject58.bin" ContentType="application/vnd.openxmlformats-officedocument.oleObject"/>
  <Override PartName="/ppt/embeddings/oleObject59.bin" ContentType="application/vnd.openxmlformats-officedocument.oleObject"/>
  <Override PartName="/ppt/embeddings/oleObject60.bin" ContentType="application/vnd.openxmlformats-officedocument.oleObject"/>
  <Override PartName="/ppt/embeddings/oleObject61.bin" ContentType="application/vnd.openxmlformats-officedocument.oleObject"/>
  <Override PartName="/ppt/embeddings/oleObject62.bin" ContentType="application/vnd.openxmlformats-officedocument.oleObject"/>
  <Override PartName="/ppt/embeddings/oleObject63.bin" ContentType="application/vnd.openxmlformats-officedocument.oleObject"/>
  <Override PartName="/ppt/embeddings/oleObject64.bin" ContentType="application/vnd.openxmlformats-officedocument.oleObject"/>
  <Override PartName="/ppt/embeddings/oleObject65.bin" ContentType="application/vnd.openxmlformats-officedocument.oleObject"/>
  <Override PartName="/ppt/embeddings/oleObject66.bin" ContentType="application/vnd.openxmlformats-officedocument.oleObject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embeddings/oleObject67.bin" ContentType="application/vnd.openxmlformats-officedocument.oleObject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0" r:id="rId2"/>
    <p:sldMasterId id="2147483682" r:id="rId3"/>
    <p:sldMasterId id="2147483695" r:id="rId4"/>
    <p:sldMasterId id="2147483726" r:id="rId5"/>
    <p:sldMasterId id="2147483731" r:id="rId6"/>
    <p:sldMasterId id="2147483749" r:id="rId7"/>
    <p:sldMasterId id="2147483765" r:id="rId8"/>
    <p:sldMasterId id="2147483776" r:id="rId9"/>
    <p:sldMasterId id="2147483781" r:id="rId10"/>
    <p:sldMasterId id="2147483794" r:id="rId11"/>
    <p:sldMasterId id="2147483801" r:id="rId12"/>
  </p:sldMasterIdLst>
  <p:notesMasterIdLst>
    <p:notesMasterId r:id="rId77"/>
  </p:notesMasterIdLst>
  <p:handoutMasterIdLst>
    <p:handoutMasterId r:id="rId78"/>
  </p:handoutMasterIdLst>
  <p:sldIdLst>
    <p:sldId id="267" r:id="rId13"/>
    <p:sldId id="1095" r:id="rId14"/>
    <p:sldId id="1110" r:id="rId15"/>
    <p:sldId id="972" r:id="rId16"/>
    <p:sldId id="1076" r:id="rId17"/>
    <p:sldId id="1031" r:id="rId18"/>
    <p:sldId id="1101" r:id="rId19"/>
    <p:sldId id="1033" r:id="rId20"/>
    <p:sldId id="1117" r:id="rId21"/>
    <p:sldId id="1082" r:id="rId22"/>
    <p:sldId id="1087" r:id="rId23"/>
    <p:sldId id="1116" r:id="rId24"/>
    <p:sldId id="1115" r:id="rId25"/>
    <p:sldId id="989" r:id="rId26"/>
    <p:sldId id="1118" r:id="rId27"/>
    <p:sldId id="1119" r:id="rId28"/>
    <p:sldId id="1120" r:id="rId29"/>
    <p:sldId id="1125" r:id="rId30"/>
    <p:sldId id="333" r:id="rId31"/>
    <p:sldId id="1096" r:id="rId32"/>
    <p:sldId id="700" r:id="rId33"/>
    <p:sldId id="698" r:id="rId34"/>
    <p:sldId id="892" r:id="rId35"/>
    <p:sldId id="580" r:id="rId36"/>
    <p:sldId id="1054" r:id="rId37"/>
    <p:sldId id="1055" r:id="rId38"/>
    <p:sldId id="942" r:id="rId39"/>
    <p:sldId id="1093" r:id="rId40"/>
    <p:sldId id="785" r:id="rId41"/>
    <p:sldId id="1063" r:id="rId42"/>
    <p:sldId id="1003" r:id="rId43"/>
    <p:sldId id="1009" r:id="rId44"/>
    <p:sldId id="839" r:id="rId45"/>
    <p:sldId id="586" r:id="rId46"/>
    <p:sldId id="859" r:id="rId47"/>
    <p:sldId id="1051" r:id="rId48"/>
    <p:sldId id="949" r:id="rId49"/>
    <p:sldId id="950" r:id="rId50"/>
    <p:sldId id="1081" r:id="rId51"/>
    <p:sldId id="1067" r:id="rId52"/>
    <p:sldId id="992" r:id="rId53"/>
    <p:sldId id="994" r:id="rId54"/>
    <p:sldId id="1010" r:id="rId55"/>
    <p:sldId id="1035" r:id="rId56"/>
    <p:sldId id="995" r:id="rId57"/>
    <p:sldId id="998" r:id="rId58"/>
    <p:sldId id="999" r:id="rId59"/>
    <p:sldId id="927" r:id="rId60"/>
    <p:sldId id="928" r:id="rId61"/>
    <p:sldId id="1130" r:id="rId62"/>
    <p:sldId id="1127" r:id="rId63"/>
    <p:sldId id="948" r:id="rId64"/>
    <p:sldId id="1088" r:id="rId65"/>
    <p:sldId id="1123" r:id="rId66"/>
    <p:sldId id="1121" r:id="rId67"/>
    <p:sldId id="1026" r:id="rId68"/>
    <p:sldId id="1084" r:id="rId69"/>
    <p:sldId id="1131" r:id="rId70"/>
    <p:sldId id="1071" r:id="rId71"/>
    <p:sldId id="1128" r:id="rId72"/>
    <p:sldId id="1042" r:id="rId73"/>
    <p:sldId id="975" r:id="rId74"/>
    <p:sldId id="1102" r:id="rId75"/>
    <p:sldId id="1104" r:id="rId76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101948"/>
    <a:srgbClr val="02076B"/>
    <a:srgbClr val="090D6B"/>
    <a:srgbClr val="B237F9"/>
    <a:srgbClr val="B32C94"/>
    <a:srgbClr val="FFE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2" autoAdjust="0"/>
    <p:restoredTop sz="94692" autoAdjust="0"/>
  </p:normalViewPr>
  <p:slideViewPr>
    <p:cSldViewPr>
      <p:cViewPr>
        <p:scale>
          <a:sx n="100" d="100"/>
          <a:sy n="100" d="100"/>
        </p:scale>
        <p:origin x="-1008" y="-80"/>
      </p:cViewPr>
      <p:guideLst>
        <p:guide orient="horz" pos="1776"/>
        <p:guide pos="2832"/>
      </p:guideLst>
    </p:cSldViewPr>
  </p:slideViewPr>
  <p:outlineViewPr>
    <p:cViewPr>
      <p:scale>
        <a:sx n="33" d="100"/>
        <a:sy n="33" d="100"/>
      </p:scale>
      <p:origin x="0" y="40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88" d="100"/>
          <a:sy n="88" d="100"/>
        </p:scale>
        <p:origin x="-2904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4" Type="http://schemas.openxmlformats.org/officeDocument/2006/relationships/slide" Target="slides/slide2.xml"/><Relationship Id="rId15" Type="http://schemas.openxmlformats.org/officeDocument/2006/relationships/slide" Target="slides/slide3.xml"/><Relationship Id="rId16" Type="http://schemas.openxmlformats.org/officeDocument/2006/relationships/slide" Target="slides/slide4.xml"/><Relationship Id="rId17" Type="http://schemas.openxmlformats.org/officeDocument/2006/relationships/slide" Target="slides/slide5.xml"/><Relationship Id="rId18" Type="http://schemas.openxmlformats.org/officeDocument/2006/relationships/slide" Target="slides/slide6.xml"/><Relationship Id="rId19" Type="http://schemas.openxmlformats.org/officeDocument/2006/relationships/slide" Target="slides/slide7.xml"/><Relationship Id="rId63" Type="http://schemas.openxmlformats.org/officeDocument/2006/relationships/slide" Target="slides/slide51.xml"/><Relationship Id="rId64" Type="http://schemas.openxmlformats.org/officeDocument/2006/relationships/slide" Target="slides/slide52.xml"/><Relationship Id="rId65" Type="http://schemas.openxmlformats.org/officeDocument/2006/relationships/slide" Target="slides/slide53.xml"/><Relationship Id="rId66" Type="http://schemas.openxmlformats.org/officeDocument/2006/relationships/slide" Target="slides/slide54.xml"/><Relationship Id="rId67" Type="http://schemas.openxmlformats.org/officeDocument/2006/relationships/slide" Target="slides/slide55.xml"/><Relationship Id="rId68" Type="http://schemas.openxmlformats.org/officeDocument/2006/relationships/slide" Target="slides/slide56.xml"/><Relationship Id="rId69" Type="http://schemas.openxmlformats.org/officeDocument/2006/relationships/slide" Target="slides/slide57.xml"/><Relationship Id="rId50" Type="http://schemas.openxmlformats.org/officeDocument/2006/relationships/slide" Target="slides/slide38.xml"/><Relationship Id="rId51" Type="http://schemas.openxmlformats.org/officeDocument/2006/relationships/slide" Target="slides/slide39.xml"/><Relationship Id="rId52" Type="http://schemas.openxmlformats.org/officeDocument/2006/relationships/slide" Target="slides/slide40.xml"/><Relationship Id="rId53" Type="http://schemas.openxmlformats.org/officeDocument/2006/relationships/slide" Target="slides/slide41.xml"/><Relationship Id="rId54" Type="http://schemas.openxmlformats.org/officeDocument/2006/relationships/slide" Target="slides/slide42.xml"/><Relationship Id="rId55" Type="http://schemas.openxmlformats.org/officeDocument/2006/relationships/slide" Target="slides/slide43.xml"/><Relationship Id="rId56" Type="http://schemas.openxmlformats.org/officeDocument/2006/relationships/slide" Target="slides/slide44.xml"/><Relationship Id="rId57" Type="http://schemas.openxmlformats.org/officeDocument/2006/relationships/slide" Target="slides/slide45.xml"/><Relationship Id="rId58" Type="http://schemas.openxmlformats.org/officeDocument/2006/relationships/slide" Target="slides/slide46.xml"/><Relationship Id="rId59" Type="http://schemas.openxmlformats.org/officeDocument/2006/relationships/slide" Target="slides/slide47.xml"/><Relationship Id="rId40" Type="http://schemas.openxmlformats.org/officeDocument/2006/relationships/slide" Target="slides/slide28.xml"/><Relationship Id="rId41" Type="http://schemas.openxmlformats.org/officeDocument/2006/relationships/slide" Target="slides/slide29.xml"/><Relationship Id="rId42" Type="http://schemas.openxmlformats.org/officeDocument/2006/relationships/slide" Target="slides/slide30.xml"/><Relationship Id="rId43" Type="http://schemas.openxmlformats.org/officeDocument/2006/relationships/slide" Target="slides/slide31.xml"/><Relationship Id="rId44" Type="http://schemas.openxmlformats.org/officeDocument/2006/relationships/slide" Target="slides/slide32.xml"/><Relationship Id="rId45" Type="http://schemas.openxmlformats.org/officeDocument/2006/relationships/slide" Target="slides/slide33.xml"/><Relationship Id="rId46" Type="http://schemas.openxmlformats.org/officeDocument/2006/relationships/slide" Target="slides/slide34.xml"/><Relationship Id="rId47" Type="http://schemas.openxmlformats.org/officeDocument/2006/relationships/slide" Target="slides/slide35.xml"/><Relationship Id="rId48" Type="http://schemas.openxmlformats.org/officeDocument/2006/relationships/slide" Target="slides/slide36.xml"/><Relationship Id="rId49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8.xml"/><Relationship Id="rId31" Type="http://schemas.openxmlformats.org/officeDocument/2006/relationships/slide" Target="slides/slide19.xml"/><Relationship Id="rId32" Type="http://schemas.openxmlformats.org/officeDocument/2006/relationships/slide" Target="slides/slide20.xml"/><Relationship Id="rId33" Type="http://schemas.openxmlformats.org/officeDocument/2006/relationships/slide" Target="slides/slide21.xml"/><Relationship Id="rId34" Type="http://schemas.openxmlformats.org/officeDocument/2006/relationships/slide" Target="slides/slide22.xml"/><Relationship Id="rId35" Type="http://schemas.openxmlformats.org/officeDocument/2006/relationships/slide" Target="slides/slide23.xml"/><Relationship Id="rId36" Type="http://schemas.openxmlformats.org/officeDocument/2006/relationships/slide" Target="slides/slide24.xml"/><Relationship Id="rId37" Type="http://schemas.openxmlformats.org/officeDocument/2006/relationships/slide" Target="slides/slide25.xml"/><Relationship Id="rId38" Type="http://schemas.openxmlformats.org/officeDocument/2006/relationships/slide" Target="slides/slide26.xml"/><Relationship Id="rId39" Type="http://schemas.openxmlformats.org/officeDocument/2006/relationships/slide" Target="slides/slide27.xml"/><Relationship Id="rId80" Type="http://schemas.openxmlformats.org/officeDocument/2006/relationships/presProps" Target="presProps.xml"/><Relationship Id="rId81" Type="http://schemas.openxmlformats.org/officeDocument/2006/relationships/viewProps" Target="viewProps.xml"/><Relationship Id="rId82" Type="http://schemas.openxmlformats.org/officeDocument/2006/relationships/theme" Target="theme/theme1.xml"/><Relationship Id="rId83" Type="http://schemas.openxmlformats.org/officeDocument/2006/relationships/tableStyles" Target="tableStyles.xml"/><Relationship Id="rId70" Type="http://schemas.openxmlformats.org/officeDocument/2006/relationships/slide" Target="slides/slide58.xml"/><Relationship Id="rId71" Type="http://schemas.openxmlformats.org/officeDocument/2006/relationships/slide" Target="slides/slide59.xml"/><Relationship Id="rId72" Type="http://schemas.openxmlformats.org/officeDocument/2006/relationships/slide" Target="slides/slide60.xml"/><Relationship Id="rId20" Type="http://schemas.openxmlformats.org/officeDocument/2006/relationships/slide" Target="slides/slide8.xml"/><Relationship Id="rId21" Type="http://schemas.openxmlformats.org/officeDocument/2006/relationships/slide" Target="slides/slide9.xml"/><Relationship Id="rId22" Type="http://schemas.openxmlformats.org/officeDocument/2006/relationships/slide" Target="slides/slide10.xml"/><Relationship Id="rId23" Type="http://schemas.openxmlformats.org/officeDocument/2006/relationships/slide" Target="slides/slide11.xml"/><Relationship Id="rId24" Type="http://schemas.openxmlformats.org/officeDocument/2006/relationships/slide" Target="slides/slide12.xml"/><Relationship Id="rId25" Type="http://schemas.openxmlformats.org/officeDocument/2006/relationships/slide" Target="slides/slide13.xml"/><Relationship Id="rId26" Type="http://schemas.openxmlformats.org/officeDocument/2006/relationships/slide" Target="slides/slide14.xml"/><Relationship Id="rId27" Type="http://schemas.openxmlformats.org/officeDocument/2006/relationships/slide" Target="slides/slide15.xml"/><Relationship Id="rId28" Type="http://schemas.openxmlformats.org/officeDocument/2006/relationships/slide" Target="slides/slide16.xml"/><Relationship Id="rId29" Type="http://schemas.openxmlformats.org/officeDocument/2006/relationships/slide" Target="slides/slide17.xml"/><Relationship Id="rId73" Type="http://schemas.openxmlformats.org/officeDocument/2006/relationships/slide" Target="slides/slide61.xml"/><Relationship Id="rId74" Type="http://schemas.openxmlformats.org/officeDocument/2006/relationships/slide" Target="slides/slide62.xml"/><Relationship Id="rId75" Type="http://schemas.openxmlformats.org/officeDocument/2006/relationships/slide" Target="slides/slide63.xml"/><Relationship Id="rId76" Type="http://schemas.openxmlformats.org/officeDocument/2006/relationships/slide" Target="slides/slide64.xml"/><Relationship Id="rId77" Type="http://schemas.openxmlformats.org/officeDocument/2006/relationships/notesMaster" Target="notesMasters/notesMaster1.xml"/><Relationship Id="rId78" Type="http://schemas.openxmlformats.org/officeDocument/2006/relationships/handoutMaster" Target="handoutMasters/handoutMaster1.xml"/><Relationship Id="rId79" Type="http://schemas.openxmlformats.org/officeDocument/2006/relationships/printerSettings" Target="printerSettings/printerSettings1.bin"/><Relationship Id="rId60" Type="http://schemas.openxmlformats.org/officeDocument/2006/relationships/slide" Target="slides/slide48.xml"/><Relationship Id="rId61" Type="http://schemas.openxmlformats.org/officeDocument/2006/relationships/slide" Target="slides/slide49.xml"/><Relationship Id="rId62" Type="http://schemas.openxmlformats.org/officeDocument/2006/relationships/slide" Target="slides/slide50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FFFF00"/>
              </a:solidFill>
            </c:spPr>
          </c:dPt>
          <c:dPt>
            <c:idx val="1"/>
            <c:bubble3D val="0"/>
            <c:spPr>
              <a:solidFill>
                <a:schemeClr val="tx1"/>
              </a:solidFill>
            </c:spPr>
          </c:dPt>
          <c:dPt>
            <c:idx val="2"/>
            <c:bubble3D val="0"/>
            <c:spPr>
              <a:solidFill>
                <a:srgbClr val="000090"/>
              </a:solidFill>
            </c:spPr>
          </c:dPt>
          <c:cat>
            <c:strRef>
              <c:f>Sheet1!$A$2:$A$4</c:f>
              <c:strCache>
                <c:ptCount val="3"/>
                <c:pt idx="0">
                  <c:v>Atoms</c:v>
                </c:pt>
                <c:pt idx="1">
                  <c:v>Dark Matter</c:v>
                </c:pt>
                <c:pt idx="2">
                  <c:v>Dark Energy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4.6</c:v>
                </c:pt>
                <c:pt idx="1">
                  <c:v>23.0</c:v>
                </c:pt>
                <c:pt idx="2">
                  <c:v>72.0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1" Type="http://schemas.openxmlformats.org/officeDocument/2006/relationships/image" Target="../media/image28.emf"/><Relationship Id="rId12" Type="http://schemas.openxmlformats.org/officeDocument/2006/relationships/image" Target="../media/image29.emf"/><Relationship Id="rId13" Type="http://schemas.openxmlformats.org/officeDocument/2006/relationships/image" Target="../media/image30.emf"/><Relationship Id="rId14" Type="http://schemas.openxmlformats.org/officeDocument/2006/relationships/image" Target="../media/image31.emf"/><Relationship Id="rId15" Type="http://schemas.openxmlformats.org/officeDocument/2006/relationships/image" Target="../media/image32.emf"/><Relationship Id="rId16" Type="http://schemas.openxmlformats.org/officeDocument/2006/relationships/image" Target="../media/image33.emf"/><Relationship Id="rId17" Type="http://schemas.openxmlformats.org/officeDocument/2006/relationships/image" Target="../media/image34.emf"/><Relationship Id="rId18" Type="http://schemas.openxmlformats.org/officeDocument/2006/relationships/image" Target="../media/image35.emf"/><Relationship Id="rId1" Type="http://schemas.openxmlformats.org/officeDocument/2006/relationships/image" Target="../media/image18.emf"/><Relationship Id="rId2" Type="http://schemas.openxmlformats.org/officeDocument/2006/relationships/image" Target="../media/image19.emf"/><Relationship Id="rId3" Type="http://schemas.openxmlformats.org/officeDocument/2006/relationships/image" Target="../media/image20.emf"/><Relationship Id="rId4" Type="http://schemas.openxmlformats.org/officeDocument/2006/relationships/image" Target="../media/image21.emf"/><Relationship Id="rId5" Type="http://schemas.openxmlformats.org/officeDocument/2006/relationships/image" Target="../media/image22.emf"/><Relationship Id="rId6" Type="http://schemas.openxmlformats.org/officeDocument/2006/relationships/image" Target="../media/image23.emf"/><Relationship Id="rId7" Type="http://schemas.openxmlformats.org/officeDocument/2006/relationships/image" Target="../media/image24.emf"/><Relationship Id="rId8" Type="http://schemas.openxmlformats.org/officeDocument/2006/relationships/image" Target="../media/image25.emf"/><Relationship Id="rId9" Type="http://schemas.openxmlformats.org/officeDocument/2006/relationships/image" Target="../media/image26.emf"/><Relationship Id="rId10" Type="http://schemas.openxmlformats.org/officeDocument/2006/relationships/image" Target="../media/image27.emf"/></Relationships>
</file>

<file path=ppt/drawings/_rels/vmlDrawing2.vml.rels><?xml version="1.0" encoding="UTF-8" standalone="yes"?>
<Relationships xmlns="http://schemas.openxmlformats.org/package/2006/relationships"><Relationship Id="rId11" Type="http://schemas.openxmlformats.org/officeDocument/2006/relationships/image" Target="../media/image28.emf"/><Relationship Id="rId12" Type="http://schemas.openxmlformats.org/officeDocument/2006/relationships/image" Target="../media/image29.emf"/><Relationship Id="rId1" Type="http://schemas.openxmlformats.org/officeDocument/2006/relationships/image" Target="../media/image18.emf"/><Relationship Id="rId2" Type="http://schemas.openxmlformats.org/officeDocument/2006/relationships/image" Target="../media/image19.emf"/><Relationship Id="rId3" Type="http://schemas.openxmlformats.org/officeDocument/2006/relationships/image" Target="../media/image20.emf"/><Relationship Id="rId4" Type="http://schemas.openxmlformats.org/officeDocument/2006/relationships/image" Target="../media/image21.emf"/><Relationship Id="rId5" Type="http://schemas.openxmlformats.org/officeDocument/2006/relationships/image" Target="../media/image22.emf"/><Relationship Id="rId6" Type="http://schemas.openxmlformats.org/officeDocument/2006/relationships/image" Target="../media/image23.emf"/><Relationship Id="rId7" Type="http://schemas.openxmlformats.org/officeDocument/2006/relationships/image" Target="../media/image24.emf"/><Relationship Id="rId8" Type="http://schemas.openxmlformats.org/officeDocument/2006/relationships/image" Target="../media/image25.emf"/><Relationship Id="rId9" Type="http://schemas.openxmlformats.org/officeDocument/2006/relationships/image" Target="../media/image26.emf"/><Relationship Id="rId10" Type="http://schemas.openxmlformats.org/officeDocument/2006/relationships/image" Target="../media/image27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emf"/><Relationship Id="rId5" Type="http://schemas.openxmlformats.org/officeDocument/2006/relationships/image" Target="../media/image34.emf"/><Relationship Id="rId6" Type="http://schemas.openxmlformats.org/officeDocument/2006/relationships/image" Target="../media/image35.emf"/><Relationship Id="rId1" Type="http://schemas.openxmlformats.org/officeDocument/2006/relationships/image" Target="../media/image30.emf"/><Relationship Id="rId2" Type="http://schemas.openxmlformats.org/officeDocument/2006/relationships/image" Target="../media/image31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5" Type="http://schemas.openxmlformats.org/officeDocument/2006/relationships/image" Target="../media/image33.emf"/><Relationship Id="rId1" Type="http://schemas.openxmlformats.org/officeDocument/2006/relationships/image" Target="../media/image30.emf"/><Relationship Id="rId2" Type="http://schemas.openxmlformats.org/officeDocument/2006/relationships/image" Target="../media/image34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4" Type="http://schemas.openxmlformats.org/officeDocument/2006/relationships/image" Target="../media/image60.emf"/><Relationship Id="rId5" Type="http://schemas.openxmlformats.org/officeDocument/2006/relationships/image" Target="../media/image61.emf"/><Relationship Id="rId6" Type="http://schemas.openxmlformats.org/officeDocument/2006/relationships/image" Target="../media/image62.emf"/><Relationship Id="rId1" Type="http://schemas.openxmlformats.org/officeDocument/2006/relationships/image" Target="../media/image57.emf"/><Relationship Id="rId2" Type="http://schemas.openxmlformats.org/officeDocument/2006/relationships/image" Target="../media/image58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4" Type="http://schemas.openxmlformats.org/officeDocument/2006/relationships/image" Target="../media/image70.emf"/><Relationship Id="rId5" Type="http://schemas.openxmlformats.org/officeDocument/2006/relationships/image" Target="../media/image71.emf"/><Relationship Id="rId6" Type="http://schemas.openxmlformats.org/officeDocument/2006/relationships/image" Target="../media/image72.emf"/><Relationship Id="rId7" Type="http://schemas.openxmlformats.org/officeDocument/2006/relationships/image" Target="../media/image73.emf"/><Relationship Id="rId8" Type="http://schemas.openxmlformats.org/officeDocument/2006/relationships/image" Target="../media/image74.emf"/><Relationship Id="rId9" Type="http://schemas.openxmlformats.org/officeDocument/2006/relationships/image" Target="../media/image75.emf"/><Relationship Id="rId10" Type="http://schemas.openxmlformats.org/officeDocument/2006/relationships/image" Target="../media/image76.emf"/><Relationship Id="rId11" Type="http://schemas.openxmlformats.org/officeDocument/2006/relationships/image" Target="../media/image77.emf"/><Relationship Id="rId1" Type="http://schemas.openxmlformats.org/officeDocument/2006/relationships/image" Target="../media/image67.emf"/><Relationship Id="rId2" Type="http://schemas.openxmlformats.org/officeDocument/2006/relationships/image" Target="../media/image68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4" Type="http://schemas.openxmlformats.org/officeDocument/2006/relationships/image" Target="../media/image83.emf"/><Relationship Id="rId5" Type="http://schemas.openxmlformats.org/officeDocument/2006/relationships/image" Target="../media/image84.emf"/><Relationship Id="rId6" Type="http://schemas.openxmlformats.org/officeDocument/2006/relationships/image" Target="../media/image85.emf"/><Relationship Id="rId7" Type="http://schemas.openxmlformats.org/officeDocument/2006/relationships/image" Target="../media/image86.emf"/><Relationship Id="rId1" Type="http://schemas.openxmlformats.org/officeDocument/2006/relationships/image" Target="../media/image80.emf"/><Relationship Id="rId2" Type="http://schemas.openxmlformats.org/officeDocument/2006/relationships/image" Target="../media/image8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DCDF0451-BA6C-8747-AC36-A8DB10277A5A}" type="datetime1">
              <a:rPr lang="en-US"/>
              <a:pPr>
                <a:defRPr/>
              </a:pPr>
              <a:t>7/11/13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417BD916-7BA3-FE44-A8F0-50FDDD360E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18868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6D53CDA3-1C0D-2F4C-86AF-31715F5334B8}" type="datetime1">
              <a:rPr lang="en-US"/>
              <a:pPr>
                <a:defRPr/>
              </a:pPr>
              <a:t>7/11/13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5219DB26-69A5-1D45-901E-BF1E9A19E7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5342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19DB26-69A5-1D45-901E-BF1E9A19E7E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6402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8A8E7E-D7A6-3945-AF40-209DA9640E30}" type="slidenum">
              <a:rPr lang="en-US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9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6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Largest and most powerful SC  Solenoid 3.8T </a:t>
            </a:r>
          </a:p>
          <a:p>
            <a:r>
              <a:rPr lang="en-US" dirty="0" smtClean="0"/>
              <a:t>Houses All Silicon tracker 66 M</a:t>
            </a:r>
            <a:r>
              <a:rPr lang="en-US" baseline="0" dirty="0" smtClean="0"/>
              <a:t> channels</a:t>
            </a:r>
            <a:endParaRPr lang="en-US" dirty="0" smtClean="0"/>
          </a:p>
          <a:p>
            <a:r>
              <a:rPr lang="en-US" dirty="0" smtClean="0"/>
              <a:t>Crystal</a:t>
            </a:r>
            <a:r>
              <a:rPr lang="en-US" baseline="0" dirty="0" smtClean="0"/>
              <a:t> Calorimeter 76k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9CD74B-FFC3-4798-8381-CB06BDF34A09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9135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About 15 m across; 3.8 T</a:t>
            </a:r>
            <a:r>
              <a:rPr lang="en-US" baseline="0"/>
              <a:t> B field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19DB26-69A5-1D45-901E-BF1E9A19E7E7}" type="slidenum">
              <a:rPr lang="en-US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19DB26-69A5-1D45-901E-BF1E9A19E7E7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2579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19DB26-69A5-1D45-901E-BF1E9A19E7E7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2579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19DB26-69A5-1D45-901E-BF1E9A19E7E7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2579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19DB26-69A5-1D45-901E-BF1E9A19E7E7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257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nuclei:</a:t>
            </a:r>
            <a:r>
              <a:rPr lang="en-US" baseline="0" dirty="0" smtClean="0"/>
              <a:t> 100s   nucleons 10^-4 seconds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19DB26-69A5-1D45-901E-BF1E9A19E7E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12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ea typeface="ＭＳ Ｐゴシック" pitchFamily="-65" charset="-128"/>
                <a:cs typeface="ＭＳ Ｐゴシック" pitchFamily="-65" charset="-128"/>
              </a:rPr>
              <a:t>Discuss charges</a:t>
            </a:r>
          </a:p>
          <a:p>
            <a:r>
              <a:rPr lang="en-US">
                <a:ea typeface="ＭＳ Ｐゴシック" pitchFamily="-65" charset="-128"/>
                <a:cs typeface="ＭＳ Ｐゴシック" pitchFamily="-65" charset="-128"/>
              </a:rPr>
              <a:t>Discuss 3 generations</a:t>
            </a: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B8F879E-4788-5940-BF13-327C44D81CAF}" type="slidenum">
              <a:rPr lang="en-US"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pPr/>
              <a:t>9</a:t>
            </a:fld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ea typeface="ＭＳ Ｐゴシック" pitchFamily="-65" charset="-128"/>
                <a:cs typeface="ＭＳ Ｐゴシック" pitchFamily="-65" charset="-128"/>
              </a:rPr>
              <a:t>Discuss charges</a:t>
            </a:r>
          </a:p>
          <a:p>
            <a:r>
              <a:rPr lang="en-US">
                <a:ea typeface="ＭＳ Ｐゴシック" pitchFamily="-65" charset="-128"/>
                <a:cs typeface="ＭＳ Ｐゴシック" pitchFamily="-65" charset="-128"/>
              </a:rPr>
              <a:t>Discuss 3 generations</a:t>
            </a: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B8F879E-4788-5940-BF13-327C44D81CAF}" type="slidenum">
              <a:rPr lang="en-US"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pPr/>
              <a:t>12</a:t>
            </a:fld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ea typeface="ＭＳ Ｐゴシック" pitchFamily="-65" charset="-128"/>
                <a:cs typeface="ＭＳ Ｐゴシック" pitchFamily="-65" charset="-128"/>
              </a:rPr>
              <a:t>Discuss charges</a:t>
            </a:r>
          </a:p>
          <a:p>
            <a:r>
              <a:rPr lang="en-US">
                <a:ea typeface="ＭＳ Ｐゴシック" pitchFamily="-65" charset="-128"/>
                <a:cs typeface="ＭＳ Ｐゴシック" pitchFamily="-65" charset="-128"/>
              </a:rPr>
              <a:t>Discuss 3 generations</a:t>
            </a: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B8F879E-4788-5940-BF13-327C44D81CAF}" type="slidenum">
              <a:rPr lang="en-US"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pPr/>
              <a:t>13</a:t>
            </a:fld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Rectangle 2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41275" eaLnBrk="1" hangingPunct="1"/>
            <a:r>
              <a:rPr lang="en-US" sz="3200">
                <a:solidFill>
                  <a:srgbClr val="000000"/>
                </a:solidFill>
                <a:ea typeface="Times New Roman" pitchFamily="-65" charset="0"/>
                <a:cs typeface="Times New Roman" pitchFamily="-65" charset="0"/>
                <a:sym typeface="Times New Roman" pitchFamily="-65" charset="0"/>
              </a:rPr>
              <a:t>Actually, it looks more like this, with different sections of the room controlling different aspects of the machine. 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2AE12DF-7437-5146-BCFD-87B2708F2801}" type="slidenum">
              <a:rPr lang="en-US"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pPr/>
              <a:t>20</a:t>
            </a:fld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2AE12DF-7437-5146-BCFD-87B2708F2801}" type="slidenum">
              <a:rPr lang="en-US"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pPr/>
              <a:t>21</a:t>
            </a:fld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2AE12DF-7437-5146-BCFD-87B2708F2801}" type="slidenum">
              <a:rPr lang="en-US"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pPr/>
              <a:t>22</a:t>
            </a:fld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20646F-CA46-414F-8AAE-AAA33DC05DF0}" type="datetime1">
              <a:rPr lang="en-US"/>
              <a:pPr>
                <a:defRPr/>
              </a:pPr>
              <a:t>7/11/13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69C286-7724-B047-8DEE-BCC763D3E5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9454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prstClr val="white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Footer Placeholder 4"/>
          <p:cNvSpPr txBox="1">
            <a:spLocks/>
          </p:cNvSpPr>
          <p:nvPr userDrawn="1"/>
        </p:nvSpPr>
        <p:spPr>
          <a:xfrm rot="16200000">
            <a:off x="-2866437" y="3733800"/>
            <a:ext cx="5867400" cy="228600"/>
          </a:xfrm>
          <a:prstGeom prst="rect">
            <a:avLst/>
          </a:prstGeom>
        </p:spPr>
        <p:txBody>
          <a:bodyPr/>
          <a:lstStyle/>
          <a:p>
            <a:pPr algn="just" defTabSz="91397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i="1" dirty="0" smtClean="0">
                <a:solidFill>
                  <a:prstClr val="white">
                    <a:lumMod val="65000"/>
                  </a:prst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July 4</a:t>
            </a:r>
            <a:r>
              <a:rPr lang="en-US" sz="1050" i="1" baseline="30000" dirty="0" smtClean="0">
                <a:solidFill>
                  <a:prstClr val="white">
                    <a:lumMod val="65000"/>
                  </a:prst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th</a:t>
            </a:r>
            <a:r>
              <a:rPr lang="en-US" sz="1050" i="1" dirty="0" smtClean="0">
                <a:solidFill>
                  <a:prstClr val="white">
                    <a:lumMod val="65000"/>
                  </a:prst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 2012  The Status of the Higgs Search    J. Incandela for the CMS COLLABORATION</a:t>
            </a:r>
            <a:endParaRPr lang="en-US" sz="1050" i="1" dirty="0">
              <a:solidFill>
                <a:prstClr val="white">
                  <a:lumMod val="65000"/>
                </a:prstClr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803692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20646F-CA46-414F-8AAE-AAA33DC05DF0}" type="datetime1">
              <a:rPr lang="en-US">
                <a:solidFill>
                  <a:prstClr val="black"/>
                </a:solidFill>
              </a:rPr>
              <a:pPr>
                <a:defRPr/>
              </a:pPr>
              <a:t>7/11/13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69C286-7724-B047-8DEE-BCC763D3E575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7504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14325" y="144463"/>
            <a:ext cx="8583613" cy="5965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458094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prstClr val="black"/>
                </a:solidFill>
              </a:rPr>
              <a:t>CERN ColloqDec07 tsv</a:t>
            </a:r>
            <a:r>
              <a:rPr lang="en-US" sz="1200">
                <a:solidFill>
                  <a:prstClr val="black"/>
                </a:solidFill>
              </a:rPr>
              <a:t>  </a:t>
            </a:r>
            <a:fld id="{F64B71DE-0F1E-DF47-B991-D3F7144BC71D}" type="slidenum">
              <a:rPr lang="en-US" sz="1200">
                <a:solidFill>
                  <a:prstClr val="black"/>
                </a:solidFill>
              </a:rPr>
              <a:pPr/>
              <a:t>‹#›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7155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17174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20646F-CA46-414F-8AAE-AAA33DC05DF0}" type="datetime1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7/11/13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69C286-7724-B047-8DEE-BCC763D3E575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14674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14325" y="144463"/>
            <a:ext cx="8583613" cy="5965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962942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20646F-CA46-414F-8AAE-AAA33DC05DF0}" type="datetime1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7/11/13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69C286-7724-B047-8DEE-BCC763D3E575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016155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14325" y="144463"/>
            <a:ext cx="8583613" cy="5965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0918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CERN ColloqDec07 tsv</a:t>
            </a:r>
            <a:r>
              <a:rPr lang="en-US" sz="1200"/>
              <a:t>  </a:t>
            </a:r>
            <a:fld id="{F64B71DE-0F1E-DF47-B991-D3F7144BC71D}" type="slidenum">
              <a:rPr lang="en-US" sz="1200"/>
              <a:pPr/>
              <a:t>‹#›</a:t>
            </a:fld>
            <a:endParaRPr lang="en-US" sz="120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CERN ColloqDec07 tsv  </a:t>
            </a:r>
            <a:fld id="{F64B71DE-0F1E-DF47-B991-D3F7144BC71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7763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20646F-CA46-414F-8AAE-AAA33DC05DF0}" type="datetime1">
              <a:rPr lang="en-US">
                <a:solidFill>
                  <a:prstClr val="black"/>
                </a:solidFill>
              </a:rPr>
              <a:pPr>
                <a:defRPr/>
              </a:pPr>
              <a:t>7/11/13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69C286-7724-B047-8DEE-BCC763D3E575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9031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prstClr val="black"/>
                </a:solidFill>
              </a:rPr>
              <a:t>CERN ColloqDec07 tsv</a:t>
            </a:r>
            <a:r>
              <a:rPr lang="en-US" sz="1200">
                <a:solidFill>
                  <a:prstClr val="black"/>
                </a:solidFill>
              </a:rPr>
              <a:t>  </a:t>
            </a:r>
            <a:fld id="{F64B71DE-0F1E-DF47-B991-D3F7144BC71D}" type="slidenum">
              <a:rPr lang="en-US" sz="1200">
                <a:solidFill>
                  <a:prstClr val="black"/>
                </a:solidFill>
              </a:rPr>
              <a:pPr/>
              <a:t>‹#›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1192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CERN ColloqDec07 tsv  </a:t>
            </a:r>
            <a:fld id="{F64B71DE-0F1E-DF47-B991-D3F7144BC71D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23960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20646F-CA46-414F-8AAE-AAA33DC05DF0}" type="datetime1">
              <a:rPr lang="en-US">
                <a:solidFill>
                  <a:prstClr val="black"/>
                </a:solidFill>
              </a:rPr>
              <a:pPr>
                <a:defRPr/>
              </a:pPr>
              <a:t>7/11/13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69C286-7724-B047-8DEE-BCC763D3E575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8574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prstClr val="black"/>
                </a:solidFill>
              </a:rPr>
              <a:t>CERN ColloqDec07 tsv</a:t>
            </a:r>
            <a:r>
              <a:rPr lang="en-US" sz="1200">
                <a:solidFill>
                  <a:prstClr val="black"/>
                </a:solidFill>
              </a:rPr>
              <a:t>  </a:t>
            </a:r>
            <a:fld id="{F64B71DE-0F1E-DF47-B991-D3F7144BC71D}" type="slidenum">
              <a:rPr lang="en-US" sz="1200">
                <a:solidFill>
                  <a:prstClr val="black"/>
                </a:solidFill>
              </a:rPr>
              <a:pPr/>
              <a:t>‹#›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0497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20646F-CA46-414F-8AAE-AAA33DC05DF0}" type="datetime1">
              <a:rPr lang="en-US">
                <a:solidFill>
                  <a:prstClr val="black"/>
                </a:solidFill>
              </a:rPr>
              <a:pPr>
                <a:defRPr/>
              </a:pPr>
              <a:t>7/11/13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69C286-7724-B047-8DEE-BCC763D3E575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0260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prstClr val="black"/>
                </a:solidFill>
              </a:rPr>
              <a:t>CERN ColloqDec07 tsv</a:t>
            </a:r>
            <a:r>
              <a:rPr lang="en-US" sz="1200">
                <a:solidFill>
                  <a:prstClr val="black"/>
                </a:solidFill>
              </a:rPr>
              <a:t>  </a:t>
            </a:r>
            <a:fld id="{F64B71DE-0F1E-DF47-B991-D3F7144BC71D}" type="slidenum">
              <a:rPr lang="en-US" sz="1200">
                <a:solidFill>
                  <a:prstClr val="black"/>
                </a:solidFill>
              </a:rPr>
              <a:pPr/>
              <a:t>‹#›</a:t>
            </a:fld>
            <a:endParaRPr lang="en-U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0660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178116-047F-AC4E-B344-C542D0F1BBAC}" type="datetime1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7/11/13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E2768A-D062-2747-A940-452820C6AD80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1245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prstClr val="black"/>
                </a:solidFill>
                <a:latin typeface="Calibri"/>
              </a:rPr>
              <a:t>CERN ColloqDec07 tsv  </a:t>
            </a:r>
            <a:fld id="{F64B71DE-0F1E-DF47-B991-D3F7144BC71D}" type="slidenum">
              <a:rPr lang="en-US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1397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178116-047F-AC4E-B344-C542D0F1BBAC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E2768A-D062-2747-A940-452820C6AD8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20646F-CA46-414F-8AAE-AAA33DC05DF0}" type="datetime1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7/11/13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69C286-7724-B047-8DEE-BCC763D3E575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4986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14325" y="144463"/>
            <a:ext cx="8583613" cy="5965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2598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0627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7772400" cy="762000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4800">
                <a:solidFill>
                  <a:schemeClr val="bg1"/>
                </a:solidFill>
                <a:effectLst>
                  <a:outerShdw blurRad="50800" dist="50800" dir="2700000" algn="tl" rotWithShape="0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D93096-5B34-4342-9326-69289CEAE4C2}" type="slidenum">
              <a:rPr lang="en-US" smtClean="0">
                <a:solidFill>
                  <a:prstClr val="white"/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Footer Placeholder 4"/>
          <p:cNvSpPr txBox="1">
            <a:spLocks/>
          </p:cNvSpPr>
          <p:nvPr userDrawn="1"/>
        </p:nvSpPr>
        <p:spPr>
          <a:xfrm rot="16200000">
            <a:off x="-2866437" y="3733800"/>
            <a:ext cx="5867400" cy="228600"/>
          </a:xfrm>
          <a:prstGeom prst="rect">
            <a:avLst/>
          </a:prstGeom>
        </p:spPr>
        <p:txBody>
          <a:bodyPr/>
          <a:lstStyle/>
          <a:p>
            <a:pPr algn="just" defTabSz="913972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i="1" dirty="0" smtClean="0">
                <a:solidFill>
                  <a:prstClr val="white">
                    <a:lumMod val="65000"/>
                  </a:prst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July 4</a:t>
            </a:r>
            <a:r>
              <a:rPr lang="en-US" sz="1050" i="1" baseline="30000" dirty="0" smtClean="0">
                <a:solidFill>
                  <a:prstClr val="white">
                    <a:lumMod val="65000"/>
                  </a:prst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th</a:t>
            </a:r>
            <a:r>
              <a:rPr lang="en-US" sz="1050" i="1" dirty="0" smtClean="0">
                <a:solidFill>
                  <a:prstClr val="white">
                    <a:lumMod val="65000"/>
                  </a:prstClr>
                </a:solidFill>
                <a:latin typeface="Arial" pitchFamily="84" charset="0"/>
                <a:ea typeface="ＭＳ Ｐゴシック" pitchFamily="84" charset="-128"/>
                <a:cs typeface="ＭＳ Ｐゴシック" pitchFamily="84" charset="-128"/>
              </a:rPr>
              <a:t> 2012  The Status of the Higgs Search    J. Incandela for the CMS COLLABORATION</a:t>
            </a:r>
            <a:endParaRPr lang="en-US" sz="1050" i="1" dirty="0">
              <a:solidFill>
                <a:prstClr val="white">
                  <a:lumMod val="65000"/>
                </a:prstClr>
              </a:solidFill>
              <a:latin typeface="Arial" pitchFamily="84" charset="0"/>
              <a:ea typeface="ＭＳ Ｐゴシック" pitchFamily="84" charset="-128"/>
              <a:cs typeface="ＭＳ Ｐゴシック" pitchFamily="8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210291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20646F-CA46-414F-8AAE-AAA33DC05DF0}" type="datetime1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7/11/13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69C286-7724-B047-8DEE-BCC763D3E575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0119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14325" y="144463"/>
            <a:ext cx="8583613" cy="59658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5148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Relationship Id="rId3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9.xml"/><Relationship Id="rId3" Type="http://schemas.openxmlformats.org/officeDocument/2006/relationships/theme" Target="../theme/theme12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slideLayout" Target="../slideLayouts/slideLayout7.xml"/><Relationship Id="rId5" Type="http://schemas.openxmlformats.org/officeDocument/2006/relationships/theme" Target="../theme/theme3.xml"/><Relationship Id="rId1" Type="http://schemas.openxmlformats.org/officeDocument/2006/relationships/slideLayout" Target="../slideLayouts/slideLayout4.xml"/><Relationship Id="rId2" Type="http://schemas.openxmlformats.org/officeDocument/2006/relationships/slideLayout" Target="../slideLayouts/slideLayout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4" Type="http://schemas.openxmlformats.org/officeDocument/2006/relationships/slideLayout" Target="../slideLayouts/slideLayout11.xml"/><Relationship Id="rId5" Type="http://schemas.openxmlformats.org/officeDocument/2006/relationships/theme" Target="../theme/theme4.xml"/><Relationship Id="rId1" Type="http://schemas.openxmlformats.org/officeDocument/2006/relationships/slideLayout" Target="../slideLayouts/slideLayout8.xml"/><Relationship Id="rId2" Type="http://schemas.openxmlformats.org/officeDocument/2006/relationships/slideLayout" Target="../slideLayouts/slideLayout9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theme" Target="../theme/theme5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Relationship Id="rId3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4" Type="http://schemas.openxmlformats.org/officeDocument/2006/relationships/theme" Target="../theme/theme7.xml"/><Relationship Id="rId1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9.xml"/></Relationships>
</file>

<file path=ppt/slideMasters/_rels/slideMaster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2.xml"/><Relationship Id="rId3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4" r:id="rId2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000090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•"/>
        <a:defRPr sz="2800" kern="1200">
          <a:solidFill>
            <a:srgbClr val="000090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–"/>
        <a:defRPr sz="2400" kern="1200">
          <a:solidFill>
            <a:srgbClr val="000090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•"/>
        <a:defRPr sz="2000" kern="1200">
          <a:solidFill>
            <a:srgbClr val="000090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–"/>
        <a:defRPr kern="1200">
          <a:solidFill>
            <a:srgbClr val="000090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»"/>
        <a:defRPr kern="1200">
          <a:solidFill>
            <a:srgbClr val="000090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13157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000090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•"/>
        <a:defRPr sz="2800" kern="1200">
          <a:solidFill>
            <a:srgbClr val="000090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–"/>
        <a:defRPr sz="2400" kern="1200">
          <a:solidFill>
            <a:srgbClr val="000090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•"/>
        <a:defRPr sz="2000" kern="1200">
          <a:solidFill>
            <a:srgbClr val="000090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–"/>
        <a:defRPr kern="1200">
          <a:solidFill>
            <a:srgbClr val="000090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»"/>
        <a:defRPr kern="1200">
          <a:solidFill>
            <a:srgbClr val="000090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18812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000090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•"/>
        <a:defRPr sz="2800" kern="1200">
          <a:solidFill>
            <a:srgbClr val="000090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–"/>
        <a:defRPr sz="2400" kern="1200">
          <a:solidFill>
            <a:srgbClr val="000090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•"/>
        <a:defRPr sz="2000" kern="1200">
          <a:solidFill>
            <a:srgbClr val="000090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–"/>
        <a:defRPr kern="1200">
          <a:solidFill>
            <a:srgbClr val="000090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»"/>
        <a:defRPr kern="1200">
          <a:solidFill>
            <a:srgbClr val="000090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4788"/>
            <a:ext cx="8229600" cy="8048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         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62050"/>
            <a:ext cx="8229600" cy="500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5AC2FB2-EBEF-9548-89DE-B4EE463A3241}" type="datetime1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7/11/13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D6563DD-3F76-6641-A695-F9D3DA913A77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9667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000090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•"/>
        <a:defRPr sz="3200" kern="1200">
          <a:solidFill>
            <a:srgbClr val="000090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–"/>
        <a:defRPr sz="2800" kern="1200">
          <a:solidFill>
            <a:srgbClr val="000090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•"/>
        <a:defRPr sz="2400" kern="1200">
          <a:solidFill>
            <a:srgbClr val="000090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–"/>
        <a:defRPr sz="2000" kern="1200">
          <a:solidFill>
            <a:srgbClr val="000090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»"/>
        <a:defRPr sz="2000" kern="1200">
          <a:solidFill>
            <a:srgbClr val="000090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4788"/>
            <a:ext cx="8229600" cy="8048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         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62050"/>
            <a:ext cx="8229600" cy="500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5AC2FB2-EBEF-9548-89DE-B4EE463A3241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7/11/13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D6563DD-3F76-6641-A695-F9D3DA913A7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000090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•"/>
        <a:defRPr sz="3200" kern="1200">
          <a:solidFill>
            <a:srgbClr val="000090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–"/>
        <a:defRPr sz="2800" kern="1200">
          <a:solidFill>
            <a:srgbClr val="000090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•"/>
        <a:defRPr sz="2400" kern="1200">
          <a:solidFill>
            <a:srgbClr val="000090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–"/>
        <a:defRPr sz="2000" kern="1200">
          <a:solidFill>
            <a:srgbClr val="000090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»"/>
        <a:defRPr sz="2000" kern="1200">
          <a:solidFill>
            <a:srgbClr val="000090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6220544-71F4-3F42-BA5F-DF4E20799DA9}" type="datetime1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7/11/13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7EF7288-2FD5-824A-846E-89E2A7A36F0A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8768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6" r:id="rId3"/>
    <p:sldLayoutId id="2147483687" r:id="rId4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000090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•"/>
        <a:defRPr sz="2800" kern="1200">
          <a:solidFill>
            <a:srgbClr val="000090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–"/>
        <a:defRPr sz="2400" kern="1200">
          <a:solidFill>
            <a:srgbClr val="000090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•"/>
        <a:defRPr sz="2000" kern="1200">
          <a:solidFill>
            <a:srgbClr val="000090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–"/>
        <a:defRPr kern="1200">
          <a:solidFill>
            <a:srgbClr val="000090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»"/>
        <a:defRPr kern="1200">
          <a:solidFill>
            <a:srgbClr val="000090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6220544-71F4-3F42-BA5F-DF4E20799DA9}" type="datetime1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7/11/13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7EF7288-2FD5-824A-846E-89E2A7A36F0A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5054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9" r:id="rId3"/>
    <p:sldLayoutId id="2147483700" r:id="rId4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000090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•"/>
        <a:defRPr sz="2800" kern="1200">
          <a:solidFill>
            <a:srgbClr val="000090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–"/>
        <a:defRPr sz="2400" kern="1200">
          <a:solidFill>
            <a:srgbClr val="000090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•"/>
        <a:defRPr sz="2000" kern="1200">
          <a:solidFill>
            <a:srgbClr val="000090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–"/>
        <a:defRPr kern="1200">
          <a:solidFill>
            <a:srgbClr val="000090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»"/>
        <a:defRPr kern="1200">
          <a:solidFill>
            <a:srgbClr val="000090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03553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000090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•"/>
        <a:defRPr sz="2800" kern="1200">
          <a:solidFill>
            <a:srgbClr val="000090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–"/>
        <a:defRPr sz="2400" kern="1200">
          <a:solidFill>
            <a:srgbClr val="000090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•"/>
        <a:defRPr sz="2000" kern="1200">
          <a:solidFill>
            <a:srgbClr val="000090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–"/>
        <a:defRPr kern="1200">
          <a:solidFill>
            <a:srgbClr val="000090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»"/>
        <a:defRPr kern="1200">
          <a:solidFill>
            <a:srgbClr val="000090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6220544-71F4-3F42-BA5F-DF4E20799DA9}" type="datetime1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7/11/13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7EF7288-2FD5-824A-846E-89E2A7A36F0A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9797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000090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•"/>
        <a:defRPr sz="2800" kern="1200">
          <a:solidFill>
            <a:srgbClr val="000090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–"/>
        <a:defRPr sz="2400" kern="1200">
          <a:solidFill>
            <a:srgbClr val="000090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•"/>
        <a:defRPr sz="2000" kern="1200">
          <a:solidFill>
            <a:srgbClr val="000090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–"/>
        <a:defRPr kern="1200">
          <a:solidFill>
            <a:srgbClr val="000090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»"/>
        <a:defRPr kern="1200">
          <a:solidFill>
            <a:srgbClr val="000090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6220544-71F4-3F42-BA5F-DF4E20799DA9}" type="datetime1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7/11/13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7EF7288-2FD5-824A-846E-89E2A7A36F0A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1026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000090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•"/>
        <a:defRPr sz="2800" kern="1200">
          <a:solidFill>
            <a:srgbClr val="000090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–"/>
        <a:defRPr sz="2400" kern="1200">
          <a:solidFill>
            <a:srgbClr val="000090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•"/>
        <a:defRPr sz="2000" kern="1200">
          <a:solidFill>
            <a:srgbClr val="000090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–"/>
        <a:defRPr kern="1200">
          <a:solidFill>
            <a:srgbClr val="000090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»"/>
        <a:defRPr kern="1200">
          <a:solidFill>
            <a:srgbClr val="000090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4265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000090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•"/>
        <a:defRPr sz="2800" kern="1200">
          <a:solidFill>
            <a:srgbClr val="000090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–"/>
        <a:defRPr sz="2400" kern="1200">
          <a:solidFill>
            <a:srgbClr val="000090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•"/>
        <a:defRPr sz="2000" kern="1200">
          <a:solidFill>
            <a:srgbClr val="000090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–"/>
        <a:defRPr kern="1200">
          <a:solidFill>
            <a:srgbClr val="000090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»"/>
        <a:defRPr kern="1200">
          <a:solidFill>
            <a:srgbClr val="000090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6220544-71F4-3F42-BA5F-DF4E20799DA9}" type="datetime1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7/11/13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7EF7288-2FD5-824A-846E-89E2A7A36F0A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2562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000090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•"/>
        <a:defRPr sz="2800" kern="1200">
          <a:solidFill>
            <a:srgbClr val="000090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–"/>
        <a:defRPr sz="2400" kern="1200">
          <a:solidFill>
            <a:srgbClr val="000090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•"/>
        <a:defRPr sz="2000" kern="1200">
          <a:solidFill>
            <a:srgbClr val="000090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–"/>
        <a:defRPr kern="1200">
          <a:solidFill>
            <a:srgbClr val="000090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-65" charset="0"/>
        <a:buChar char="»"/>
        <a:defRPr kern="1200">
          <a:solidFill>
            <a:srgbClr val="000090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emf"/><Relationship Id="rId20" Type="http://schemas.openxmlformats.org/officeDocument/2006/relationships/oleObject" Target="../embeddings/oleObject27.bin"/><Relationship Id="rId21" Type="http://schemas.openxmlformats.org/officeDocument/2006/relationships/image" Target="../media/image26.emf"/><Relationship Id="rId22" Type="http://schemas.openxmlformats.org/officeDocument/2006/relationships/oleObject" Target="../embeddings/oleObject28.bin"/><Relationship Id="rId23" Type="http://schemas.openxmlformats.org/officeDocument/2006/relationships/image" Target="../media/image27.emf"/><Relationship Id="rId24" Type="http://schemas.openxmlformats.org/officeDocument/2006/relationships/oleObject" Target="../embeddings/oleObject29.bin"/><Relationship Id="rId25" Type="http://schemas.openxmlformats.org/officeDocument/2006/relationships/image" Target="../media/image28.emf"/><Relationship Id="rId26" Type="http://schemas.openxmlformats.org/officeDocument/2006/relationships/oleObject" Target="../embeddings/oleObject30.bin"/><Relationship Id="rId27" Type="http://schemas.openxmlformats.org/officeDocument/2006/relationships/image" Target="../media/image29.emf"/><Relationship Id="rId10" Type="http://schemas.openxmlformats.org/officeDocument/2006/relationships/oleObject" Target="../embeddings/oleObject22.bin"/><Relationship Id="rId11" Type="http://schemas.openxmlformats.org/officeDocument/2006/relationships/image" Target="../media/image21.emf"/><Relationship Id="rId12" Type="http://schemas.openxmlformats.org/officeDocument/2006/relationships/oleObject" Target="../embeddings/oleObject23.bin"/><Relationship Id="rId13" Type="http://schemas.openxmlformats.org/officeDocument/2006/relationships/image" Target="../media/image22.emf"/><Relationship Id="rId14" Type="http://schemas.openxmlformats.org/officeDocument/2006/relationships/oleObject" Target="../embeddings/oleObject24.bin"/><Relationship Id="rId15" Type="http://schemas.openxmlformats.org/officeDocument/2006/relationships/image" Target="../media/image23.emf"/><Relationship Id="rId16" Type="http://schemas.openxmlformats.org/officeDocument/2006/relationships/oleObject" Target="../embeddings/oleObject25.bin"/><Relationship Id="rId17" Type="http://schemas.openxmlformats.org/officeDocument/2006/relationships/image" Target="../media/image24.emf"/><Relationship Id="rId18" Type="http://schemas.openxmlformats.org/officeDocument/2006/relationships/oleObject" Target="../embeddings/oleObject26.bin"/><Relationship Id="rId19" Type="http://schemas.openxmlformats.org/officeDocument/2006/relationships/image" Target="../media/image25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oleObject19.bin"/><Relationship Id="rId5" Type="http://schemas.openxmlformats.org/officeDocument/2006/relationships/image" Target="../media/image18.emf"/><Relationship Id="rId6" Type="http://schemas.openxmlformats.org/officeDocument/2006/relationships/oleObject" Target="../embeddings/oleObject20.bin"/><Relationship Id="rId7" Type="http://schemas.openxmlformats.org/officeDocument/2006/relationships/image" Target="../media/image19.emf"/><Relationship Id="rId8" Type="http://schemas.openxmlformats.org/officeDocument/2006/relationships/oleObject" Target="../embeddings/oleObject21.bin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3.emf"/><Relationship Id="rId12" Type="http://schemas.openxmlformats.org/officeDocument/2006/relationships/oleObject" Target="../embeddings/oleObject35.bin"/><Relationship Id="rId13" Type="http://schemas.openxmlformats.org/officeDocument/2006/relationships/image" Target="../media/image34.emf"/><Relationship Id="rId14" Type="http://schemas.openxmlformats.org/officeDocument/2006/relationships/oleObject" Target="../embeddings/oleObject36.bin"/><Relationship Id="rId15" Type="http://schemas.openxmlformats.org/officeDocument/2006/relationships/image" Target="../media/image35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31.bin"/><Relationship Id="rId5" Type="http://schemas.openxmlformats.org/officeDocument/2006/relationships/image" Target="../media/image30.emf"/><Relationship Id="rId6" Type="http://schemas.openxmlformats.org/officeDocument/2006/relationships/oleObject" Target="../embeddings/oleObject32.bin"/><Relationship Id="rId7" Type="http://schemas.openxmlformats.org/officeDocument/2006/relationships/image" Target="../media/image31.emf"/><Relationship Id="rId8" Type="http://schemas.openxmlformats.org/officeDocument/2006/relationships/oleObject" Target="../embeddings/oleObject33.bin"/><Relationship Id="rId9" Type="http://schemas.openxmlformats.org/officeDocument/2006/relationships/image" Target="../media/image32.emf"/><Relationship Id="rId10" Type="http://schemas.openxmlformats.org/officeDocument/2006/relationships/oleObject" Target="../embeddings/oleObject34.bin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2.emf"/><Relationship Id="rId12" Type="http://schemas.openxmlformats.org/officeDocument/2006/relationships/oleObject" Target="../embeddings/oleObject41.bin"/><Relationship Id="rId13" Type="http://schemas.openxmlformats.org/officeDocument/2006/relationships/image" Target="../media/image33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37.jpeg"/><Relationship Id="rId4" Type="http://schemas.openxmlformats.org/officeDocument/2006/relationships/oleObject" Target="../embeddings/oleObject37.bin"/><Relationship Id="rId5" Type="http://schemas.openxmlformats.org/officeDocument/2006/relationships/image" Target="../media/image30.emf"/><Relationship Id="rId6" Type="http://schemas.openxmlformats.org/officeDocument/2006/relationships/oleObject" Target="../embeddings/oleObject38.bin"/><Relationship Id="rId7" Type="http://schemas.openxmlformats.org/officeDocument/2006/relationships/image" Target="../media/image34.emf"/><Relationship Id="rId8" Type="http://schemas.openxmlformats.org/officeDocument/2006/relationships/oleObject" Target="../embeddings/oleObject39.bin"/><Relationship Id="rId9" Type="http://schemas.openxmlformats.org/officeDocument/2006/relationships/image" Target="../media/image31.emf"/><Relationship Id="rId10" Type="http://schemas.openxmlformats.org/officeDocument/2006/relationships/oleObject" Target="../embeddings/oleObject40.bin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Relationship Id="rId3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gif"/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42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jpeg"/><Relationship Id="rId3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49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image" Target="../media/image51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jpeg"/><Relationship Id="rId3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jpe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56.jpeg"/></Relationships>
</file>

<file path=ppt/slides/_rels/slide33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44.bin"/><Relationship Id="rId12" Type="http://schemas.openxmlformats.org/officeDocument/2006/relationships/image" Target="../media/image59.emf"/><Relationship Id="rId13" Type="http://schemas.openxmlformats.org/officeDocument/2006/relationships/oleObject" Target="../embeddings/oleObject45.bin"/><Relationship Id="rId14" Type="http://schemas.openxmlformats.org/officeDocument/2006/relationships/image" Target="../media/image60.emf"/><Relationship Id="rId15" Type="http://schemas.openxmlformats.org/officeDocument/2006/relationships/oleObject" Target="../embeddings/oleObject46.bin"/><Relationship Id="rId16" Type="http://schemas.openxmlformats.org/officeDocument/2006/relationships/image" Target="../media/image61.emf"/><Relationship Id="rId17" Type="http://schemas.openxmlformats.org/officeDocument/2006/relationships/oleObject" Target="../embeddings/oleObject47.bin"/><Relationship Id="rId18" Type="http://schemas.openxmlformats.org/officeDocument/2006/relationships/image" Target="../media/image62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63.jpeg"/><Relationship Id="rId4" Type="http://schemas.openxmlformats.org/officeDocument/2006/relationships/image" Target="../media/image64.jpeg"/><Relationship Id="rId5" Type="http://schemas.openxmlformats.org/officeDocument/2006/relationships/image" Target="../media/image65.jpeg"/><Relationship Id="rId6" Type="http://schemas.openxmlformats.org/officeDocument/2006/relationships/image" Target="../media/image66.gif"/><Relationship Id="rId7" Type="http://schemas.openxmlformats.org/officeDocument/2006/relationships/oleObject" Target="../embeddings/oleObject42.bin"/><Relationship Id="rId8" Type="http://schemas.openxmlformats.org/officeDocument/2006/relationships/image" Target="../media/image57.emf"/><Relationship Id="rId9" Type="http://schemas.openxmlformats.org/officeDocument/2006/relationships/oleObject" Target="../embeddings/oleObject43.bin"/><Relationship Id="rId10" Type="http://schemas.openxmlformats.org/officeDocument/2006/relationships/image" Target="../media/image58.emf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51.bin"/><Relationship Id="rId20" Type="http://schemas.openxmlformats.org/officeDocument/2006/relationships/image" Target="../media/image75.emf"/><Relationship Id="rId21" Type="http://schemas.openxmlformats.org/officeDocument/2006/relationships/oleObject" Target="../embeddings/oleObject57.bin"/><Relationship Id="rId22" Type="http://schemas.openxmlformats.org/officeDocument/2006/relationships/image" Target="../media/image76.emf"/><Relationship Id="rId23" Type="http://schemas.openxmlformats.org/officeDocument/2006/relationships/oleObject" Target="../embeddings/oleObject58.bin"/><Relationship Id="rId24" Type="http://schemas.openxmlformats.org/officeDocument/2006/relationships/image" Target="../media/image77.emf"/><Relationship Id="rId10" Type="http://schemas.openxmlformats.org/officeDocument/2006/relationships/image" Target="../media/image70.emf"/><Relationship Id="rId11" Type="http://schemas.openxmlformats.org/officeDocument/2006/relationships/oleObject" Target="../embeddings/oleObject52.bin"/><Relationship Id="rId12" Type="http://schemas.openxmlformats.org/officeDocument/2006/relationships/image" Target="../media/image71.emf"/><Relationship Id="rId13" Type="http://schemas.openxmlformats.org/officeDocument/2006/relationships/oleObject" Target="../embeddings/oleObject53.bin"/><Relationship Id="rId14" Type="http://schemas.openxmlformats.org/officeDocument/2006/relationships/image" Target="../media/image72.emf"/><Relationship Id="rId15" Type="http://schemas.openxmlformats.org/officeDocument/2006/relationships/oleObject" Target="../embeddings/oleObject54.bin"/><Relationship Id="rId16" Type="http://schemas.openxmlformats.org/officeDocument/2006/relationships/image" Target="../media/image73.emf"/><Relationship Id="rId17" Type="http://schemas.openxmlformats.org/officeDocument/2006/relationships/oleObject" Target="../embeddings/oleObject55.bin"/><Relationship Id="rId18" Type="http://schemas.openxmlformats.org/officeDocument/2006/relationships/image" Target="../media/image74.emf"/><Relationship Id="rId19" Type="http://schemas.openxmlformats.org/officeDocument/2006/relationships/oleObject" Target="../embeddings/oleObject56.bin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.xml"/><Relationship Id="rId3" Type="http://schemas.openxmlformats.org/officeDocument/2006/relationships/oleObject" Target="../embeddings/oleObject48.bin"/><Relationship Id="rId4" Type="http://schemas.openxmlformats.org/officeDocument/2006/relationships/image" Target="../media/image67.emf"/><Relationship Id="rId5" Type="http://schemas.openxmlformats.org/officeDocument/2006/relationships/oleObject" Target="../embeddings/oleObject49.bin"/><Relationship Id="rId6" Type="http://schemas.openxmlformats.org/officeDocument/2006/relationships/image" Target="../media/image68.emf"/><Relationship Id="rId7" Type="http://schemas.openxmlformats.org/officeDocument/2006/relationships/oleObject" Target="../embeddings/oleObject50.bin"/><Relationship Id="rId8" Type="http://schemas.openxmlformats.org/officeDocument/2006/relationships/image" Target="../media/image69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5" Type="http://schemas.openxmlformats.org/officeDocument/2006/relationships/image" Target="../media/image10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jpg"/></Relationships>
</file>

<file path=ppt/slides/_rels/slide40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62.bin"/><Relationship Id="rId12" Type="http://schemas.openxmlformats.org/officeDocument/2006/relationships/image" Target="../media/image83.emf"/><Relationship Id="rId13" Type="http://schemas.openxmlformats.org/officeDocument/2006/relationships/oleObject" Target="../embeddings/oleObject63.bin"/><Relationship Id="rId14" Type="http://schemas.openxmlformats.org/officeDocument/2006/relationships/image" Target="../media/image84.emf"/><Relationship Id="rId15" Type="http://schemas.openxmlformats.org/officeDocument/2006/relationships/oleObject" Target="../embeddings/oleObject64.bin"/><Relationship Id="rId16" Type="http://schemas.openxmlformats.org/officeDocument/2006/relationships/image" Target="../media/image85.emf"/><Relationship Id="rId17" Type="http://schemas.openxmlformats.org/officeDocument/2006/relationships/oleObject" Target="../embeddings/oleObject65.bin"/><Relationship Id="rId18" Type="http://schemas.openxmlformats.org/officeDocument/2006/relationships/image" Target="../media/image86.emf"/><Relationship Id="rId19" Type="http://schemas.openxmlformats.org/officeDocument/2006/relationships/oleObject" Target="../embeddings/oleObject66.bin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87.png"/><Relationship Id="rId4" Type="http://schemas.openxmlformats.org/officeDocument/2006/relationships/image" Target="../media/image88.png"/><Relationship Id="rId5" Type="http://schemas.openxmlformats.org/officeDocument/2006/relationships/oleObject" Target="../embeddings/oleObject59.bin"/><Relationship Id="rId6" Type="http://schemas.openxmlformats.org/officeDocument/2006/relationships/image" Target="../media/image80.emf"/><Relationship Id="rId7" Type="http://schemas.openxmlformats.org/officeDocument/2006/relationships/oleObject" Target="../embeddings/oleObject60.bin"/><Relationship Id="rId8" Type="http://schemas.openxmlformats.org/officeDocument/2006/relationships/image" Target="../media/image81.emf"/><Relationship Id="rId9" Type="http://schemas.openxmlformats.org/officeDocument/2006/relationships/oleObject" Target="../embeddings/oleObject61.bin"/><Relationship Id="rId10" Type="http://schemas.openxmlformats.org/officeDocument/2006/relationships/image" Target="../media/image82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89.png"/><Relationship Id="rId5" Type="http://schemas.openxmlformats.org/officeDocument/2006/relationships/image" Target="../media/image4.png"/><Relationship Id="rId1" Type="http://schemas.microsoft.com/office/2007/relationships/media" Target="file://localhost/Users/richman/Documents/CMS/Talks/Stanford_Fall2010/Run146511_Event504867308_4Muons_Long_Download.mov" TargetMode="External"/><Relationship Id="rId2" Type="http://schemas.openxmlformats.org/officeDocument/2006/relationships/video" Target="file://localhost/Users/richman/Documents/CMS/Talks/Stanford_Fall2010/Run146511_Event504867308_4Muons_Long_Download.mov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0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91.gi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92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png"/><Relationship Id="rId5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0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1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2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4" Type="http://schemas.openxmlformats.org/officeDocument/2006/relationships/oleObject" Target="../embeddings/oleObject67.bin"/><Relationship Id="rId5" Type="http://schemas.openxmlformats.org/officeDocument/2006/relationships/image" Target="../media/image103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5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6.jpeg"/><Relationship Id="rId3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0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8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9.png"/><Relationship Id="rId3" Type="http://schemas.openxmlformats.org/officeDocument/2006/relationships/image" Target="../media/image4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0" Type="http://schemas.openxmlformats.org/officeDocument/2006/relationships/oleObject" Target="../embeddings/oleObject9.bin"/><Relationship Id="rId21" Type="http://schemas.openxmlformats.org/officeDocument/2006/relationships/image" Target="../media/image26.emf"/><Relationship Id="rId22" Type="http://schemas.openxmlformats.org/officeDocument/2006/relationships/oleObject" Target="../embeddings/oleObject10.bin"/><Relationship Id="rId23" Type="http://schemas.openxmlformats.org/officeDocument/2006/relationships/image" Target="../media/image27.emf"/><Relationship Id="rId24" Type="http://schemas.openxmlformats.org/officeDocument/2006/relationships/oleObject" Target="../embeddings/oleObject11.bin"/><Relationship Id="rId25" Type="http://schemas.openxmlformats.org/officeDocument/2006/relationships/image" Target="../media/image28.emf"/><Relationship Id="rId26" Type="http://schemas.openxmlformats.org/officeDocument/2006/relationships/oleObject" Target="../embeddings/oleObject12.bin"/><Relationship Id="rId27" Type="http://schemas.openxmlformats.org/officeDocument/2006/relationships/image" Target="../media/image29.emf"/><Relationship Id="rId28" Type="http://schemas.openxmlformats.org/officeDocument/2006/relationships/oleObject" Target="../embeddings/oleObject13.bin"/><Relationship Id="rId29" Type="http://schemas.openxmlformats.org/officeDocument/2006/relationships/image" Target="../media/image30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8.emf"/><Relationship Id="rId30" Type="http://schemas.openxmlformats.org/officeDocument/2006/relationships/oleObject" Target="../embeddings/oleObject14.bin"/><Relationship Id="rId31" Type="http://schemas.openxmlformats.org/officeDocument/2006/relationships/image" Target="../media/image31.emf"/><Relationship Id="rId32" Type="http://schemas.openxmlformats.org/officeDocument/2006/relationships/oleObject" Target="../embeddings/oleObject15.bin"/><Relationship Id="rId9" Type="http://schemas.openxmlformats.org/officeDocument/2006/relationships/image" Target="../media/image20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19.emf"/><Relationship Id="rId8" Type="http://schemas.openxmlformats.org/officeDocument/2006/relationships/oleObject" Target="../embeddings/oleObject3.bin"/><Relationship Id="rId33" Type="http://schemas.openxmlformats.org/officeDocument/2006/relationships/image" Target="../media/image32.emf"/><Relationship Id="rId34" Type="http://schemas.openxmlformats.org/officeDocument/2006/relationships/oleObject" Target="../embeddings/oleObject16.bin"/><Relationship Id="rId35" Type="http://schemas.openxmlformats.org/officeDocument/2006/relationships/image" Target="../media/image33.emf"/><Relationship Id="rId36" Type="http://schemas.openxmlformats.org/officeDocument/2006/relationships/oleObject" Target="../embeddings/oleObject17.bin"/><Relationship Id="rId10" Type="http://schemas.openxmlformats.org/officeDocument/2006/relationships/oleObject" Target="../embeddings/oleObject4.bin"/><Relationship Id="rId11" Type="http://schemas.openxmlformats.org/officeDocument/2006/relationships/image" Target="../media/image21.emf"/><Relationship Id="rId12" Type="http://schemas.openxmlformats.org/officeDocument/2006/relationships/oleObject" Target="../embeddings/oleObject5.bin"/><Relationship Id="rId13" Type="http://schemas.openxmlformats.org/officeDocument/2006/relationships/image" Target="../media/image22.emf"/><Relationship Id="rId14" Type="http://schemas.openxmlformats.org/officeDocument/2006/relationships/oleObject" Target="../embeddings/oleObject6.bin"/><Relationship Id="rId15" Type="http://schemas.openxmlformats.org/officeDocument/2006/relationships/image" Target="../media/image23.emf"/><Relationship Id="rId16" Type="http://schemas.openxmlformats.org/officeDocument/2006/relationships/oleObject" Target="../embeddings/oleObject7.bin"/><Relationship Id="rId17" Type="http://schemas.openxmlformats.org/officeDocument/2006/relationships/image" Target="../media/image24.emf"/><Relationship Id="rId18" Type="http://schemas.openxmlformats.org/officeDocument/2006/relationships/oleObject" Target="../embeddings/oleObject8.bin"/><Relationship Id="rId19" Type="http://schemas.openxmlformats.org/officeDocument/2006/relationships/image" Target="../media/image25.emf"/><Relationship Id="rId37" Type="http://schemas.openxmlformats.org/officeDocument/2006/relationships/image" Target="../media/image34.emf"/><Relationship Id="rId38" Type="http://schemas.openxmlformats.org/officeDocument/2006/relationships/oleObject" Target="../embeddings/oleObject18.bin"/><Relationship Id="rId39" Type="http://schemas.openxmlformats.org/officeDocument/2006/relationships/image" Target="../media/image3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rrowheads="1"/>
          </p:cNvPicPr>
          <p:nvPr/>
        </p:nvPicPr>
        <p:blipFill rotWithShape="1">
          <a:blip r:embed="rId2"/>
          <a:srcRect t="-4735" b="-1"/>
          <a:stretch/>
        </p:blipFill>
        <p:spPr bwMode="auto">
          <a:xfrm>
            <a:off x="0" y="-279400"/>
            <a:ext cx="9144000" cy="61801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171" name="Title 1"/>
          <p:cNvSpPr>
            <a:spLocks noGrp="1"/>
          </p:cNvSpPr>
          <p:nvPr>
            <p:ph type="title"/>
          </p:nvPr>
        </p:nvSpPr>
        <p:spPr bwMode="auto">
          <a:xfrm>
            <a:off x="0" y="203199"/>
            <a:ext cx="9144000" cy="1168401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en-US" dirty="0" smtClean="0">
                <a:ea typeface="ＭＳ Ｐゴシック" pitchFamily="-65" charset="-128"/>
                <a:cs typeface="ＭＳ Ｐゴシック" pitchFamily="-65" charset="-128"/>
              </a:rPr>
              <a:t>From the Big Bang to the Higgs Boson </a:t>
            </a:r>
            <a:br>
              <a:rPr lang="en-US" dirty="0" smtClean="0">
                <a:ea typeface="ＭＳ Ｐゴシック" pitchFamily="-65" charset="-128"/>
                <a:cs typeface="ＭＳ Ｐゴシック" pitchFamily="-65" charset="-128"/>
              </a:rPr>
            </a:br>
            <a:r>
              <a:rPr lang="en-US" dirty="0" smtClean="0">
                <a:ea typeface="ＭＳ Ｐゴシック" pitchFamily="-65" charset="-128"/>
                <a:cs typeface="ＭＳ Ｐゴシック" pitchFamily="-65" charset="-128"/>
              </a:rPr>
              <a:t>in Less Than an Hour</a:t>
            </a:r>
            <a:endParaRPr lang="en-US" dirty="0"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867400"/>
            <a:ext cx="9144000" cy="101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i="1" dirty="0">
                <a:solidFill>
                  <a:srgbClr val="00009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Jeffrey D. Richman</a:t>
            </a:r>
          </a:p>
          <a:p>
            <a:pPr algn="ctr">
              <a:defRPr/>
            </a:pPr>
            <a:r>
              <a:rPr lang="en-US" sz="2000" i="1" dirty="0">
                <a:solidFill>
                  <a:srgbClr val="00009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Department of Physics</a:t>
            </a:r>
          </a:p>
          <a:p>
            <a:pPr algn="ctr">
              <a:defRPr/>
            </a:pPr>
            <a:r>
              <a:rPr lang="en-US" sz="2000" i="1" dirty="0">
                <a:solidFill>
                  <a:srgbClr val="00009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University of California, Santa Barbara</a:t>
            </a:r>
          </a:p>
        </p:txBody>
      </p:sp>
      <p:pic>
        <p:nvPicPr>
          <p:cNvPr id="6" name="Picture 5" descr="UCSB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2340" y="5949688"/>
            <a:ext cx="1828715" cy="885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" y="5915780"/>
            <a:ext cx="934026" cy="94221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53965" y="4800600"/>
            <a:ext cx="6401886" cy="10156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 smtClean="0">
                <a:solidFill>
                  <a:srgbClr val="000090"/>
                </a:solidFill>
              </a:rPr>
              <a:t>UCSB Summer Research Mentorship </a:t>
            </a:r>
            <a:r>
              <a:rPr lang="en-US" sz="2000" i="1" dirty="0" smtClean="0">
                <a:solidFill>
                  <a:srgbClr val="000090"/>
                </a:solidFill>
              </a:rPr>
              <a:t>Program</a:t>
            </a:r>
          </a:p>
          <a:p>
            <a:pPr algn="ctr"/>
            <a:r>
              <a:rPr lang="en-US" sz="2000" i="1" dirty="0" smtClean="0">
                <a:solidFill>
                  <a:srgbClr val="000090"/>
                </a:solidFill>
              </a:rPr>
              <a:t>Groundbreaking Research/Innovative Technology Talk</a:t>
            </a:r>
            <a:endParaRPr lang="en-US" sz="2000" i="1" dirty="0" smtClean="0">
              <a:solidFill>
                <a:srgbClr val="000090"/>
              </a:solidFill>
            </a:endParaRPr>
          </a:p>
          <a:p>
            <a:pPr algn="ctr"/>
            <a:r>
              <a:rPr lang="en-US" sz="2000" i="1" dirty="0" smtClean="0">
                <a:solidFill>
                  <a:srgbClr val="000090"/>
                </a:solidFill>
              </a:rPr>
              <a:t>July 1, 2013 </a:t>
            </a:r>
            <a:endParaRPr lang="en-US" sz="2000" i="1" dirty="0">
              <a:solidFill>
                <a:srgbClr val="000090"/>
              </a:solidFill>
            </a:endParaRPr>
          </a:p>
        </p:txBody>
      </p:sp>
      <p:pic>
        <p:nvPicPr>
          <p:cNvPr id="10" name="Picture 1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95064" y="5939744"/>
            <a:ext cx="894975" cy="889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804862"/>
          </a:xfrm>
        </p:spPr>
        <p:txBody>
          <a:bodyPr>
            <a:normAutofit/>
          </a:bodyPr>
          <a:lstStyle/>
          <a:p>
            <a:r>
              <a:rPr lang="en-US" dirty="0" smtClean="0"/>
              <a:t>Particles all around: neutrinos and you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3759200"/>
            <a:ext cx="9144000" cy="30469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H</a:t>
            </a:r>
            <a:r>
              <a:rPr lang="en-US" sz="3200" dirty="0" smtClean="0">
                <a:solidFill>
                  <a:srgbClr val="FF0000"/>
                </a:solidFill>
              </a:rPr>
              <a:t>ow many neutrinos pass through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your thumbnail every second?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  (a) 0.1       (b) 1      (c) 10</a:t>
            </a:r>
            <a:r>
              <a:rPr lang="en-US" sz="3200" baseline="30000" dirty="0" smtClean="0">
                <a:solidFill>
                  <a:srgbClr val="FF0000"/>
                </a:solidFill>
              </a:rPr>
              <a:t>6        </a:t>
            </a:r>
            <a:r>
              <a:rPr lang="en-US" sz="3200" dirty="0" smtClean="0">
                <a:solidFill>
                  <a:srgbClr val="FF0000"/>
                </a:solidFill>
              </a:rPr>
              <a:t>(d) 10</a:t>
            </a:r>
            <a:r>
              <a:rPr lang="en-US" sz="3200" baseline="30000" dirty="0" smtClean="0">
                <a:solidFill>
                  <a:srgbClr val="FF0000"/>
                </a:solidFill>
              </a:rPr>
              <a:t>11     </a:t>
            </a:r>
            <a:r>
              <a:rPr lang="en-US" sz="3200" dirty="0" smtClean="0">
                <a:solidFill>
                  <a:srgbClr val="FF0000"/>
                </a:solidFill>
              </a:rPr>
              <a:t>  (e) 10</a:t>
            </a:r>
            <a:r>
              <a:rPr lang="en-US" sz="3200" baseline="30000" dirty="0" smtClean="0">
                <a:solidFill>
                  <a:srgbClr val="FF0000"/>
                </a:solidFill>
              </a:rPr>
              <a:t>23</a:t>
            </a:r>
            <a:endParaRPr lang="en-US" sz="3200" baseline="30000" dirty="0">
              <a:solidFill>
                <a:srgbClr val="FF0000"/>
              </a:solidFill>
            </a:endParaRPr>
          </a:p>
          <a:p>
            <a:r>
              <a:rPr lang="en-US" sz="3200" baseline="30000" dirty="0" smtClean="0">
                <a:solidFill>
                  <a:srgbClr val="FF0000"/>
                </a:solidFill>
              </a:rPr>
              <a:t>   </a:t>
            </a:r>
            <a:r>
              <a:rPr lang="en-US" sz="3200" dirty="0" smtClean="0">
                <a:solidFill>
                  <a:srgbClr val="FF0000"/>
                </a:solidFill>
              </a:rPr>
              <a:t>(f) none of the above</a:t>
            </a:r>
            <a:endParaRPr lang="en-US" sz="3200" baseline="30000" dirty="0" smtClean="0">
              <a:solidFill>
                <a:srgbClr val="FF0000"/>
              </a:solidFill>
            </a:endParaRPr>
          </a:p>
          <a:p>
            <a:endParaRPr lang="en-US" sz="3200" dirty="0" smtClean="0">
              <a:solidFill>
                <a:srgbClr val="FF0000"/>
              </a:solidFill>
            </a:endParaRPr>
          </a:p>
          <a:p>
            <a:r>
              <a:rPr lang="en-US" sz="3200" dirty="0" smtClean="0">
                <a:solidFill>
                  <a:srgbClr val="FF0000"/>
                </a:solidFill>
              </a:rPr>
              <a:t>They are mostly from the sun!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6175"/>
          <a:stretch/>
        </p:blipFill>
        <p:spPr>
          <a:xfrm>
            <a:off x="317500" y="1593270"/>
            <a:ext cx="8407400" cy="1543630"/>
          </a:xfrm>
          <a:prstGeom prst="rect">
            <a:avLst/>
          </a:prstGeom>
          <a:ln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141800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804862"/>
          </a:xfrm>
        </p:spPr>
        <p:txBody>
          <a:bodyPr>
            <a:normAutofit/>
          </a:bodyPr>
          <a:lstStyle/>
          <a:p>
            <a:r>
              <a:rPr lang="en-US" dirty="0" smtClean="0"/>
              <a:t>Particles all around: neutrinos and you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3759200"/>
            <a:ext cx="9144000" cy="30469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H</a:t>
            </a:r>
            <a:r>
              <a:rPr lang="en-US" sz="3200" dirty="0" smtClean="0">
                <a:solidFill>
                  <a:srgbClr val="FF0000"/>
                </a:solidFill>
              </a:rPr>
              <a:t>ow many neutrinos pass through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your thumbnail every second?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  (a) 0.1       (b) 1      (c) 10</a:t>
            </a:r>
            <a:r>
              <a:rPr lang="en-US" sz="3200" baseline="30000" dirty="0" smtClean="0">
                <a:solidFill>
                  <a:srgbClr val="FF0000"/>
                </a:solidFill>
              </a:rPr>
              <a:t>6        </a:t>
            </a:r>
            <a:r>
              <a:rPr lang="en-US" sz="3200" dirty="0" smtClean="0">
                <a:solidFill>
                  <a:srgbClr val="FF0000"/>
                </a:solidFill>
              </a:rPr>
              <a:t>(d) 10</a:t>
            </a:r>
            <a:r>
              <a:rPr lang="en-US" sz="3200" baseline="30000" dirty="0" smtClean="0">
                <a:solidFill>
                  <a:srgbClr val="FF0000"/>
                </a:solidFill>
              </a:rPr>
              <a:t>11     </a:t>
            </a:r>
            <a:r>
              <a:rPr lang="en-US" sz="3200" dirty="0" smtClean="0">
                <a:solidFill>
                  <a:srgbClr val="FF0000"/>
                </a:solidFill>
              </a:rPr>
              <a:t>  (e) 10</a:t>
            </a:r>
            <a:r>
              <a:rPr lang="en-US" sz="3200" baseline="30000" dirty="0" smtClean="0">
                <a:solidFill>
                  <a:srgbClr val="FF0000"/>
                </a:solidFill>
              </a:rPr>
              <a:t>23</a:t>
            </a:r>
            <a:endParaRPr lang="en-US" sz="3200" baseline="30000" dirty="0">
              <a:solidFill>
                <a:srgbClr val="FF0000"/>
              </a:solidFill>
            </a:endParaRPr>
          </a:p>
          <a:p>
            <a:r>
              <a:rPr lang="en-US" sz="3200" baseline="30000" dirty="0" smtClean="0">
                <a:solidFill>
                  <a:srgbClr val="FF0000"/>
                </a:solidFill>
              </a:rPr>
              <a:t>   </a:t>
            </a:r>
            <a:r>
              <a:rPr lang="en-US" sz="3200" dirty="0" smtClean="0">
                <a:solidFill>
                  <a:srgbClr val="FF0000"/>
                </a:solidFill>
              </a:rPr>
              <a:t>(f) none of the above</a:t>
            </a:r>
            <a:endParaRPr lang="en-US" sz="3200" baseline="30000" dirty="0" smtClean="0">
              <a:solidFill>
                <a:srgbClr val="FF0000"/>
              </a:solidFill>
            </a:endParaRPr>
          </a:p>
          <a:p>
            <a:endParaRPr lang="en-US" sz="3200" dirty="0" smtClean="0">
              <a:solidFill>
                <a:srgbClr val="FF0000"/>
              </a:solidFill>
            </a:endParaRPr>
          </a:p>
          <a:p>
            <a:r>
              <a:rPr lang="en-US" sz="3200" dirty="0" smtClean="0">
                <a:solidFill>
                  <a:srgbClr val="FF0000"/>
                </a:solidFill>
              </a:rPr>
              <a:t>They are mostly from the sun!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6175"/>
          <a:stretch/>
        </p:blipFill>
        <p:spPr>
          <a:xfrm>
            <a:off x="317500" y="1593270"/>
            <a:ext cx="8407400" cy="1543630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5499100" y="4737100"/>
            <a:ext cx="1701800" cy="622300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806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51" name="Title 1"/>
          <p:cNvSpPr>
            <a:spLocks noGrp="1"/>
          </p:cNvSpPr>
          <p:nvPr>
            <p:ph type="title"/>
          </p:nvPr>
        </p:nvSpPr>
        <p:spPr bwMode="auto">
          <a:xfrm>
            <a:off x="0" y="150058"/>
            <a:ext cx="9144000" cy="865942"/>
          </a:xfrm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r>
              <a:rPr lang="en-US" sz="4400" dirty="0" smtClean="0">
                <a:ea typeface="ＭＳ Ｐゴシック" pitchFamily="-65" charset="-128"/>
                <a:cs typeface="ＭＳ Ｐゴシック" pitchFamily="-65" charset="-128"/>
              </a:rPr>
              <a:t>Who ordered that? - Matter</a:t>
            </a:r>
            <a:endParaRPr lang="en-US" sz="4400" dirty="0">
              <a:ea typeface="ＭＳ Ｐゴシック" pitchFamily="-65" charset="-128"/>
              <a:cs typeface="ＭＳ Ｐゴシック" pitchFamily="-65" charset="-128"/>
            </a:endParaRPr>
          </a:p>
        </p:txBody>
      </p:sp>
      <p:grpSp>
        <p:nvGrpSpPr>
          <p:cNvPr id="2" name="Group 88"/>
          <p:cNvGrpSpPr>
            <a:grpSpLocks/>
          </p:cNvGrpSpPr>
          <p:nvPr/>
        </p:nvGrpSpPr>
        <p:grpSpPr bwMode="auto">
          <a:xfrm>
            <a:off x="190500" y="1604963"/>
            <a:ext cx="3838575" cy="2814637"/>
            <a:chOff x="457200" y="1716088"/>
            <a:chExt cx="3838575" cy="2814637"/>
          </a:xfrm>
        </p:grpSpPr>
        <p:sp>
          <p:nvSpPr>
            <p:cNvPr id="32" name="Rectangle 31"/>
            <p:cNvSpPr/>
            <p:nvPr/>
          </p:nvSpPr>
          <p:spPr>
            <a:xfrm>
              <a:off x="457200" y="1716088"/>
              <a:ext cx="3838575" cy="2814637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3" name="Group 50"/>
            <p:cNvGrpSpPr>
              <a:grpSpLocks/>
            </p:cNvGrpSpPr>
            <p:nvPr/>
          </p:nvGrpSpPr>
          <p:grpSpPr bwMode="auto">
            <a:xfrm>
              <a:off x="723900" y="1842291"/>
              <a:ext cx="3571875" cy="2582069"/>
              <a:chOff x="995285" y="1812408"/>
              <a:chExt cx="3571726" cy="2581644"/>
            </a:xfrm>
          </p:grpSpPr>
          <p:grpSp>
            <p:nvGrpSpPr>
              <p:cNvPr id="4" name="Group 38"/>
              <p:cNvGrpSpPr>
                <a:grpSpLocks/>
              </p:cNvGrpSpPr>
              <p:nvPr/>
            </p:nvGrpSpPr>
            <p:grpSpPr bwMode="auto">
              <a:xfrm>
                <a:off x="1077685" y="1943100"/>
                <a:ext cx="533400" cy="533400"/>
                <a:chOff x="3657600" y="2476500"/>
                <a:chExt cx="533400" cy="533400"/>
              </a:xfrm>
            </p:grpSpPr>
            <p:sp>
              <p:nvSpPr>
                <p:cNvPr id="23" name="Oval 22"/>
                <p:cNvSpPr/>
                <p:nvPr/>
              </p:nvSpPr>
              <p:spPr>
                <a:xfrm>
                  <a:off x="3657747" y="2454537"/>
                  <a:ext cx="533378" cy="555533"/>
                </a:xfrm>
                <a:prstGeom prst="ellipse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graphicFrame>
              <p:nvGraphicFramePr>
                <p:cNvPr id="22549" name="Content Placeholder 25"/>
                <p:cNvGraphicFramePr>
                  <a:graphicFrameLocks noChangeAspect="1"/>
                </p:cNvGraphicFramePr>
                <p:nvPr/>
              </p:nvGraphicFramePr>
              <p:xfrm>
                <a:off x="3733801" y="2514600"/>
                <a:ext cx="457199" cy="45720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58907" name="Equation" r:id="rId4" imgW="127000" imgH="127000" progId="Equation.DSMT4">
                        <p:embed/>
                      </p:oleObj>
                    </mc:Choice>
                    <mc:Fallback>
                      <p:oleObj name="Equation" r:id="rId4" imgW="127000" imgH="127000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733801" y="2514600"/>
                              <a:ext cx="457199" cy="457200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5" name="Group 37"/>
              <p:cNvGrpSpPr>
                <a:grpSpLocks/>
              </p:cNvGrpSpPr>
              <p:nvPr/>
            </p:nvGrpSpPr>
            <p:grpSpPr bwMode="auto">
              <a:xfrm>
                <a:off x="1077685" y="3232988"/>
                <a:ext cx="533525" cy="595311"/>
                <a:chOff x="3657600" y="1953729"/>
                <a:chExt cx="533525" cy="595311"/>
              </a:xfrm>
            </p:grpSpPr>
            <p:sp>
              <p:nvSpPr>
                <p:cNvPr id="36" name="Oval 35"/>
                <p:cNvSpPr/>
                <p:nvPr/>
              </p:nvSpPr>
              <p:spPr>
                <a:xfrm>
                  <a:off x="3657747" y="1994205"/>
                  <a:ext cx="533378" cy="533312"/>
                </a:xfrm>
                <a:prstGeom prst="ellipse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graphicFrame>
              <p:nvGraphicFramePr>
                <p:cNvPr id="22548" name="Object 20"/>
                <p:cNvGraphicFramePr>
                  <a:graphicFrameLocks noChangeAspect="1"/>
                </p:cNvGraphicFramePr>
                <p:nvPr/>
              </p:nvGraphicFramePr>
              <p:xfrm>
                <a:off x="3657600" y="1953729"/>
                <a:ext cx="457200" cy="595311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58908" name="Equation" r:id="rId6" imgW="127000" imgH="165100" progId="Equation.DSMT4">
                        <p:embed/>
                      </p:oleObj>
                    </mc:Choice>
                    <mc:Fallback>
                      <p:oleObj name="Equation" r:id="rId6" imgW="127000" imgH="165100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657600" y="1953729"/>
                              <a:ext cx="457200" cy="595311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6" name="Group 39"/>
              <p:cNvGrpSpPr>
                <a:grpSpLocks/>
              </p:cNvGrpSpPr>
              <p:nvPr/>
            </p:nvGrpSpPr>
            <p:grpSpPr bwMode="auto">
              <a:xfrm>
                <a:off x="2375504" y="1955195"/>
                <a:ext cx="533400" cy="533400"/>
                <a:chOff x="3657600" y="2476500"/>
                <a:chExt cx="533400" cy="533400"/>
              </a:xfrm>
            </p:grpSpPr>
            <p:sp>
              <p:nvSpPr>
                <p:cNvPr id="41" name="Oval 40"/>
                <p:cNvSpPr/>
                <p:nvPr/>
              </p:nvSpPr>
              <p:spPr>
                <a:xfrm>
                  <a:off x="3656861" y="2475773"/>
                  <a:ext cx="533378" cy="512678"/>
                </a:xfrm>
                <a:prstGeom prst="ellipse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graphicFrame>
              <p:nvGraphicFramePr>
                <p:cNvPr id="22547" name="Object 19"/>
                <p:cNvGraphicFramePr>
                  <a:graphicFrameLocks noChangeAspect="1"/>
                </p:cNvGraphicFramePr>
                <p:nvPr/>
              </p:nvGraphicFramePr>
              <p:xfrm>
                <a:off x="3708024" y="2490410"/>
                <a:ext cx="411162" cy="45720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58909" name="Equation" r:id="rId8" imgW="114300" imgH="127000" progId="Equation.DSMT4">
                        <p:embed/>
                      </p:oleObj>
                    </mc:Choice>
                    <mc:Fallback>
                      <p:oleObj name="Equation" r:id="rId8" imgW="114300" imgH="127000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708024" y="2490410"/>
                              <a:ext cx="411162" cy="457200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7" name="Group 37"/>
              <p:cNvGrpSpPr>
                <a:grpSpLocks/>
              </p:cNvGrpSpPr>
              <p:nvPr/>
            </p:nvGrpSpPr>
            <p:grpSpPr bwMode="auto">
              <a:xfrm>
                <a:off x="2339842" y="3309175"/>
                <a:ext cx="533378" cy="533312"/>
                <a:chOff x="3657467" y="2029916"/>
                <a:chExt cx="533378" cy="533312"/>
              </a:xfrm>
            </p:grpSpPr>
            <p:sp>
              <p:nvSpPr>
                <p:cNvPr id="21" name="Oval 20"/>
                <p:cNvSpPr/>
                <p:nvPr/>
              </p:nvSpPr>
              <p:spPr>
                <a:xfrm>
                  <a:off x="3657467" y="2029125"/>
                  <a:ext cx="533378" cy="533312"/>
                </a:xfrm>
                <a:prstGeom prst="ellipse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graphicFrame>
              <p:nvGraphicFramePr>
                <p:cNvPr id="22546" name="Object 18"/>
                <p:cNvGraphicFramePr>
                  <a:graphicFrameLocks noChangeAspect="1"/>
                </p:cNvGraphicFramePr>
                <p:nvPr/>
              </p:nvGraphicFramePr>
              <p:xfrm>
                <a:off x="3740300" y="2043333"/>
                <a:ext cx="411163" cy="45720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58910" name="Equation" r:id="rId10" imgW="114300" imgH="127000" progId="Equation.DSMT4">
                        <p:embed/>
                      </p:oleObj>
                    </mc:Choice>
                    <mc:Fallback>
                      <p:oleObj name="Equation" r:id="rId10" imgW="114300" imgH="127000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1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740300" y="2043333"/>
                              <a:ext cx="411163" cy="457200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8" name="Group 39"/>
              <p:cNvGrpSpPr>
                <a:grpSpLocks/>
              </p:cNvGrpSpPr>
              <p:nvPr/>
            </p:nvGrpSpPr>
            <p:grpSpPr bwMode="auto">
              <a:xfrm>
                <a:off x="3568074" y="1962455"/>
                <a:ext cx="533400" cy="533400"/>
                <a:chOff x="3657600" y="2476500"/>
                <a:chExt cx="533400" cy="533400"/>
              </a:xfrm>
            </p:grpSpPr>
            <p:sp>
              <p:nvSpPr>
                <p:cNvPr id="27" name="Oval 26"/>
                <p:cNvSpPr/>
                <p:nvPr/>
              </p:nvSpPr>
              <p:spPr>
                <a:xfrm>
                  <a:off x="3658042" y="2476450"/>
                  <a:ext cx="533378" cy="533312"/>
                </a:xfrm>
                <a:prstGeom prst="ellipse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/>
                </a:p>
              </p:txBody>
            </p:sp>
            <p:graphicFrame>
              <p:nvGraphicFramePr>
                <p:cNvPr id="22545" name="Object 17"/>
                <p:cNvGraphicFramePr>
                  <a:graphicFrameLocks noChangeAspect="1"/>
                </p:cNvGraphicFramePr>
                <p:nvPr/>
              </p:nvGraphicFramePr>
              <p:xfrm>
                <a:off x="3747126" y="2490483"/>
                <a:ext cx="331788" cy="45720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58911" name="Equation" r:id="rId12" imgW="101600" imgH="139700" progId="Equation.DSMT4">
                        <p:embed/>
                      </p:oleObj>
                    </mc:Choice>
                    <mc:Fallback>
                      <p:oleObj name="Equation" r:id="rId12" imgW="101600" imgH="139700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747126" y="2490483"/>
                              <a:ext cx="331788" cy="457200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9" name="Group 37"/>
              <p:cNvGrpSpPr>
                <a:grpSpLocks/>
              </p:cNvGrpSpPr>
              <p:nvPr/>
            </p:nvGrpSpPr>
            <p:grpSpPr bwMode="auto">
              <a:xfrm>
                <a:off x="3519305" y="3261632"/>
                <a:ext cx="533378" cy="594346"/>
                <a:chOff x="3657211" y="1996695"/>
                <a:chExt cx="533378" cy="594346"/>
              </a:xfrm>
            </p:grpSpPr>
            <p:sp>
              <p:nvSpPr>
                <p:cNvPr id="33" name="Oval 32"/>
                <p:cNvSpPr/>
                <p:nvPr/>
              </p:nvSpPr>
              <p:spPr>
                <a:xfrm>
                  <a:off x="3657211" y="2059319"/>
                  <a:ext cx="533378" cy="531724"/>
                </a:xfrm>
                <a:prstGeom prst="ellipse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graphicFrame>
              <p:nvGraphicFramePr>
                <p:cNvPr id="22544" name="Object 16"/>
                <p:cNvGraphicFramePr>
                  <a:graphicFrameLocks noChangeAspect="1"/>
                </p:cNvGraphicFramePr>
                <p:nvPr/>
              </p:nvGraphicFramePr>
              <p:xfrm>
                <a:off x="3717719" y="1996695"/>
                <a:ext cx="457200" cy="59372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58912" name="Equation" r:id="rId14" imgW="127000" imgH="165100" progId="Equation.DSMT4">
                        <p:embed/>
                      </p:oleObj>
                    </mc:Choice>
                    <mc:Fallback>
                      <p:oleObj name="Equation" r:id="rId14" imgW="127000" imgH="165100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717719" y="1996695"/>
                              <a:ext cx="457200" cy="593726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38" name="TextBox 37"/>
              <p:cNvSpPr txBox="1"/>
              <p:nvPr/>
            </p:nvSpPr>
            <p:spPr>
              <a:xfrm>
                <a:off x="2152525" y="2473496"/>
                <a:ext cx="1052468" cy="46029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i="1">
                    <a:latin typeface="+mn-lt"/>
                  </a:rPr>
                  <a:t>charm</a:t>
                </a: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3519305" y="2468734"/>
                <a:ext cx="674660" cy="46029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i="1">
                    <a:latin typeface="+mn-lt"/>
                  </a:rPr>
                  <a:t>top</a:t>
                </a: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1104818" y="2459211"/>
                <a:ext cx="576238" cy="46188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i="1">
                    <a:latin typeface="+mn-lt"/>
                  </a:rPr>
                  <a:t>up</a:t>
                </a:r>
              </a:p>
            </p:txBody>
          </p:sp>
          <p:sp>
            <p:nvSpPr>
              <p:cNvPr id="22609" name="TextBox 44"/>
              <p:cNvSpPr txBox="1">
                <a:spLocks noChangeArrowheads="1"/>
              </p:cNvSpPr>
              <p:nvPr/>
            </p:nvSpPr>
            <p:spPr bwMode="auto">
              <a:xfrm>
                <a:off x="995285" y="3913915"/>
                <a:ext cx="790872" cy="3692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i="1"/>
                  <a:t>down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2189035" y="3927407"/>
                <a:ext cx="1206450" cy="46188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i="1">
                    <a:latin typeface="+mn-lt"/>
                  </a:rPr>
                  <a:t>strange</a:t>
                </a: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3395485" y="3932168"/>
                <a:ext cx="1171526" cy="46188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i="1">
                    <a:latin typeface="+mn-lt"/>
                  </a:rPr>
                  <a:t>bottom</a:t>
                </a:r>
              </a:p>
            </p:txBody>
          </p:sp>
          <p:cxnSp>
            <p:nvCxnSpPr>
              <p:cNvPr id="49" name="Straight Connector 48"/>
              <p:cNvCxnSpPr/>
              <p:nvPr/>
            </p:nvCxnSpPr>
            <p:spPr>
              <a:xfrm rot="5400000">
                <a:off x="627953" y="3099661"/>
                <a:ext cx="2577676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9" name="Straight Connector 68"/>
            <p:cNvCxnSpPr/>
            <p:nvPr/>
          </p:nvCxnSpPr>
          <p:spPr bwMode="auto">
            <a:xfrm rot="5400000">
              <a:off x="1758157" y="3129756"/>
              <a:ext cx="2578100" cy="158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89"/>
          <p:cNvGrpSpPr>
            <a:grpSpLocks/>
          </p:cNvGrpSpPr>
          <p:nvPr/>
        </p:nvGrpSpPr>
        <p:grpSpPr bwMode="auto">
          <a:xfrm>
            <a:off x="4519613" y="1600200"/>
            <a:ext cx="4027487" cy="2855913"/>
            <a:chOff x="4622800" y="1716088"/>
            <a:chExt cx="4027488" cy="2855912"/>
          </a:xfrm>
        </p:grpSpPr>
        <p:sp>
          <p:nvSpPr>
            <p:cNvPr id="52" name="Rectangle 51"/>
            <p:cNvSpPr/>
            <p:nvPr/>
          </p:nvSpPr>
          <p:spPr>
            <a:xfrm>
              <a:off x="4622800" y="1716088"/>
              <a:ext cx="4027488" cy="285591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11" name="Group 50"/>
            <p:cNvGrpSpPr>
              <a:grpSpLocks/>
            </p:cNvGrpSpPr>
            <p:nvPr/>
          </p:nvGrpSpPr>
          <p:grpSpPr bwMode="auto">
            <a:xfrm>
              <a:off x="4724400" y="1828800"/>
              <a:ext cx="3581400" cy="2743200"/>
              <a:chOff x="788919" y="1853677"/>
              <a:chExt cx="3581250" cy="2742749"/>
            </a:xfrm>
          </p:grpSpPr>
          <p:grpSp>
            <p:nvGrpSpPr>
              <p:cNvPr id="12" name="Group 38"/>
              <p:cNvGrpSpPr>
                <a:grpSpLocks/>
              </p:cNvGrpSpPr>
              <p:nvPr/>
            </p:nvGrpSpPr>
            <p:grpSpPr bwMode="auto">
              <a:xfrm>
                <a:off x="1077832" y="1853677"/>
                <a:ext cx="571476" cy="622197"/>
                <a:chOff x="3657747" y="2387077"/>
                <a:chExt cx="571476" cy="622197"/>
              </a:xfrm>
            </p:grpSpPr>
            <p:sp>
              <p:nvSpPr>
                <p:cNvPr id="74" name="Oval 73"/>
                <p:cNvSpPr/>
                <p:nvPr/>
              </p:nvSpPr>
              <p:spPr>
                <a:xfrm>
                  <a:off x="3657747" y="2475963"/>
                  <a:ext cx="533378" cy="53331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graphicFrame>
              <p:nvGraphicFramePr>
                <p:cNvPr id="22543" name="Object 15"/>
                <p:cNvGraphicFramePr>
                  <a:graphicFrameLocks noChangeAspect="1"/>
                </p:cNvGraphicFramePr>
                <p:nvPr/>
              </p:nvGraphicFramePr>
              <p:xfrm>
                <a:off x="3695845" y="2387077"/>
                <a:ext cx="533378" cy="57140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58913" name="Equation" r:id="rId16" imgW="177800" imgH="190500" progId="Equation.DSMT4">
                        <p:embed/>
                      </p:oleObj>
                    </mc:Choice>
                    <mc:Fallback>
                      <p:oleObj name="Equation" r:id="rId16" imgW="177800" imgH="190500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695845" y="2387077"/>
                              <a:ext cx="533378" cy="571406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13" name="Group 37"/>
              <p:cNvGrpSpPr>
                <a:grpSpLocks/>
              </p:cNvGrpSpPr>
              <p:nvPr/>
            </p:nvGrpSpPr>
            <p:grpSpPr bwMode="auto">
              <a:xfrm>
                <a:off x="1077832" y="3377426"/>
                <a:ext cx="533378" cy="539662"/>
                <a:chOff x="3657747" y="2098167"/>
                <a:chExt cx="533378" cy="539662"/>
              </a:xfrm>
            </p:grpSpPr>
            <p:sp>
              <p:nvSpPr>
                <p:cNvPr id="72" name="Oval 71"/>
                <p:cNvSpPr/>
                <p:nvPr/>
              </p:nvSpPr>
              <p:spPr>
                <a:xfrm>
                  <a:off x="3657747" y="2104517"/>
                  <a:ext cx="533378" cy="53331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graphicFrame>
              <p:nvGraphicFramePr>
                <p:cNvPr id="22542" name="Object 14"/>
                <p:cNvGraphicFramePr>
                  <a:graphicFrameLocks noChangeAspect="1"/>
                </p:cNvGraphicFramePr>
                <p:nvPr/>
              </p:nvGraphicFramePr>
              <p:xfrm>
                <a:off x="3689496" y="2098167"/>
                <a:ext cx="419083" cy="519028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58914" name="Equation" r:id="rId18" imgW="165100" imgH="203200" progId="Equation.DSMT4">
                        <p:embed/>
                      </p:oleObj>
                    </mc:Choice>
                    <mc:Fallback>
                      <p:oleObj name="Equation" r:id="rId18" imgW="165100" imgH="203200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689496" y="2098167"/>
                              <a:ext cx="419083" cy="519028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14" name="Group 39"/>
              <p:cNvGrpSpPr>
                <a:grpSpLocks/>
              </p:cNvGrpSpPr>
              <p:nvPr/>
            </p:nvGrpSpPr>
            <p:grpSpPr bwMode="auto">
              <a:xfrm>
                <a:off x="2374766" y="1893359"/>
                <a:ext cx="547664" cy="599976"/>
                <a:chOff x="3656862" y="2414664"/>
                <a:chExt cx="547664" cy="599976"/>
              </a:xfrm>
            </p:grpSpPr>
            <p:sp>
              <p:nvSpPr>
                <p:cNvPr id="70" name="Oval 69"/>
                <p:cNvSpPr/>
                <p:nvPr/>
              </p:nvSpPr>
              <p:spPr>
                <a:xfrm>
                  <a:off x="3656861" y="2476566"/>
                  <a:ext cx="533378" cy="53331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graphicFrame>
              <p:nvGraphicFramePr>
                <p:cNvPr id="22541" name="Object 13"/>
                <p:cNvGraphicFramePr>
                  <a:graphicFrameLocks noChangeAspect="1"/>
                </p:cNvGraphicFramePr>
                <p:nvPr/>
              </p:nvGraphicFramePr>
              <p:xfrm>
                <a:off x="3671148" y="2414664"/>
                <a:ext cx="533378" cy="59997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58915" name="Equation" r:id="rId20" imgW="203200" imgH="228600" progId="Equation.DSMT4">
                        <p:embed/>
                      </p:oleObj>
                    </mc:Choice>
                    <mc:Fallback>
                      <p:oleObj name="Equation" r:id="rId20" imgW="203200" imgH="228600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1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671148" y="2414664"/>
                              <a:ext cx="533378" cy="599976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15" name="Group 37"/>
              <p:cNvGrpSpPr>
                <a:grpSpLocks/>
              </p:cNvGrpSpPr>
              <p:nvPr/>
            </p:nvGrpSpPr>
            <p:grpSpPr bwMode="auto">
              <a:xfrm>
                <a:off x="2339842" y="3301239"/>
                <a:ext cx="582588" cy="694180"/>
                <a:chOff x="3657467" y="2021980"/>
                <a:chExt cx="582588" cy="694180"/>
              </a:xfrm>
            </p:grpSpPr>
            <p:sp>
              <p:nvSpPr>
                <p:cNvPr id="68" name="Oval 67"/>
                <p:cNvSpPr/>
                <p:nvPr/>
              </p:nvSpPr>
              <p:spPr>
                <a:xfrm>
                  <a:off x="3657466" y="2098167"/>
                  <a:ext cx="533378" cy="53331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graphicFrame>
              <p:nvGraphicFramePr>
                <p:cNvPr id="22540" name="Object 12"/>
                <p:cNvGraphicFramePr>
                  <a:graphicFrameLocks noChangeAspect="1"/>
                </p:cNvGraphicFramePr>
                <p:nvPr/>
              </p:nvGraphicFramePr>
              <p:xfrm>
                <a:off x="3662229" y="2021980"/>
                <a:ext cx="577826" cy="69418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58916" name="Equation" r:id="rId22" imgW="190500" imgH="228600" progId="Equation.DSMT4">
                        <p:embed/>
                      </p:oleObj>
                    </mc:Choice>
                    <mc:Fallback>
                      <p:oleObj name="Equation" r:id="rId22" imgW="190500" imgH="228600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662229" y="2021980"/>
                              <a:ext cx="577826" cy="694180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16" name="Group 39"/>
              <p:cNvGrpSpPr>
                <a:grpSpLocks/>
              </p:cNvGrpSpPr>
              <p:nvPr/>
            </p:nvGrpSpPr>
            <p:grpSpPr bwMode="auto">
              <a:xfrm>
                <a:off x="3568516" y="1904469"/>
                <a:ext cx="533378" cy="592040"/>
                <a:chOff x="3658042" y="2418514"/>
                <a:chExt cx="533378" cy="592040"/>
              </a:xfrm>
            </p:grpSpPr>
            <p:sp>
              <p:nvSpPr>
                <p:cNvPr id="66" name="Oval 65"/>
                <p:cNvSpPr/>
                <p:nvPr/>
              </p:nvSpPr>
              <p:spPr>
                <a:xfrm>
                  <a:off x="3658041" y="2477242"/>
                  <a:ext cx="533378" cy="53331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/>
                </a:p>
              </p:txBody>
            </p:sp>
            <p:graphicFrame>
              <p:nvGraphicFramePr>
                <p:cNvPr id="22539" name="Object 11"/>
                <p:cNvGraphicFramePr>
                  <a:graphicFrameLocks noChangeAspect="1"/>
                </p:cNvGraphicFramePr>
                <p:nvPr/>
              </p:nvGraphicFramePr>
              <p:xfrm>
                <a:off x="3661217" y="2418514"/>
                <a:ext cx="457181" cy="52220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58917" name="Equation" r:id="rId24" imgW="177800" imgH="203200" progId="Equation.DSMT4">
                        <p:embed/>
                      </p:oleObj>
                    </mc:Choice>
                    <mc:Fallback>
                      <p:oleObj name="Equation" r:id="rId24" imgW="177800" imgH="203200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661217" y="2418514"/>
                              <a:ext cx="457181" cy="522202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17" name="Group 37"/>
              <p:cNvGrpSpPr>
                <a:grpSpLocks/>
              </p:cNvGrpSpPr>
              <p:nvPr/>
            </p:nvGrpSpPr>
            <p:grpSpPr bwMode="auto">
              <a:xfrm>
                <a:off x="3519305" y="3301239"/>
                <a:ext cx="561951" cy="661878"/>
                <a:chOff x="3657211" y="2036302"/>
                <a:chExt cx="561951" cy="661878"/>
              </a:xfrm>
            </p:grpSpPr>
            <p:sp>
              <p:nvSpPr>
                <p:cNvPr id="64" name="Oval 63"/>
                <p:cNvSpPr/>
                <p:nvPr/>
              </p:nvSpPr>
              <p:spPr>
                <a:xfrm>
                  <a:off x="3657211" y="2112489"/>
                  <a:ext cx="533378" cy="53331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graphicFrame>
              <p:nvGraphicFramePr>
                <p:cNvPr id="22538" name="Object 10"/>
                <p:cNvGraphicFramePr>
                  <a:graphicFrameLocks noChangeAspect="1"/>
                </p:cNvGraphicFramePr>
                <p:nvPr/>
              </p:nvGraphicFramePr>
              <p:xfrm>
                <a:off x="3674673" y="2036302"/>
                <a:ext cx="544489" cy="661878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58918" name="Equation" r:id="rId26" imgW="177800" imgH="215900" progId="Equation.DSMT4">
                        <p:embed/>
                      </p:oleObj>
                    </mc:Choice>
                    <mc:Fallback>
                      <p:oleObj name="Equation" r:id="rId26" imgW="177800" imgH="215900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674673" y="2036302"/>
                              <a:ext cx="544489" cy="661878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56" name="TextBox 55"/>
              <p:cNvSpPr txBox="1"/>
              <p:nvPr/>
            </p:nvSpPr>
            <p:spPr>
              <a:xfrm>
                <a:off x="2236659" y="2474288"/>
                <a:ext cx="779430" cy="36982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i="1">
                    <a:latin typeface="+mn-lt"/>
                  </a:rPr>
                  <a:t>muon</a:t>
                </a: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3608202" y="2469527"/>
                <a:ext cx="552427" cy="36982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i="1">
                    <a:latin typeface="+mn-lt"/>
                  </a:rPr>
                  <a:t>tau</a:t>
                </a: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865116" y="2460003"/>
                <a:ext cx="1004845" cy="36982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i="1">
                    <a:latin typeface="+mn-lt"/>
                  </a:rPr>
                  <a:t>electron</a:t>
                </a: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788919" y="3950419"/>
                <a:ext cx="1035007" cy="64600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i="1">
                    <a:latin typeface="+mn-lt"/>
                  </a:rPr>
                  <a:t>electron </a:t>
                </a:r>
              </a:p>
              <a:p>
                <a:pPr>
                  <a:defRPr/>
                </a:pPr>
                <a:r>
                  <a:rPr lang="en-US" i="1">
                    <a:latin typeface="+mn-lt"/>
                  </a:rPr>
                  <a:t>neutrino</a:t>
                </a: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2036642" y="3950419"/>
                <a:ext cx="1035007" cy="64600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i="1">
                    <a:latin typeface="+mn-lt"/>
                  </a:rPr>
                  <a:t>muon </a:t>
                </a:r>
              </a:p>
              <a:p>
                <a:pPr>
                  <a:defRPr/>
                </a:pPr>
                <a:r>
                  <a:rPr lang="en-US" i="1">
                    <a:latin typeface="+mn-lt"/>
                  </a:rPr>
                  <a:t>neutrino</a:t>
                </a: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3335163" y="3950419"/>
                <a:ext cx="1035007" cy="64600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i="1">
                    <a:latin typeface="+mn-lt"/>
                  </a:rPr>
                  <a:t>tau</a:t>
                </a:r>
              </a:p>
              <a:p>
                <a:pPr>
                  <a:defRPr/>
                </a:pPr>
                <a:r>
                  <a:rPr lang="en-US" i="1">
                    <a:latin typeface="+mn-lt"/>
                  </a:rPr>
                  <a:t>neutrino</a:t>
                </a:r>
              </a:p>
            </p:txBody>
          </p:sp>
        </p:grpSp>
        <p:cxnSp>
          <p:nvCxnSpPr>
            <p:cNvPr id="71" name="Straight Connector 70"/>
            <p:cNvCxnSpPr/>
            <p:nvPr/>
          </p:nvCxnSpPr>
          <p:spPr bwMode="auto">
            <a:xfrm rot="5400000">
              <a:off x="4579145" y="3129757"/>
              <a:ext cx="2578099" cy="158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 bwMode="auto">
            <a:xfrm rot="5400000">
              <a:off x="5949157" y="3129757"/>
              <a:ext cx="2578099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564" name="TextBox 87"/>
          <p:cNvSpPr txBox="1">
            <a:spLocks noChangeArrowheads="1"/>
          </p:cNvSpPr>
          <p:nvPr/>
        </p:nvSpPr>
        <p:spPr bwMode="auto">
          <a:xfrm>
            <a:off x="449263" y="1054100"/>
            <a:ext cx="1507344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 smtClean="0">
                <a:solidFill>
                  <a:srgbClr val="000090"/>
                </a:solidFill>
              </a:rPr>
              <a:t>Quarks </a:t>
            </a:r>
          </a:p>
        </p:txBody>
      </p:sp>
      <p:sp>
        <p:nvSpPr>
          <p:cNvPr id="22565" name="Rectangle 90"/>
          <p:cNvSpPr>
            <a:spLocks noChangeArrowheads="1"/>
          </p:cNvSpPr>
          <p:nvPr/>
        </p:nvSpPr>
        <p:spPr bwMode="auto">
          <a:xfrm>
            <a:off x="4729163" y="1054100"/>
            <a:ext cx="1645002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 smtClean="0">
                <a:solidFill>
                  <a:srgbClr val="000090"/>
                </a:solidFill>
              </a:rPr>
              <a:t>Leptons</a:t>
            </a:r>
            <a:r>
              <a:rPr lang="en-US" sz="2800" dirty="0" smtClean="0">
                <a:solidFill>
                  <a:srgbClr val="000090"/>
                </a:solidFill>
              </a:rPr>
              <a:t> </a:t>
            </a:r>
            <a:endParaRPr lang="en-US" sz="2800" dirty="0">
              <a:solidFill>
                <a:srgbClr val="000090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800100" y="4940300"/>
            <a:ext cx="7588611" cy="1384995"/>
          </a:xfrm>
          <a:prstGeom prst="rect">
            <a:avLst/>
          </a:prstGeom>
          <a:solidFill>
            <a:srgbClr val="D9D9D9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“Matter”</a:t>
            </a:r>
            <a:r>
              <a:rPr lang="en-US" sz="2800" dirty="0" smtClean="0"/>
              <a:t>: made up of particles with spin (1/2)</a:t>
            </a:r>
            <a:r>
              <a:rPr lang="en-US" sz="2800" i="1" dirty="0" err="1" smtClean="0"/>
              <a:t>ħ</a:t>
            </a:r>
            <a:r>
              <a:rPr lang="en-US" sz="2800" dirty="0" smtClean="0"/>
              <a:t>       </a:t>
            </a:r>
          </a:p>
          <a:p>
            <a:pPr>
              <a:tabLst>
                <a:tab pos="1206500" algn="l"/>
              </a:tabLst>
            </a:pPr>
            <a:r>
              <a:rPr lang="en-US" sz="2800" dirty="0" smtClean="0"/>
              <a:t>		</a:t>
            </a:r>
            <a:r>
              <a:rPr lang="en-US" sz="2800" i="1" dirty="0" err="1" smtClean="0"/>
              <a:t>ħ</a:t>
            </a:r>
            <a:r>
              <a:rPr lang="en-US" sz="2800" dirty="0" smtClean="0"/>
              <a:t> = Planck’s constant </a:t>
            </a:r>
          </a:p>
          <a:p>
            <a:r>
              <a:rPr lang="en-US" sz="2800" dirty="0" smtClean="0"/>
              <a:t>“Fermions” – obey Pauli exclusion principle!  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52355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93"/>
          <p:cNvSpPr/>
          <p:nvPr/>
        </p:nvSpPr>
        <p:spPr>
          <a:xfrm>
            <a:off x="7103929" y="2041525"/>
            <a:ext cx="1677987" cy="14382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551" name="Title 1"/>
          <p:cNvSpPr>
            <a:spLocks noGrp="1"/>
          </p:cNvSpPr>
          <p:nvPr>
            <p:ph type="title"/>
          </p:nvPr>
        </p:nvSpPr>
        <p:spPr bwMode="auto">
          <a:xfrm>
            <a:off x="0" y="150058"/>
            <a:ext cx="9144000" cy="865942"/>
          </a:xfrm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r>
              <a:rPr lang="en-US" sz="4400" dirty="0" smtClean="0">
                <a:ea typeface="ＭＳ Ｐゴシック" pitchFamily="-65" charset="-128"/>
                <a:cs typeface="ＭＳ Ｐゴシック" pitchFamily="-65" charset="-128"/>
              </a:rPr>
              <a:t>Who ordered that? - Fields</a:t>
            </a:r>
            <a:endParaRPr lang="en-US" sz="4400" dirty="0"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44316" y="2006600"/>
            <a:ext cx="6351588" cy="1473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6" name="Oval 75"/>
          <p:cNvSpPr/>
          <p:nvPr/>
        </p:nvSpPr>
        <p:spPr bwMode="auto">
          <a:xfrm>
            <a:off x="1630229" y="2293938"/>
            <a:ext cx="776287" cy="776287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2253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7325761"/>
              </p:ext>
            </p:extLst>
          </p:nvPr>
        </p:nvGraphicFramePr>
        <p:xfrm>
          <a:off x="1814379" y="2408238"/>
          <a:ext cx="528637" cy="623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7709" name="Equation" r:id="rId4" imgW="139700" imgH="165100" progId="Equation.DSMT4">
                  <p:embed/>
                </p:oleObj>
              </mc:Choice>
              <mc:Fallback>
                <p:oleObj name="Equation" r:id="rId4" imgW="139700" imgH="165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4379" y="2408238"/>
                        <a:ext cx="528637" cy="6238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" name="Oval 79"/>
          <p:cNvSpPr/>
          <p:nvPr/>
        </p:nvSpPr>
        <p:spPr bwMode="auto">
          <a:xfrm>
            <a:off x="2863716" y="2308225"/>
            <a:ext cx="776288" cy="776288"/>
          </a:xfrm>
          <a:prstGeom prst="ellipse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2253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8483123"/>
              </p:ext>
            </p:extLst>
          </p:nvPr>
        </p:nvGraphicFramePr>
        <p:xfrm>
          <a:off x="2971666" y="2320925"/>
          <a:ext cx="654050" cy="61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7710" name="Equation" r:id="rId6" imgW="203200" imgH="190500" progId="Equation.DSMT4">
                  <p:embed/>
                </p:oleObj>
              </mc:Choice>
              <mc:Fallback>
                <p:oleObj name="Equation" r:id="rId6" imgW="203200" imgH="190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666" y="2320925"/>
                        <a:ext cx="654050" cy="612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" name="Oval 80"/>
          <p:cNvSpPr/>
          <p:nvPr/>
        </p:nvSpPr>
        <p:spPr bwMode="auto">
          <a:xfrm>
            <a:off x="4159116" y="2308225"/>
            <a:ext cx="776288" cy="776288"/>
          </a:xfrm>
          <a:prstGeom prst="ellipse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2253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5882196"/>
              </p:ext>
            </p:extLst>
          </p:nvPr>
        </p:nvGraphicFramePr>
        <p:xfrm>
          <a:off x="4236904" y="2366963"/>
          <a:ext cx="735012" cy="550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7711" name="Equation" r:id="rId8" imgW="254000" imgH="190500" progId="Equation.DSMT4">
                  <p:embed/>
                </p:oleObj>
              </mc:Choice>
              <mc:Fallback>
                <p:oleObj name="Equation" r:id="rId8" imgW="254000" imgH="190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6904" y="2366963"/>
                        <a:ext cx="735012" cy="5508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" name="Oval 81"/>
          <p:cNvSpPr/>
          <p:nvPr/>
        </p:nvSpPr>
        <p:spPr bwMode="auto">
          <a:xfrm>
            <a:off x="5378316" y="2308225"/>
            <a:ext cx="776288" cy="776288"/>
          </a:xfrm>
          <a:prstGeom prst="ellipse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2253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1012374"/>
              </p:ext>
            </p:extLst>
          </p:nvPr>
        </p:nvGraphicFramePr>
        <p:xfrm>
          <a:off x="5456104" y="2371725"/>
          <a:ext cx="735012" cy="55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7712" name="Equation" r:id="rId10" imgW="254000" imgH="190500" progId="Equation.DSMT4">
                  <p:embed/>
                </p:oleObj>
              </mc:Choice>
              <mc:Fallback>
                <p:oleObj name="Equation" r:id="rId10" imgW="254000" imgH="190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56104" y="2371725"/>
                        <a:ext cx="735012" cy="5508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3" name="Oval 82"/>
          <p:cNvSpPr/>
          <p:nvPr/>
        </p:nvSpPr>
        <p:spPr bwMode="auto">
          <a:xfrm>
            <a:off x="188779" y="2293938"/>
            <a:ext cx="776287" cy="77628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2253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1170949"/>
              </p:ext>
            </p:extLst>
          </p:nvPr>
        </p:nvGraphicFramePr>
        <p:xfrm>
          <a:off x="357054" y="2382838"/>
          <a:ext cx="481012" cy="623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7713" name="Equation" r:id="rId12" imgW="127000" imgH="165100" progId="Equation.DSMT4">
                  <p:embed/>
                </p:oleObj>
              </mc:Choice>
              <mc:Fallback>
                <p:oleObj name="Equation" r:id="rId12" imgW="127000" imgH="165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054" y="2382838"/>
                        <a:ext cx="481012" cy="6238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60" name="Rectangle 83"/>
          <p:cNvSpPr>
            <a:spLocks noChangeArrowheads="1"/>
          </p:cNvSpPr>
          <p:nvPr/>
        </p:nvSpPr>
        <p:spPr bwMode="auto">
          <a:xfrm>
            <a:off x="44316" y="3070225"/>
            <a:ext cx="11493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/>
              <a:t>gluon (8)</a:t>
            </a:r>
          </a:p>
        </p:txBody>
      </p:sp>
      <p:sp>
        <p:nvSpPr>
          <p:cNvPr id="22561" name="Rectangle 84"/>
          <p:cNvSpPr>
            <a:spLocks noChangeArrowheads="1"/>
          </p:cNvSpPr>
          <p:nvPr/>
        </p:nvSpPr>
        <p:spPr bwMode="auto">
          <a:xfrm>
            <a:off x="1568316" y="3070225"/>
            <a:ext cx="947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/>
              <a:t>photon</a:t>
            </a:r>
          </a:p>
        </p:txBody>
      </p:sp>
      <p:sp>
        <p:nvSpPr>
          <p:cNvPr id="22562" name="Rectangle 85"/>
          <p:cNvSpPr>
            <a:spLocks noChangeArrowheads="1"/>
          </p:cNvSpPr>
          <p:nvPr/>
        </p:nvSpPr>
        <p:spPr bwMode="auto">
          <a:xfrm>
            <a:off x="2711316" y="3081338"/>
            <a:ext cx="1073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/>
              <a:t>Z boson</a:t>
            </a:r>
          </a:p>
        </p:txBody>
      </p:sp>
      <p:sp>
        <p:nvSpPr>
          <p:cNvPr id="22563" name="Rectangle 86"/>
          <p:cNvSpPr>
            <a:spLocks noChangeArrowheads="1"/>
          </p:cNvSpPr>
          <p:nvPr/>
        </p:nvSpPr>
        <p:spPr bwMode="auto">
          <a:xfrm>
            <a:off x="4609966" y="3070225"/>
            <a:ext cx="12652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/>
              <a:t>W bosons</a:t>
            </a:r>
          </a:p>
        </p:txBody>
      </p:sp>
      <p:sp>
        <p:nvSpPr>
          <p:cNvPr id="92" name="Oval 91"/>
          <p:cNvSpPr/>
          <p:nvPr/>
        </p:nvSpPr>
        <p:spPr bwMode="auto">
          <a:xfrm>
            <a:off x="7535729" y="2270125"/>
            <a:ext cx="776287" cy="77628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2253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8327931"/>
              </p:ext>
            </p:extLst>
          </p:nvPr>
        </p:nvGraphicFramePr>
        <p:xfrm>
          <a:off x="7677016" y="2438400"/>
          <a:ext cx="514350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7714" name="Equation" r:id="rId14" imgW="177800" imgH="152400" progId="Equation.DSMT4">
                  <p:embed/>
                </p:oleObj>
              </mc:Choice>
              <mc:Fallback>
                <p:oleObj name="Equation" r:id="rId14" imgW="177800" imgH="15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77016" y="2438400"/>
                        <a:ext cx="514350" cy="441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67" name="Rectangle 94"/>
          <p:cNvSpPr>
            <a:spLocks noChangeArrowheads="1"/>
          </p:cNvSpPr>
          <p:nvPr/>
        </p:nvSpPr>
        <p:spPr bwMode="auto">
          <a:xfrm>
            <a:off x="7143616" y="3084513"/>
            <a:ext cx="15224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 dirty="0"/>
              <a:t>Higgs boson</a:t>
            </a:r>
          </a:p>
        </p:txBody>
      </p:sp>
      <p:sp>
        <p:nvSpPr>
          <p:cNvPr id="22568" name="Rectangle 95"/>
          <p:cNvSpPr>
            <a:spLocks noChangeArrowheads="1"/>
          </p:cNvSpPr>
          <p:nvPr/>
        </p:nvSpPr>
        <p:spPr bwMode="auto">
          <a:xfrm>
            <a:off x="-31884" y="1316038"/>
            <a:ext cx="638969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 smtClean="0">
                <a:solidFill>
                  <a:srgbClr val="000090"/>
                </a:solidFill>
              </a:rPr>
              <a:t>Gauge bosons (force field quanta)</a:t>
            </a:r>
            <a:endParaRPr lang="en-US" sz="3200" dirty="0">
              <a:solidFill>
                <a:srgbClr val="000090"/>
              </a:solidFill>
            </a:endParaRPr>
          </a:p>
        </p:txBody>
      </p:sp>
      <p:sp>
        <p:nvSpPr>
          <p:cNvPr id="22569" name="Rectangle 96"/>
          <p:cNvSpPr>
            <a:spLocks noChangeArrowheads="1"/>
          </p:cNvSpPr>
          <p:nvPr/>
        </p:nvSpPr>
        <p:spPr bwMode="auto">
          <a:xfrm>
            <a:off x="6534016" y="1252538"/>
            <a:ext cx="2609984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000090"/>
                </a:solidFill>
              </a:rPr>
              <a:t>Higgs boson</a:t>
            </a:r>
            <a:endParaRPr lang="en-US" sz="3600" dirty="0">
              <a:solidFill>
                <a:srgbClr val="000090"/>
              </a:solidFill>
            </a:endParaRPr>
          </a:p>
          <a:p>
            <a:r>
              <a:rPr lang="en-US" sz="1400" dirty="0">
                <a:solidFill>
                  <a:srgbClr val="000090"/>
                </a:solidFill>
              </a:rPr>
              <a:t>and vacuum expectation value</a:t>
            </a:r>
          </a:p>
        </p:txBody>
      </p:sp>
      <p:sp>
        <p:nvSpPr>
          <p:cNvPr id="22570" name="TextBox 97"/>
          <p:cNvSpPr txBox="1">
            <a:spLocks noChangeArrowheads="1"/>
          </p:cNvSpPr>
          <p:nvPr/>
        </p:nvSpPr>
        <p:spPr bwMode="auto">
          <a:xfrm>
            <a:off x="44316" y="1930400"/>
            <a:ext cx="14420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Strong force</a:t>
            </a:r>
          </a:p>
        </p:txBody>
      </p:sp>
      <p:sp>
        <p:nvSpPr>
          <p:cNvPr id="22571" name="Rectangle 98"/>
          <p:cNvSpPr>
            <a:spLocks noChangeArrowheads="1"/>
          </p:cNvSpPr>
          <p:nvPr/>
        </p:nvSpPr>
        <p:spPr bwMode="auto">
          <a:xfrm>
            <a:off x="1588954" y="1930400"/>
            <a:ext cx="11082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EM force</a:t>
            </a:r>
          </a:p>
        </p:txBody>
      </p:sp>
      <p:sp>
        <p:nvSpPr>
          <p:cNvPr id="22572" name="Rectangle 99"/>
          <p:cNvSpPr>
            <a:spLocks noChangeArrowheads="1"/>
          </p:cNvSpPr>
          <p:nvPr/>
        </p:nvSpPr>
        <p:spPr bwMode="auto">
          <a:xfrm>
            <a:off x="3859079" y="1941513"/>
            <a:ext cx="13478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Weak force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622300" y="3873500"/>
            <a:ext cx="7952593" cy="267765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“Fundamental forces”</a:t>
            </a:r>
            <a:r>
              <a:rPr lang="en-US" sz="2800" dirty="0" smtClean="0"/>
              <a:t>: transmitted by </a:t>
            </a:r>
            <a:r>
              <a:rPr lang="en-US" sz="2800" i="1" dirty="0" smtClean="0"/>
              <a:t>fields</a:t>
            </a:r>
            <a:r>
              <a:rPr lang="en-US" sz="2800" dirty="0" smtClean="0"/>
              <a:t> </a:t>
            </a:r>
          </a:p>
          <a:p>
            <a:endParaRPr lang="en-US" sz="2800" dirty="0" smtClean="0"/>
          </a:p>
          <a:p>
            <a:r>
              <a:rPr lang="en-US" sz="2800" dirty="0" smtClean="0"/>
              <a:t>Quantum excitations of fields are </a:t>
            </a:r>
            <a:r>
              <a:rPr lang="en-US" sz="2800" i="1" dirty="0" smtClean="0"/>
              <a:t>particles</a:t>
            </a:r>
            <a:r>
              <a:rPr lang="en-US" sz="2800" dirty="0" smtClean="0"/>
              <a:t> with 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spin = </a:t>
            </a:r>
            <a:r>
              <a:rPr lang="en-US" sz="2800" i="1" dirty="0" err="1" smtClean="0"/>
              <a:t>nħ</a:t>
            </a:r>
            <a:r>
              <a:rPr lang="en-US" sz="2800" dirty="0" smtClean="0"/>
              <a:t>,  </a:t>
            </a:r>
            <a:r>
              <a:rPr lang="en-US" sz="2800" i="1" dirty="0" smtClean="0"/>
              <a:t>n</a:t>
            </a:r>
            <a:r>
              <a:rPr lang="en-US" sz="2800" dirty="0" smtClean="0"/>
              <a:t> = integer        </a:t>
            </a:r>
            <a:r>
              <a:rPr lang="en-US" sz="2800" i="1" dirty="0" err="1" smtClean="0"/>
              <a:t>ħ</a:t>
            </a:r>
            <a:r>
              <a:rPr lang="en-US" sz="2800" dirty="0" smtClean="0"/>
              <a:t> = Planck’s constant </a:t>
            </a:r>
          </a:p>
          <a:p>
            <a:endParaRPr lang="en-US" sz="2800" dirty="0" smtClean="0"/>
          </a:p>
          <a:p>
            <a:r>
              <a:rPr lang="en-US" sz="2800" dirty="0" smtClean="0"/>
              <a:t>“</a:t>
            </a:r>
            <a:r>
              <a:rPr lang="en-US" sz="2800" dirty="0"/>
              <a:t>b</a:t>
            </a:r>
            <a:r>
              <a:rPr lang="en-US" sz="2800" dirty="0" smtClean="0"/>
              <a:t>osons” – do not obey Pauli exclusion principle!  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52382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685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400" y="-6350"/>
            <a:ext cx="9169400" cy="687705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12700" y="355073"/>
            <a:ext cx="9144000" cy="749827"/>
          </a:xfrm>
        </p:spPr>
        <p:txBody>
          <a:bodyPr>
            <a:noAutofit/>
          </a:bodyPr>
          <a:lstStyle/>
          <a:p>
            <a:r>
              <a:rPr lang="en-US" dirty="0" smtClean="0"/>
              <a:t>The four (known) fundamental forces of nature </a:t>
            </a:r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9974322"/>
              </p:ext>
            </p:extLst>
          </p:nvPr>
        </p:nvGraphicFramePr>
        <p:xfrm>
          <a:off x="-12700" y="1371598"/>
          <a:ext cx="9144000" cy="56322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800"/>
                <a:gridCol w="2349500"/>
                <a:gridCol w="4203700"/>
              </a:tblGrid>
              <a:tr h="93015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Quantum field excitation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0" dirty="0" smtClean="0"/>
                        <a:t>Fundamental forces/fields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Examples</a:t>
                      </a:r>
                    </a:p>
                    <a:p>
                      <a:endParaRPr lang="en-US" sz="2400" dirty="0"/>
                    </a:p>
                  </a:txBody>
                  <a:tcPr/>
                </a:tc>
              </a:tr>
              <a:tr h="930156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Electromagnetic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0" dirty="0" smtClean="0"/>
                        <a:t>Light, electrical power, chemistry, civilization as we know it.</a:t>
                      </a:r>
                      <a:endParaRPr lang="en-US" sz="2400" dirty="0" smtClean="0"/>
                    </a:p>
                  </a:txBody>
                  <a:tcPr/>
                </a:tc>
              </a:tr>
              <a:tr h="131469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Weak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Many</a:t>
                      </a:r>
                      <a:r>
                        <a:rPr lang="en-US" sz="2400" baseline="0" dirty="0" smtClean="0"/>
                        <a:t> natural radioactive processes, operation of sun, supernova explosions, formation of elements.</a:t>
                      </a:r>
                      <a:endParaRPr lang="en-US" sz="2400" dirty="0"/>
                    </a:p>
                  </a:txBody>
                  <a:tcPr/>
                </a:tc>
              </a:tr>
              <a:tr h="102870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Strong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Holds</a:t>
                      </a:r>
                      <a:r>
                        <a:rPr lang="en-US" sz="2400" baseline="0" dirty="0" smtClean="0"/>
                        <a:t> nuclear particles together.</a:t>
                      </a:r>
                      <a:endParaRPr lang="en-US" sz="2400" dirty="0"/>
                    </a:p>
                  </a:txBody>
                  <a:tcPr/>
                </a:tc>
              </a:tr>
              <a:tr h="930156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G (graviton)  [?]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Gravitational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Astrophysical systems, large scale dynamics</a:t>
                      </a:r>
                      <a:r>
                        <a:rPr lang="en-US" sz="2400" baseline="0" dirty="0" smtClean="0"/>
                        <a:t> of universe.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Oval 5"/>
          <p:cNvSpPr/>
          <p:nvPr/>
        </p:nvSpPr>
        <p:spPr bwMode="auto">
          <a:xfrm>
            <a:off x="658813" y="2344738"/>
            <a:ext cx="776287" cy="776287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9922731"/>
              </p:ext>
            </p:extLst>
          </p:nvPr>
        </p:nvGraphicFramePr>
        <p:xfrm>
          <a:off x="804863" y="2420938"/>
          <a:ext cx="528637" cy="623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4642" name="Equation" r:id="rId4" imgW="139700" imgH="165100" progId="Equation.DSMT4">
                  <p:embed/>
                </p:oleObj>
              </mc:Choice>
              <mc:Fallback>
                <p:oleObj name="Equation" r:id="rId4" imgW="139700" imgH="165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4863" y="2420938"/>
                        <a:ext cx="528637" cy="6238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Oval 7"/>
          <p:cNvSpPr/>
          <p:nvPr/>
        </p:nvSpPr>
        <p:spPr bwMode="auto">
          <a:xfrm>
            <a:off x="677863" y="5176838"/>
            <a:ext cx="776287" cy="77628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9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6855485"/>
              </p:ext>
            </p:extLst>
          </p:nvPr>
        </p:nvGraphicFramePr>
        <p:xfrm>
          <a:off x="846138" y="5265738"/>
          <a:ext cx="481012" cy="623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4643" name="Equation" r:id="rId6" imgW="127000" imgH="165100" progId="Equation.DSMT4">
                  <p:embed/>
                </p:oleObj>
              </mc:Choice>
              <mc:Fallback>
                <p:oleObj name="Equation" r:id="rId6" imgW="127000" imgH="165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6138" y="5265738"/>
                        <a:ext cx="481012" cy="6238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Oval 9"/>
          <p:cNvSpPr/>
          <p:nvPr/>
        </p:nvSpPr>
        <p:spPr bwMode="auto">
          <a:xfrm>
            <a:off x="736600" y="4225925"/>
            <a:ext cx="776288" cy="776288"/>
          </a:xfrm>
          <a:prstGeom prst="ellipse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1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2660780"/>
              </p:ext>
            </p:extLst>
          </p:nvPr>
        </p:nvGraphicFramePr>
        <p:xfrm>
          <a:off x="844550" y="4225925"/>
          <a:ext cx="654050" cy="61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4644" name="Equation" r:id="rId8" imgW="203200" imgH="190500" progId="Equation.DSMT4">
                  <p:embed/>
                </p:oleObj>
              </mc:Choice>
              <mc:Fallback>
                <p:oleObj name="Equation" r:id="rId8" imgW="203200" imgH="190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4550" y="4225925"/>
                        <a:ext cx="654050" cy="612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Oval 11"/>
          <p:cNvSpPr/>
          <p:nvPr/>
        </p:nvSpPr>
        <p:spPr bwMode="auto">
          <a:xfrm>
            <a:off x="114300" y="3502025"/>
            <a:ext cx="776288" cy="776288"/>
          </a:xfrm>
          <a:prstGeom prst="ellipse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1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0948894"/>
              </p:ext>
            </p:extLst>
          </p:nvPr>
        </p:nvGraphicFramePr>
        <p:xfrm>
          <a:off x="204788" y="3560763"/>
          <a:ext cx="735012" cy="550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4645" name="Equation" r:id="rId10" imgW="254000" imgH="190500" progId="Equation.DSMT4">
                  <p:embed/>
                </p:oleObj>
              </mc:Choice>
              <mc:Fallback>
                <p:oleObj name="Equation" r:id="rId10" imgW="254000" imgH="190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788" y="3560763"/>
                        <a:ext cx="735012" cy="5508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Oval 13"/>
          <p:cNvSpPr/>
          <p:nvPr/>
        </p:nvSpPr>
        <p:spPr bwMode="auto">
          <a:xfrm>
            <a:off x="1333500" y="3502025"/>
            <a:ext cx="776288" cy="776288"/>
          </a:xfrm>
          <a:prstGeom prst="ellipse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1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2550191"/>
              </p:ext>
            </p:extLst>
          </p:nvPr>
        </p:nvGraphicFramePr>
        <p:xfrm>
          <a:off x="1436688" y="3578225"/>
          <a:ext cx="735012" cy="55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4646" name="Equation" r:id="rId12" imgW="254000" imgH="190500" progId="Equation.DSMT4">
                  <p:embed/>
                </p:oleObj>
              </mc:Choice>
              <mc:Fallback>
                <p:oleObj name="Equation" r:id="rId12" imgW="254000" imgH="190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6688" y="3578225"/>
                        <a:ext cx="735012" cy="5508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82849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355073"/>
            <a:ext cx="9144000" cy="902227"/>
          </a:xfrm>
        </p:spPr>
        <p:txBody>
          <a:bodyPr>
            <a:noAutofit/>
          </a:bodyPr>
          <a:lstStyle/>
          <a:p>
            <a:r>
              <a:rPr lang="en-US" dirty="0" smtClean="0"/>
              <a:t>Electric and magnetic fields are unified!</a:t>
            </a:r>
            <a:endParaRPr lang="en-US" dirty="0"/>
          </a:p>
        </p:txBody>
      </p:sp>
      <p:pic>
        <p:nvPicPr>
          <p:cNvPr id="4" name="Picture 3" descr="eddy current tub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198" y="1371600"/>
            <a:ext cx="3084602" cy="52959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800600" y="3124200"/>
            <a:ext cx="36359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Demonstration of Faraday’s Law,</a:t>
            </a:r>
          </a:p>
          <a:p>
            <a:r>
              <a:rPr lang="en-US" dirty="0" smtClean="0"/>
              <a:t>showing the connection between</a:t>
            </a:r>
          </a:p>
          <a:p>
            <a:r>
              <a:rPr lang="en-US" dirty="0" smtClean="0"/>
              <a:t>electric fields and magnetic fields.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15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5" name="Picture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350" y="736600"/>
            <a:ext cx="9150350" cy="6102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103776"/>
            <a:ext cx="9144000" cy="1102724"/>
          </a:xfrm>
        </p:spPr>
        <p:txBody>
          <a:bodyPr>
            <a:noAutofit/>
          </a:bodyPr>
          <a:lstStyle/>
          <a:p>
            <a:r>
              <a:rPr lang="en-US" dirty="0" smtClean="0"/>
              <a:t>Angels &amp; Demons and Tom Hanks: </a:t>
            </a:r>
            <a:br>
              <a:rPr lang="en-US" dirty="0" smtClean="0"/>
            </a:br>
            <a:r>
              <a:rPr lang="en-US" dirty="0" smtClean="0"/>
              <a:t>What about antimatter?</a:t>
            </a:r>
            <a:endParaRPr lang="en-US" dirty="0"/>
          </a:p>
        </p:txBody>
      </p:sp>
      <p:sp>
        <p:nvSpPr>
          <p:cNvPr id="6" name="Rectangle 3"/>
          <p:cNvSpPr>
            <a:spLocks/>
          </p:cNvSpPr>
          <p:nvPr/>
        </p:nvSpPr>
        <p:spPr bwMode="auto">
          <a:xfrm>
            <a:off x="4833938" y="6216650"/>
            <a:ext cx="4419914" cy="5539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lang="en-US" sz="2000" dirty="0">
                <a:solidFill>
                  <a:srgbClr val="FFFFFF"/>
                </a:solidFill>
                <a:ea typeface="Times New Roman" pitchFamily="-65" charset="0"/>
                <a:cs typeface="Times New Roman" pitchFamily="-65" charset="0"/>
              </a:rPr>
              <a:t>Angels and Demons, © Sony </a:t>
            </a:r>
            <a:r>
              <a:rPr lang="en-US" sz="2000" dirty="0" smtClean="0">
                <a:solidFill>
                  <a:srgbClr val="FFFFFF"/>
                </a:solidFill>
                <a:ea typeface="Times New Roman" pitchFamily="-65" charset="0"/>
                <a:cs typeface="Times New Roman" pitchFamily="-65" charset="0"/>
              </a:rPr>
              <a:t>Pictures</a:t>
            </a:r>
            <a:r>
              <a:rPr lang="en-US" sz="2000" dirty="0">
                <a:solidFill>
                  <a:srgbClr val="FFFFFF"/>
                </a:solidFill>
                <a:ea typeface="Times New Roman" pitchFamily="-65" charset="0"/>
                <a:cs typeface="Times New Roman" pitchFamily="-65" charset="0"/>
              </a:rPr>
              <a:t>. </a:t>
            </a:r>
          </a:p>
          <a:p>
            <a:pPr marL="39688"/>
            <a:r>
              <a:rPr lang="en-US" sz="1600" dirty="0" smtClean="0">
                <a:solidFill>
                  <a:srgbClr val="FFFFFF"/>
                </a:solidFill>
                <a:ea typeface="Times New Roman" pitchFamily="-65" charset="0"/>
                <a:cs typeface="Times New Roman" pitchFamily="-65" charset="0"/>
              </a:rPr>
              <a:t>(</a:t>
            </a:r>
            <a:r>
              <a:rPr lang="en-US" sz="1600" dirty="0">
                <a:solidFill>
                  <a:srgbClr val="FFFFFF"/>
                </a:solidFill>
                <a:ea typeface="Times New Roman" pitchFamily="-65" charset="0"/>
                <a:cs typeface="Times New Roman" pitchFamily="-65" charset="0"/>
              </a:rPr>
              <a:t>T</a:t>
            </a:r>
            <a:r>
              <a:rPr lang="en-US" sz="1600" dirty="0" smtClean="0">
                <a:solidFill>
                  <a:srgbClr val="FFFFFF"/>
                </a:solidFill>
                <a:ea typeface="Times New Roman" pitchFamily="-65" charset="0"/>
                <a:cs typeface="Times New Roman" pitchFamily="-65" charset="0"/>
              </a:rPr>
              <a:t>hey </a:t>
            </a:r>
            <a:r>
              <a:rPr lang="en-US" sz="1600" dirty="0">
                <a:solidFill>
                  <a:srgbClr val="FFFFFF"/>
                </a:solidFill>
                <a:ea typeface="Times New Roman" pitchFamily="-65" charset="0"/>
                <a:cs typeface="Times New Roman" pitchFamily="-65" charset="0"/>
              </a:rPr>
              <a:t>also make computer </a:t>
            </a:r>
            <a:r>
              <a:rPr lang="en-US" sz="1600" dirty="0" smtClean="0">
                <a:solidFill>
                  <a:srgbClr val="FFFFFF"/>
                </a:solidFill>
                <a:ea typeface="Times New Roman" pitchFamily="-65" charset="0"/>
                <a:cs typeface="Times New Roman" pitchFamily="-65" charset="0"/>
              </a:rPr>
              <a:t>displays.)</a:t>
            </a:r>
            <a:endParaRPr lang="en-US" sz="1600" dirty="0">
              <a:solidFill>
                <a:srgbClr val="FFFFFF"/>
              </a:solidFill>
              <a:ea typeface="Times New Roman" pitchFamily="-65" charset="0"/>
              <a:cs typeface="Times New Roman" pitchFamily="-65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4876534"/>
            <a:ext cx="3306576" cy="198146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8" name="Picture 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972387"/>
            <a:ext cx="3222713" cy="18856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90537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/>
          </p:cNvSpPr>
          <p:nvPr/>
        </p:nvSpPr>
        <p:spPr bwMode="auto">
          <a:xfrm>
            <a:off x="0" y="0"/>
            <a:ext cx="9286875" cy="6858000"/>
          </a:xfrm>
          <a:prstGeom prst="rect">
            <a:avLst/>
          </a:prstGeom>
          <a:solidFill>
            <a:srgbClr val="00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39938" name="Picture 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4268" y="1121328"/>
            <a:ext cx="8862044" cy="55390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35100"/>
            <a:ext cx="9296400" cy="859810"/>
          </a:xfrm>
        </p:spPr>
        <p:txBody>
          <a:bodyPr>
            <a:normAutofit/>
          </a:bodyPr>
          <a:lstStyle/>
          <a:p>
            <a:r>
              <a:rPr lang="en-US" dirty="0"/>
              <a:t>LHC Control Room: the real thing</a:t>
            </a:r>
          </a:p>
        </p:txBody>
      </p:sp>
    </p:spTree>
    <p:extLst>
      <p:ext uri="{BB962C8B-B14F-4D97-AF65-F5344CB8AC3E}">
        <p14:creationId xmlns:p14="http://schemas.microsoft.com/office/powerpoint/2010/main" val="10768421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4938"/>
            <a:ext cx="9144000" cy="995362"/>
          </a:xfrm>
        </p:spPr>
        <p:txBody>
          <a:bodyPr/>
          <a:lstStyle/>
          <a:p>
            <a:r>
              <a:rPr lang="en-US" dirty="0" smtClean="0"/>
              <a:t>Peter Higgs and the origin of mass</a:t>
            </a:r>
            <a:endParaRPr lang="en-US" dirty="0"/>
          </a:p>
        </p:txBody>
      </p:sp>
      <p:pic>
        <p:nvPicPr>
          <p:cNvPr id="4" name="Picture 3" descr="_45004591_peter_higgs_2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1346199"/>
            <a:ext cx="3410473" cy="256540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84600" y="1347738"/>
            <a:ext cx="5168900" cy="255454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3200" dirty="0" smtClean="0">
                <a:solidFill>
                  <a:srgbClr val="000090"/>
                </a:solidFill>
                <a:latin typeface="Calibri"/>
              </a:rPr>
              <a:t>Fundamental particles interact with the Higgs field, which exists throughout all space. </a:t>
            </a:r>
            <a:r>
              <a:rPr lang="en-US" sz="3200" dirty="0">
                <a:solidFill>
                  <a:srgbClr val="000090"/>
                </a:solidFill>
                <a:latin typeface="Calibri"/>
              </a:rPr>
              <a:t>T</a:t>
            </a:r>
            <a:r>
              <a:rPr lang="en-US" sz="3200" dirty="0" smtClean="0">
                <a:solidFill>
                  <a:srgbClr val="000090"/>
                </a:solidFill>
                <a:latin typeface="Calibri"/>
              </a:rPr>
              <a:t>his gives mass to particles!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" y="4279900"/>
            <a:ext cx="5330957" cy="1981199"/>
          </a:xfrm>
          <a:prstGeom prst="rect">
            <a:avLst/>
          </a:prstGeom>
        </p:spPr>
      </p:pic>
      <p:pic>
        <p:nvPicPr>
          <p:cNvPr id="5" name="Picture 4" descr="higgs-potential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700" y="4127500"/>
            <a:ext cx="3721100" cy="24124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" y="6350000"/>
            <a:ext cx="4919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 J. Richman, Physics 225b, Lectures 7-17.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127523" y="6362700"/>
            <a:ext cx="1711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Higgs potential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219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5" name="Picture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7529"/>
            <a:ext cx="9144000" cy="6205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7007896" y="4491038"/>
            <a:ext cx="1775145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rgbClr val="000090"/>
                </a:solidFill>
                <a:latin typeface="Calibri"/>
                <a:ea typeface="ＭＳ Ｐゴシック" charset="-128"/>
                <a:cs typeface="ＭＳ Ｐゴシック" charset="-128"/>
              </a:rPr>
              <a:t>Geneva </a:t>
            </a:r>
            <a:r>
              <a:rPr lang="en-US" sz="2000" dirty="0" smtClean="0">
                <a:solidFill>
                  <a:srgbClr val="000090"/>
                </a:solidFill>
                <a:latin typeface="Calibri"/>
                <a:ea typeface="ＭＳ Ｐゴシック" charset="-128"/>
                <a:cs typeface="ＭＳ Ｐゴシック" charset="-128"/>
              </a:rPr>
              <a:t>Airport</a:t>
            </a:r>
            <a:endParaRPr lang="en-US" sz="2000" dirty="0">
              <a:solidFill>
                <a:srgbClr val="000090"/>
              </a:solidFill>
              <a:latin typeface="Calibri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48463" y="5327650"/>
            <a:ext cx="2116886" cy="58477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>
                <a:solidFill>
                  <a:srgbClr val="000090"/>
                </a:solidFill>
                <a:latin typeface="Calibri"/>
                <a:ea typeface="ＭＳ Ｐゴシック" charset="-128"/>
                <a:cs typeface="ＭＳ Ｐゴシック" charset="-128"/>
              </a:rPr>
              <a:t>Switzerland </a:t>
            </a:r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43430" y="4711243"/>
            <a:ext cx="1436887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>
                <a:solidFill>
                  <a:srgbClr val="000090"/>
                </a:solidFill>
                <a:latin typeface="Calibri"/>
                <a:ea typeface="ＭＳ Ｐゴシック" charset="-128"/>
                <a:cs typeface="ＭＳ Ｐゴシック" charset="-128"/>
              </a:rPr>
              <a:t>France</a:t>
            </a:r>
            <a:endParaRPr lang="en-US" sz="2800"/>
          </a:p>
        </p:txBody>
      </p:sp>
      <p:cxnSp>
        <p:nvCxnSpPr>
          <p:cNvPr id="15" name="Straight Arrow Connector 14"/>
          <p:cNvCxnSpPr/>
          <p:nvPr/>
        </p:nvCxnSpPr>
        <p:spPr>
          <a:xfrm rot="5400000" flipH="1" flipV="1">
            <a:off x="8416148" y="3924010"/>
            <a:ext cx="850698" cy="287525"/>
          </a:xfrm>
          <a:prstGeom prst="straightConnector1">
            <a:avLst/>
          </a:prstGeom>
          <a:ln w="38100">
            <a:solidFill>
              <a:srgbClr val="FF0000"/>
            </a:solidFill>
            <a:tailEnd type="arrow" w="sm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705412" y="121766"/>
            <a:ext cx="5990788" cy="15081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5400">
            <a:solidFill>
              <a:srgbClr val="00009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000090"/>
                </a:solidFill>
              </a:rPr>
              <a:t>Large Hadron Collider </a:t>
            </a:r>
            <a:r>
              <a:rPr lang="en-US" sz="2400" dirty="0" smtClean="0">
                <a:solidFill>
                  <a:srgbClr val="000090"/>
                </a:solidFill>
              </a:rPr>
              <a:t>C</a:t>
            </a:r>
            <a:r>
              <a:rPr lang="en-US" sz="2400" dirty="0">
                <a:solidFill>
                  <a:srgbClr val="000090"/>
                </a:solidFill>
              </a:rPr>
              <a:t>= 27 km (16.9 mi)</a:t>
            </a:r>
          </a:p>
          <a:p>
            <a:pPr algn="ctr"/>
            <a:r>
              <a:rPr lang="en-US" sz="2400" dirty="0" smtClean="0">
                <a:solidFill>
                  <a:srgbClr val="FF0000"/>
                </a:solidFill>
              </a:rPr>
              <a:t>E(beam)= </a:t>
            </a:r>
            <a:r>
              <a:rPr lang="en-US" sz="2400" dirty="0">
                <a:solidFill>
                  <a:srgbClr val="FF0000"/>
                </a:solidFill>
              </a:rPr>
              <a:t>3.5 to 7 </a:t>
            </a:r>
            <a:r>
              <a:rPr lang="en-US" sz="2400" dirty="0" err="1">
                <a:solidFill>
                  <a:srgbClr val="FF0000"/>
                </a:solidFill>
              </a:rPr>
              <a:t>TeV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 flipV="1">
            <a:off x="4233333" y="4711245"/>
            <a:ext cx="2243667" cy="4393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253023" y="5152112"/>
            <a:ext cx="2223977" cy="959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5400000" flipH="1" flipV="1">
            <a:off x="6215945" y="4974168"/>
            <a:ext cx="507999" cy="4233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217082" y="5307870"/>
            <a:ext cx="2275570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0090"/>
                </a:solidFill>
              </a:rPr>
              <a:t>CERN main campus</a:t>
            </a:r>
          </a:p>
        </p:txBody>
      </p:sp>
      <p:sp>
        <p:nvSpPr>
          <p:cNvPr id="48" name="Rectangle 47"/>
          <p:cNvSpPr/>
          <p:nvPr/>
        </p:nvSpPr>
        <p:spPr>
          <a:xfrm>
            <a:off x="4789195" y="3693456"/>
            <a:ext cx="1334539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>
                <a:solidFill>
                  <a:srgbClr val="000090"/>
                </a:solidFill>
                <a:latin typeface="Calibri"/>
              </a:rPr>
              <a:t>Super Proton Synchrotron (SPS)</a:t>
            </a:r>
            <a:endParaRPr lang="en-US" sz="12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1874_584296168258065_1681066008_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392112"/>
            <a:ext cx="8839200" cy="621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930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r>
              <a:rPr lang="en-US"/>
              <a:t>Curnet</a:t>
            </a:r>
          </a:p>
        </p:txBody>
      </p:sp>
      <p:pic>
        <p:nvPicPr>
          <p:cNvPr id="9219" name="Picture 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205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2173084" y="1161705"/>
            <a:ext cx="2336800" cy="8302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>
                <a:solidFill>
                  <a:srgbClr val="000090"/>
                </a:solidFill>
                <a:latin typeface="Calibri"/>
                <a:ea typeface="ＭＳ Ｐゴシック" charset="-128"/>
                <a:cs typeface="ＭＳ Ｐゴシック" charset="-128"/>
              </a:rPr>
              <a:t>CMS Experiment, </a:t>
            </a:r>
            <a:br>
              <a:rPr lang="en-US" sz="2400">
                <a:solidFill>
                  <a:srgbClr val="000090"/>
                </a:solidFill>
                <a:latin typeface="Calibri"/>
                <a:ea typeface="ＭＳ Ｐゴシック" charset="-128"/>
                <a:cs typeface="ＭＳ Ｐゴシック" charset="-128"/>
              </a:rPr>
            </a:br>
            <a:r>
              <a:rPr lang="en-US" sz="2400">
                <a:solidFill>
                  <a:srgbClr val="000090"/>
                </a:solidFill>
                <a:latin typeface="Calibri"/>
                <a:ea typeface="ＭＳ Ｐゴシック" charset="-128"/>
                <a:cs typeface="ＭＳ Ｐゴシック" charset="-128"/>
              </a:rPr>
              <a:t>(Cessy, France)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Arc 15"/>
          <p:cNvSpPr/>
          <p:nvPr/>
        </p:nvSpPr>
        <p:spPr>
          <a:xfrm>
            <a:off x="2597913" y="1866360"/>
            <a:ext cx="4183412" cy="1092597"/>
          </a:xfrm>
          <a:prstGeom prst="arc">
            <a:avLst>
              <a:gd name="adj1" fmla="val 16200000"/>
              <a:gd name="adj2" fmla="val 21558453"/>
            </a:avLst>
          </a:prstGeom>
          <a:ln w="76200">
            <a:solidFill>
              <a:srgbClr val="FF0000"/>
            </a:solidFill>
            <a:headEnd type="triangl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c 20"/>
          <p:cNvSpPr/>
          <p:nvPr/>
        </p:nvSpPr>
        <p:spPr>
          <a:xfrm flipH="1">
            <a:off x="937056" y="2068076"/>
            <a:ext cx="3181092" cy="2579953"/>
          </a:xfrm>
          <a:prstGeom prst="arc">
            <a:avLst>
              <a:gd name="adj1" fmla="val 16200000"/>
              <a:gd name="adj2" fmla="val 21570587"/>
            </a:avLst>
          </a:prstGeom>
          <a:ln w="76200">
            <a:solidFill>
              <a:srgbClr val="3366FF"/>
            </a:solidFill>
            <a:headEnd type="triangl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" y="177800"/>
            <a:ext cx="9144000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0090"/>
                </a:solidFill>
              </a:rPr>
              <a:t>LHC ring: </a:t>
            </a:r>
            <a:r>
              <a:rPr lang="en-US" sz="3600" dirty="0" smtClean="0">
                <a:solidFill>
                  <a:srgbClr val="000090"/>
                </a:solidFill>
              </a:rPr>
              <a:t>2 </a:t>
            </a:r>
            <a:r>
              <a:rPr lang="en-US" sz="3600" dirty="0">
                <a:solidFill>
                  <a:srgbClr val="000090"/>
                </a:solidFill>
              </a:rPr>
              <a:t>separate magnetic “highways</a:t>
            </a:r>
            <a:r>
              <a:rPr lang="en-US" sz="3600" dirty="0" smtClean="0">
                <a:solidFill>
                  <a:srgbClr val="000090"/>
                </a:solidFill>
              </a:rPr>
              <a:t>”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93800" y="2844800"/>
            <a:ext cx="1946867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Proton beam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76800" y="2247900"/>
            <a:ext cx="1946867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Proton beam</a:t>
            </a:r>
            <a:endParaRPr lang="en-US" sz="2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442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r>
              <a:rPr lang="en-US"/>
              <a:t>Curnet</a:t>
            </a:r>
          </a:p>
        </p:txBody>
      </p:sp>
      <p:pic>
        <p:nvPicPr>
          <p:cNvPr id="9219" name="Picture 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205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7172" name="Title 5"/>
          <p:cNvSpPr>
            <a:spLocks noGrp="1"/>
          </p:cNvSpPr>
          <p:nvPr>
            <p:ph type="title"/>
          </p:nvPr>
        </p:nvSpPr>
        <p:spPr bwMode="auto">
          <a:xfrm>
            <a:off x="6205966" y="4737343"/>
            <a:ext cx="2667000" cy="717550"/>
          </a:xfrm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en-US" sz="2400">
                <a:ea typeface="ＭＳ Ｐゴシック" pitchFamily="-65" charset="-128"/>
                <a:cs typeface="ＭＳ Ｐゴシック" pitchFamily="-65" charset="-128"/>
              </a:rPr>
              <a:t>ATLAS Experiment Meyrin, Switzerland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5499" y="3426767"/>
            <a:ext cx="2338501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>
                <a:solidFill>
                  <a:srgbClr val="000090"/>
                </a:solidFill>
                <a:latin typeface="Calibri"/>
                <a:ea typeface="ＭＳ Ｐゴシック" charset="-128"/>
                <a:cs typeface="ＭＳ Ｐゴシック" charset="-128"/>
              </a:rPr>
              <a:t>LHCb Experiment 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173084" y="1161705"/>
            <a:ext cx="2336800" cy="8302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>
                <a:solidFill>
                  <a:srgbClr val="000090"/>
                </a:solidFill>
                <a:latin typeface="Calibri"/>
                <a:ea typeface="ＭＳ Ｐゴシック" charset="-128"/>
                <a:cs typeface="ＭＳ Ｐゴシック" charset="-128"/>
              </a:rPr>
              <a:t>CMS Experiment, </a:t>
            </a:r>
            <a:br>
              <a:rPr lang="en-US" sz="2400">
                <a:solidFill>
                  <a:srgbClr val="000090"/>
                </a:solidFill>
                <a:latin typeface="Calibri"/>
                <a:ea typeface="ＭＳ Ｐゴシック" charset="-128"/>
                <a:cs typeface="ＭＳ Ｐゴシック" charset="-128"/>
              </a:rPr>
            </a:br>
            <a:r>
              <a:rPr lang="en-US" sz="2400">
                <a:solidFill>
                  <a:srgbClr val="000090"/>
                </a:solidFill>
                <a:latin typeface="Calibri"/>
                <a:ea typeface="ＭＳ Ｐゴシック" charset="-128"/>
                <a:cs typeface="ＭＳ Ｐゴシック" charset="-128"/>
              </a:rPr>
              <a:t>(Cessy, France)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Arc 15"/>
          <p:cNvSpPr/>
          <p:nvPr/>
        </p:nvSpPr>
        <p:spPr>
          <a:xfrm>
            <a:off x="2597913" y="1866360"/>
            <a:ext cx="4183412" cy="1092597"/>
          </a:xfrm>
          <a:prstGeom prst="arc">
            <a:avLst>
              <a:gd name="adj1" fmla="val 16200000"/>
              <a:gd name="adj2" fmla="val 21558453"/>
            </a:avLst>
          </a:prstGeom>
          <a:ln w="76200">
            <a:solidFill>
              <a:srgbClr val="FF0000"/>
            </a:solidFill>
            <a:headEnd type="triangl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c 20"/>
          <p:cNvSpPr/>
          <p:nvPr/>
        </p:nvSpPr>
        <p:spPr>
          <a:xfrm flipH="1">
            <a:off x="937056" y="2068076"/>
            <a:ext cx="3181092" cy="2579953"/>
          </a:xfrm>
          <a:prstGeom prst="arc">
            <a:avLst>
              <a:gd name="adj1" fmla="val 16200000"/>
              <a:gd name="adj2" fmla="val 21570587"/>
            </a:avLst>
          </a:prstGeom>
          <a:ln w="76200">
            <a:solidFill>
              <a:srgbClr val="3366FF"/>
            </a:solidFill>
            <a:headEnd type="triangl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" y="177800"/>
            <a:ext cx="9144000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0090"/>
                </a:solidFill>
              </a:rPr>
              <a:t>LHC ring: </a:t>
            </a:r>
            <a:r>
              <a:rPr lang="en-US" sz="3600" dirty="0" smtClean="0">
                <a:solidFill>
                  <a:srgbClr val="000090"/>
                </a:solidFill>
              </a:rPr>
              <a:t>2 </a:t>
            </a:r>
            <a:r>
              <a:rPr lang="en-US" sz="3600" dirty="0">
                <a:solidFill>
                  <a:srgbClr val="000090"/>
                </a:solidFill>
              </a:rPr>
              <a:t>separate magnetic “highways</a:t>
            </a:r>
            <a:r>
              <a:rPr lang="en-US" sz="3600" dirty="0" smtClean="0">
                <a:solidFill>
                  <a:srgbClr val="000090"/>
                </a:solidFill>
              </a:rPr>
              <a:t>”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71272" y="4689127"/>
            <a:ext cx="2294168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>
                <a:solidFill>
                  <a:srgbClr val="000090"/>
                </a:solidFill>
                <a:latin typeface="Calibri"/>
                <a:ea typeface="ＭＳ Ｐゴシック" charset="-128"/>
                <a:cs typeface="ＭＳ Ｐゴシック" charset="-128"/>
              </a:rPr>
              <a:t>Alice Experiment </a:t>
            </a:r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93800" y="2844800"/>
            <a:ext cx="1946867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Proton beam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76800" y="2247900"/>
            <a:ext cx="1946867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Proton beam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1601" y="6073914"/>
            <a:ext cx="8940799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177800" indent="-177800"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</a:rPr>
              <a:t>9300 </a:t>
            </a:r>
            <a:r>
              <a:rPr lang="en-US" sz="2000" dirty="0">
                <a:solidFill>
                  <a:srgbClr val="000090"/>
                </a:solidFill>
              </a:rPr>
              <a:t>magnets, </a:t>
            </a:r>
            <a:r>
              <a:rPr lang="en-US" sz="2000" dirty="0" smtClean="0">
                <a:solidFill>
                  <a:srgbClr val="000090"/>
                </a:solidFill>
              </a:rPr>
              <a:t>including 1232 </a:t>
            </a:r>
            <a:r>
              <a:rPr lang="en-US" sz="2000" dirty="0">
                <a:solidFill>
                  <a:srgbClr val="000090"/>
                </a:solidFill>
              </a:rPr>
              <a:t>15-meter dipoles.</a:t>
            </a:r>
          </a:p>
          <a:p>
            <a:pPr>
              <a:buFont typeface="Arial"/>
              <a:buChar char="•"/>
            </a:pPr>
            <a:r>
              <a:rPr lang="en-US" sz="2000" dirty="0">
                <a:solidFill>
                  <a:srgbClr val="000090"/>
                </a:solidFill>
              </a:rPr>
              <a:t> Radio-frequency EM cavity devices to accelerate beams (8/beam; 40 MHz)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r>
              <a:rPr lang="en-US"/>
              <a:t>Curnet</a:t>
            </a:r>
          </a:p>
        </p:txBody>
      </p:sp>
      <p:pic>
        <p:nvPicPr>
          <p:cNvPr id="9219" name="Picture 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2700"/>
            <a:ext cx="9144000" cy="6205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6" name="Arc 15"/>
          <p:cNvSpPr/>
          <p:nvPr/>
        </p:nvSpPr>
        <p:spPr>
          <a:xfrm>
            <a:off x="2597913" y="1866360"/>
            <a:ext cx="4183412" cy="1092597"/>
          </a:xfrm>
          <a:prstGeom prst="arc">
            <a:avLst>
              <a:gd name="adj1" fmla="val 16200000"/>
              <a:gd name="adj2" fmla="val 21558453"/>
            </a:avLst>
          </a:prstGeom>
          <a:ln w="76200">
            <a:solidFill>
              <a:srgbClr val="FF0000"/>
            </a:solidFill>
            <a:headEnd type="triangl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c 20"/>
          <p:cNvSpPr/>
          <p:nvPr/>
        </p:nvSpPr>
        <p:spPr>
          <a:xfrm flipH="1">
            <a:off x="937056" y="2068076"/>
            <a:ext cx="3181092" cy="2579953"/>
          </a:xfrm>
          <a:prstGeom prst="arc">
            <a:avLst>
              <a:gd name="adj1" fmla="val 16200000"/>
              <a:gd name="adj2" fmla="val 21570587"/>
            </a:avLst>
          </a:prstGeom>
          <a:ln w="76200">
            <a:solidFill>
              <a:srgbClr val="3366FF"/>
            </a:solidFill>
            <a:headEnd type="triangle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0" y="139573"/>
            <a:ext cx="9144000" cy="10772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u="sng" dirty="0" smtClean="0">
                <a:solidFill>
                  <a:srgbClr val="000090"/>
                </a:solidFill>
              </a:rPr>
              <a:t>What is a proton “beam”?</a:t>
            </a:r>
          </a:p>
          <a:p>
            <a:r>
              <a:rPr lang="en-US" sz="2400" dirty="0" smtClean="0">
                <a:solidFill>
                  <a:srgbClr val="000090"/>
                </a:solidFill>
              </a:rPr>
              <a:t>“Bunch </a:t>
            </a:r>
            <a:r>
              <a:rPr lang="en-US" sz="2400" dirty="0">
                <a:solidFill>
                  <a:srgbClr val="000090"/>
                </a:solidFill>
              </a:rPr>
              <a:t>train” w</a:t>
            </a:r>
            <a:r>
              <a:rPr lang="en-US" sz="2400" dirty="0" smtClean="0">
                <a:solidFill>
                  <a:srgbClr val="000090"/>
                </a:solidFill>
              </a:rPr>
              <a:t>/1374 </a:t>
            </a:r>
            <a:r>
              <a:rPr lang="en-US" sz="2400" dirty="0">
                <a:solidFill>
                  <a:srgbClr val="000090"/>
                </a:solidFill>
              </a:rPr>
              <a:t>bunches of </a:t>
            </a:r>
            <a:r>
              <a:rPr lang="en-US" sz="2400" dirty="0" smtClean="0">
                <a:solidFill>
                  <a:srgbClr val="000090"/>
                </a:solidFill>
              </a:rPr>
              <a:t>protons; 1 </a:t>
            </a:r>
            <a:r>
              <a:rPr lang="en-US" sz="2400" dirty="0">
                <a:solidFill>
                  <a:srgbClr val="000090"/>
                </a:solidFill>
              </a:rPr>
              <a:t>bunch=10</a:t>
            </a:r>
            <a:r>
              <a:rPr lang="en-US" sz="2400" baseline="30000" dirty="0">
                <a:solidFill>
                  <a:srgbClr val="000090"/>
                </a:solidFill>
              </a:rPr>
              <a:t>11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smtClean="0">
                <a:solidFill>
                  <a:srgbClr val="000090"/>
                </a:solidFill>
              </a:rPr>
              <a:t> protons. 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69978" y="3477982"/>
            <a:ext cx="7712368" cy="12003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2400" dirty="0">
                <a:solidFill>
                  <a:srgbClr val="000090"/>
                </a:solidFill>
              </a:rPr>
              <a:t> Beams make 11,245 turns/second</a:t>
            </a:r>
          </a:p>
          <a:p>
            <a:pPr>
              <a:buFont typeface="Arial"/>
              <a:buChar char="•"/>
            </a:pPr>
            <a:r>
              <a:rPr lang="en-US" sz="2400" dirty="0">
                <a:solidFill>
                  <a:srgbClr val="000090"/>
                </a:solidFill>
              </a:rPr>
              <a:t> Stored for 10 </a:t>
            </a:r>
            <a:r>
              <a:rPr lang="en-US" sz="2400" dirty="0" err="1">
                <a:solidFill>
                  <a:srgbClr val="000090"/>
                </a:solidFill>
              </a:rPr>
              <a:t>hrs</a:t>
            </a:r>
            <a:r>
              <a:rPr lang="en-US" sz="2400" dirty="0">
                <a:solidFill>
                  <a:srgbClr val="000090"/>
                </a:solidFill>
              </a:rPr>
              <a:t> (round trip to Neptune!)</a:t>
            </a:r>
          </a:p>
          <a:p>
            <a:pPr>
              <a:buFont typeface="Arial"/>
              <a:buChar char="•"/>
            </a:pPr>
            <a:r>
              <a:rPr lang="en-US" sz="2400" dirty="0">
                <a:solidFill>
                  <a:srgbClr val="000090"/>
                </a:solidFill>
              </a:rPr>
              <a:t> Designed for 600 M collisions/sec at each experiment.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5100" y="4902038"/>
            <a:ext cx="8872457" cy="120032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90"/>
                </a:solidFill>
              </a:rPr>
              <a:t>The beam bunches travel at nearly the speed of light </a:t>
            </a:r>
            <a:endParaRPr lang="en-US" sz="2400" dirty="0" smtClean="0">
              <a:solidFill>
                <a:srgbClr val="000090"/>
              </a:solidFill>
            </a:endParaRPr>
          </a:p>
          <a:p>
            <a:r>
              <a:rPr lang="en-US" sz="2400" dirty="0" smtClean="0">
                <a:solidFill>
                  <a:srgbClr val="000090"/>
                </a:solidFill>
              </a:rPr>
              <a:t>(</a:t>
            </a:r>
            <a:r>
              <a:rPr lang="en-US" sz="2400" i="1" dirty="0">
                <a:solidFill>
                  <a:srgbClr val="000090"/>
                </a:solidFill>
              </a:rPr>
              <a:t>c</a:t>
            </a:r>
            <a:r>
              <a:rPr lang="en-US" sz="2400" dirty="0">
                <a:solidFill>
                  <a:srgbClr val="000090"/>
                </a:solidFill>
              </a:rPr>
              <a:t>−7 mph at 7 </a:t>
            </a:r>
            <a:r>
              <a:rPr lang="en-US" sz="2400" dirty="0" err="1">
                <a:solidFill>
                  <a:srgbClr val="000090"/>
                </a:solidFill>
              </a:rPr>
              <a:t>TeV</a:t>
            </a:r>
            <a:r>
              <a:rPr lang="en-US" sz="2400" dirty="0" smtClean="0">
                <a:solidFill>
                  <a:srgbClr val="000090"/>
                </a:solidFill>
              </a:rPr>
              <a:t>).</a:t>
            </a:r>
            <a:r>
              <a:rPr lang="en-US" sz="2400" dirty="0">
                <a:solidFill>
                  <a:srgbClr val="000090"/>
                </a:solidFill>
              </a:rPr>
              <a:t> </a:t>
            </a:r>
            <a:r>
              <a:rPr lang="en-US" sz="2400" dirty="0" smtClean="0">
                <a:solidFill>
                  <a:srgbClr val="000090"/>
                </a:solidFill>
              </a:rPr>
              <a:t>A pair of bunches arrives </a:t>
            </a:r>
            <a:r>
              <a:rPr lang="en-US" sz="2400" dirty="0">
                <a:solidFill>
                  <a:srgbClr val="000090"/>
                </a:solidFill>
              </a:rPr>
              <a:t>at the collision points every </a:t>
            </a:r>
            <a:r>
              <a:rPr lang="en-US" sz="2400" dirty="0" smtClean="0">
                <a:solidFill>
                  <a:srgbClr val="000090"/>
                </a:solidFill>
              </a:rPr>
              <a:t>50 </a:t>
            </a:r>
            <a:r>
              <a:rPr lang="en-US" sz="2400" dirty="0">
                <a:solidFill>
                  <a:srgbClr val="000090"/>
                </a:solidFill>
              </a:rPr>
              <a:t>ns (25 ns in future</a:t>
            </a:r>
            <a:r>
              <a:rPr lang="en-US" sz="2400" dirty="0" smtClean="0">
                <a:solidFill>
                  <a:srgbClr val="000090"/>
                </a:solidFill>
              </a:rPr>
              <a:t>). 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7941" y="6292522"/>
            <a:ext cx="8596549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</a:rPr>
              <a:t>Stored energy per beam at design is 350 MJ, enough to melt 500 kg of Cu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14362"/>
          </a:xfrm>
        </p:spPr>
        <p:txBody>
          <a:bodyPr>
            <a:noAutofit/>
          </a:bodyPr>
          <a:lstStyle/>
          <a:p>
            <a:r>
              <a:rPr lang="en-US" dirty="0" smtClean="0"/>
              <a:t>This place should look familiar!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62" y="1219200"/>
            <a:ext cx="8971327" cy="52014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6786" y="5336499"/>
            <a:ext cx="2522646" cy="5847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d = 5.3 miles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rot="16200000" flipH="1">
            <a:off x="2534593" y="3785814"/>
            <a:ext cx="4070620" cy="4194"/>
          </a:xfrm>
          <a:prstGeom prst="straightConnector1">
            <a:avLst/>
          </a:prstGeom>
          <a:ln w="50800">
            <a:solidFill>
              <a:srgbClr val="FF0000"/>
            </a:solidFill>
            <a:headEnd type="arrow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2514600" y="3729606"/>
            <a:ext cx="4070620" cy="4194"/>
          </a:xfrm>
          <a:prstGeom prst="straightConnector1">
            <a:avLst/>
          </a:prstGeom>
          <a:ln w="50800">
            <a:solidFill>
              <a:srgbClr val="FF0000"/>
            </a:solidFill>
            <a:headEnd type="arrow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2558780" y="1752600"/>
            <a:ext cx="3994420" cy="4070621"/>
          </a:xfrm>
          <a:prstGeom prst="ellipse">
            <a:avLst/>
          </a:prstGeom>
          <a:noFill/>
          <a:ln w="508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"/>
          <p:cNvSpPr>
            <a:spLocks/>
          </p:cNvSpPr>
          <p:nvPr/>
        </p:nvSpPr>
        <p:spPr bwMode="auto">
          <a:xfrm>
            <a:off x="-12700" y="0"/>
            <a:ext cx="9286875" cy="6858000"/>
          </a:xfrm>
          <a:prstGeom prst="rect">
            <a:avLst/>
          </a:prstGeom>
          <a:solidFill>
            <a:srgbClr val="00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1506" name="Picture 1"/>
          <p:cNvPicPr>
            <a:picLocks noChangeArrowheads="1"/>
          </p:cNvPicPr>
          <p:nvPr/>
        </p:nvPicPr>
        <p:blipFill>
          <a:blip r:embed="rId2"/>
          <a:srcRect l="937"/>
          <a:stretch>
            <a:fillRect/>
          </a:stretch>
        </p:blipFill>
        <p:spPr bwMode="auto">
          <a:xfrm>
            <a:off x="-101600" y="12700"/>
            <a:ext cx="9410700" cy="6858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1507" name="Title 4"/>
          <p:cNvSpPr>
            <a:spLocks noGrp="1"/>
          </p:cNvSpPr>
          <p:nvPr>
            <p:ph type="title"/>
          </p:nvPr>
        </p:nvSpPr>
        <p:spPr bwMode="auto">
          <a:xfrm>
            <a:off x="-114300" y="274638"/>
            <a:ext cx="9410700" cy="7159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>
                <a:ea typeface="ＭＳ Ｐゴシック" pitchFamily="-65" charset="-128"/>
                <a:cs typeface="ＭＳ Ｐゴシック" pitchFamily="-65" charset="-128"/>
              </a:rPr>
              <a:t>LHC Interaction Region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rot="5400000">
            <a:off x="4037807" y="3961606"/>
            <a:ext cx="1220788" cy="3175"/>
          </a:xfrm>
          <a:prstGeom prst="straightConnector1">
            <a:avLst/>
          </a:prstGeom>
          <a:ln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509" name="TextBox 15"/>
          <p:cNvSpPr txBox="1">
            <a:spLocks noChangeArrowheads="1"/>
          </p:cNvSpPr>
          <p:nvPr/>
        </p:nvSpPr>
        <p:spPr bwMode="auto">
          <a:xfrm>
            <a:off x="4648200" y="3810000"/>
            <a:ext cx="825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100 m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1524000" y="5105400"/>
            <a:ext cx="1600200" cy="304800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10800000" flipV="1">
            <a:off x="5105400" y="4343400"/>
            <a:ext cx="1752600" cy="381000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236663" y="5649913"/>
            <a:ext cx="1506537" cy="3698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F0000"/>
                </a:solidFill>
              </a:rPr>
              <a:t>Proton beam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019800" y="4648200"/>
            <a:ext cx="1506538" cy="3698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FF0000"/>
                </a:solidFill>
              </a:rPr>
              <a:t>Proton beam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rot="10800000">
            <a:off x="4648200" y="5029200"/>
            <a:ext cx="838200" cy="457200"/>
          </a:xfrm>
          <a:prstGeom prst="straightConnector1">
            <a:avLst/>
          </a:prstGeom>
          <a:ln w="635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029200" y="5562600"/>
            <a:ext cx="3276600" cy="64611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0000FF"/>
                </a:solidFill>
              </a:rPr>
              <a:t>Detector to observe outcome </a:t>
            </a:r>
          </a:p>
          <a:p>
            <a:pPr>
              <a:defRPr/>
            </a:pPr>
            <a:r>
              <a:rPr lang="en-US">
                <a:solidFill>
                  <a:srgbClr val="0000FF"/>
                </a:solidFill>
              </a:rPr>
              <a:t>of the proton-proton collisions.</a:t>
            </a:r>
          </a:p>
        </p:txBody>
      </p:sp>
      <p:pic>
        <p:nvPicPr>
          <p:cNvPr id="12" name="Picture 9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28489" y="1274329"/>
            <a:ext cx="3557587" cy="1347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647700" y="6332835"/>
            <a:ext cx="7797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</a:rPr>
              <a:t>The detector is like a giant camera – or an observatory!</a:t>
            </a:r>
            <a:endParaRPr lang="en-US" sz="24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793603" name="Picture 3" descr="0510028_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4500" y="952500"/>
            <a:ext cx="8771323" cy="5715000"/>
          </a:xfrm>
          <a:prstGeom prst="rect">
            <a:avLst/>
          </a:prstGeom>
          <a:noFill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-12700" y="152400"/>
            <a:ext cx="9156700" cy="6397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 eaLnBrk="0" hangingPunct="0">
              <a:defRPr/>
            </a:pPr>
            <a:r>
              <a:rPr lang="en-US" sz="3600">
                <a:solidFill>
                  <a:srgbClr val="000090"/>
                </a:solidFill>
                <a:latin typeface="Calibri"/>
                <a:ea typeface="ＭＳ Ｐゴシック" charset="-128"/>
                <a:cs typeface="ＭＳ Ｐゴシック" charset="-128"/>
              </a:rPr>
              <a:t>Inside the LHC Tunnel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0204652"/>
              </p:ext>
            </p:extLst>
          </p:nvPr>
        </p:nvGraphicFramePr>
        <p:xfrm>
          <a:off x="76200" y="1109980"/>
          <a:ext cx="3429000" cy="54189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3574"/>
                <a:gridCol w="1625426"/>
              </a:tblGrid>
              <a:tr h="457578">
                <a:tc>
                  <a:txBody>
                    <a:bodyPr/>
                    <a:lstStyle/>
                    <a:p>
                      <a:r>
                        <a:rPr lang="en-US" baseline="0"/>
                        <a:t>Total magnets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9593</a:t>
                      </a:r>
                    </a:p>
                  </a:txBody>
                  <a:tcPr/>
                </a:tc>
              </a:tr>
              <a:tr h="649668">
                <a:tc>
                  <a:txBody>
                    <a:bodyPr/>
                    <a:lstStyle/>
                    <a:p>
                      <a:r>
                        <a:rPr lang="en-US"/>
                        <a:t>Num. main dipoles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1232 (L=15 m)</a:t>
                      </a:r>
                    </a:p>
                  </a:txBody>
                  <a:tcPr/>
                </a:tc>
              </a:tr>
              <a:tr h="649668">
                <a:tc>
                  <a:txBody>
                    <a:bodyPr/>
                    <a:lstStyle/>
                    <a:p>
                      <a:r>
                        <a:rPr lang="en-US" dirty="0"/>
                        <a:t>Num. main </a:t>
                      </a:r>
                      <a:r>
                        <a:rPr lang="en-US" dirty="0" err="1" smtClean="0"/>
                        <a:t>quadrupoles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392 </a:t>
                      </a:r>
                      <a:endParaRPr lang="en-US" dirty="0" smtClean="0"/>
                    </a:p>
                    <a:p>
                      <a:r>
                        <a:rPr lang="en-US" dirty="0" smtClean="0"/>
                        <a:t>(</a:t>
                      </a:r>
                      <a:r>
                        <a:rPr lang="en-US" dirty="0"/>
                        <a:t>L= 5</a:t>
                      </a:r>
                      <a:r>
                        <a:rPr lang="en-US" baseline="0" dirty="0"/>
                        <a:t> to </a:t>
                      </a:r>
                      <a:r>
                        <a:rPr lang="en-US" dirty="0"/>
                        <a:t>7 m)</a:t>
                      </a:r>
                    </a:p>
                  </a:txBody>
                  <a:tcPr/>
                </a:tc>
              </a:tr>
              <a:tr h="457578">
                <a:tc>
                  <a:txBody>
                    <a:bodyPr/>
                    <a:lstStyle/>
                    <a:p>
                      <a:r>
                        <a:rPr lang="en-US"/>
                        <a:t>RF cavs/beam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8</a:t>
                      </a:r>
                    </a:p>
                  </a:txBody>
                  <a:tcPr/>
                </a:tc>
              </a:tr>
              <a:tr h="457578">
                <a:tc>
                  <a:txBody>
                    <a:bodyPr/>
                    <a:lstStyle/>
                    <a:p>
                      <a:r>
                        <a:rPr lang="en-US"/>
                        <a:t>Bunches/beam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2808</a:t>
                      </a:r>
                    </a:p>
                  </a:txBody>
                  <a:tcPr/>
                </a:tc>
              </a:tr>
              <a:tr h="457578">
                <a:tc>
                  <a:txBody>
                    <a:bodyPr/>
                    <a:lstStyle/>
                    <a:p>
                      <a:r>
                        <a:rPr lang="en-US"/>
                        <a:t>Protons/bunch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1.1 10</a:t>
                      </a:r>
                      <a:r>
                        <a:rPr lang="en-US" baseline="30000"/>
                        <a:t>11</a:t>
                      </a:r>
                    </a:p>
                  </a:txBody>
                  <a:tcPr/>
                </a:tc>
              </a:tr>
              <a:tr h="457578">
                <a:tc>
                  <a:txBody>
                    <a:bodyPr/>
                    <a:lstStyle/>
                    <a:p>
                      <a:r>
                        <a:rPr lang="en-US" dirty="0"/>
                        <a:t>Collisions/sec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600 10</a:t>
                      </a:r>
                      <a:r>
                        <a:rPr lang="en-US" baseline="30000" dirty="0"/>
                        <a:t>6</a:t>
                      </a:r>
                    </a:p>
                  </a:txBody>
                  <a:tcPr/>
                </a:tc>
              </a:tr>
              <a:tr h="458994">
                <a:tc>
                  <a:txBody>
                    <a:bodyPr/>
                    <a:lstStyle/>
                    <a:p>
                      <a:r>
                        <a:rPr lang="en-US" dirty="0"/>
                        <a:t>Bunch spacing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 m (25 ns)</a:t>
                      </a:r>
                    </a:p>
                  </a:txBody>
                  <a:tcPr/>
                </a:tc>
              </a:tr>
              <a:tr h="457578">
                <a:tc>
                  <a:txBody>
                    <a:bodyPr/>
                    <a:lstStyle/>
                    <a:p>
                      <a:r>
                        <a:rPr lang="en-US" dirty="0"/>
                        <a:t>Dipole</a:t>
                      </a:r>
                      <a:r>
                        <a:rPr lang="en-US" baseline="0" dirty="0"/>
                        <a:t> field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8.33 T</a:t>
                      </a:r>
                    </a:p>
                  </a:txBody>
                  <a:tcPr/>
                </a:tc>
              </a:tr>
              <a:tr h="457578">
                <a:tc>
                  <a:txBody>
                    <a:bodyPr/>
                    <a:lstStyle/>
                    <a:p>
                      <a:r>
                        <a:rPr lang="en-US" dirty="0"/>
                        <a:t>Dipole</a:t>
                      </a:r>
                      <a:r>
                        <a:rPr lang="en-US" baseline="0" dirty="0"/>
                        <a:t> op. temp.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1.9 K</a:t>
                      </a:r>
                    </a:p>
                  </a:txBody>
                  <a:tcPr/>
                </a:tc>
              </a:tr>
              <a:tr h="457578">
                <a:tc>
                  <a:txBody>
                    <a:bodyPr/>
                    <a:lstStyle/>
                    <a:p>
                      <a:r>
                        <a:rPr lang="en-US"/>
                        <a:t>Dipole current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11,850 A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74836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ryodipo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944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5362" name="Picture 5" descr="myphotobook-12.jpg"/>
          <p:cNvPicPr>
            <a:picLocks noChangeAspect="1"/>
          </p:cNvPicPr>
          <p:nvPr/>
        </p:nvPicPr>
        <p:blipFill>
          <a:blip r:embed="rId3" cstate="print"/>
          <a:srcRect t="5859" b="9766"/>
          <a:stretch>
            <a:fillRect/>
          </a:stretch>
        </p:blipFill>
        <p:spPr bwMode="auto">
          <a:xfrm>
            <a:off x="-9521" y="1065212"/>
            <a:ext cx="9153525" cy="579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Rectangle 36"/>
          <p:cNvSpPr>
            <a:spLocks noChangeArrowheads="1"/>
          </p:cNvSpPr>
          <p:nvPr/>
        </p:nvSpPr>
        <p:spPr bwMode="auto">
          <a:xfrm>
            <a:off x="4495800" y="1676403"/>
            <a:ext cx="1676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white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3.8T Solenoid</a:t>
            </a:r>
            <a:endParaRPr lang="en-US" sz="3200" dirty="0">
              <a:solidFill>
                <a:prstClr val="white"/>
              </a:solidFill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  <p:cxnSp>
        <p:nvCxnSpPr>
          <p:cNvPr id="41" name="Straight Arrow Connector 40"/>
          <p:cNvCxnSpPr>
            <a:stCxn id="40" idx="2"/>
          </p:cNvCxnSpPr>
          <p:nvPr/>
        </p:nvCxnSpPr>
        <p:spPr bwMode="auto">
          <a:xfrm rot="5400000">
            <a:off x="4344894" y="1982691"/>
            <a:ext cx="987625" cy="990596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srgbClr val="000000">
                <a:alpha val="50000"/>
              </a:srgbClr>
            </a:outerShdw>
          </a:effectLst>
        </p:spPr>
      </p:cxnSp>
      <p:sp>
        <p:nvSpPr>
          <p:cNvPr id="42" name="Rectangle 22"/>
          <p:cNvSpPr>
            <a:spLocks noChangeArrowheads="1"/>
          </p:cNvSpPr>
          <p:nvPr/>
        </p:nvSpPr>
        <p:spPr bwMode="auto">
          <a:xfrm>
            <a:off x="3276601" y="609608"/>
            <a:ext cx="54180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92D050"/>
                </a:solidFill>
                <a:latin typeface="Corbel"/>
                <a:ea typeface="ＭＳ Ｐゴシック" charset="-128"/>
              </a:rPr>
              <a:t>ECAL</a:t>
            </a:r>
            <a:endParaRPr lang="en-US" sz="3600" dirty="0">
              <a:solidFill>
                <a:srgbClr val="92D050"/>
              </a:solidFill>
              <a:latin typeface="Times" pitchFamily="18" charset="0"/>
              <a:ea typeface="ＭＳ Ｐゴシック" charset="-128"/>
            </a:endParaRPr>
          </a:p>
        </p:txBody>
      </p:sp>
      <p:sp>
        <p:nvSpPr>
          <p:cNvPr id="43" name="Rectangle 23"/>
          <p:cNvSpPr>
            <a:spLocks noChangeArrowheads="1"/>
          </p:cNvSpPr>
          <p:nvPr/>
        </p:nvSpPr>
        <p:spPr bwMode="auto">
          <a:xfrm>
            <a:off x="3840631" y="559721"/>
            <a:ext cx="125362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CCCCFF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76k scintillating 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srgbClr val="CCCCFF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PbWO</a:t>
            </a:r>
            <a:r>
              <a:rPr lang="en-US" sz="1400" baseline="-25000" dirty="0">
                <a:solidFill>
                  <a:srgbClr val="CCCCFF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4</a:t>
            </a:r>
            <a:r>
              <a:rPr lang="en-US" sz="1400" dirty="0">
                <a:solidFill>
                  <a:srgbClr val="CCCCFF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 crystals</a:t>
            </a:r>
            <a:endParaRPr lang="en-US" sz="2800" dirty="0">
              <a:solidFill>
                <a:srgbClr val="CCCCFF"/>
              </a:solidFill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  <p:cxnSp>
        <p:nvCxnSpPr>
          <p:cNvPr id="46" name="Straight Arrow Connector 45"/>
          <p:cNvCxnSpPr/>
          <p:nvPr/>
        </p:nvCxnSpPr>
        <p:spPr bwMode="auto">
          <a:xfrm>
            <a:off x="3574966" y="908720"/>
            <a:ext cx="130938" cy="223759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srgbClr val="000000">
                <a:alpha val="50000"/>
              </a:srgbClr>
            </a:outerShdw>
          </a:effectLst>
        </p:spPr>
      </p:cxnSp>
      <p:sp>
        <p:nvSpPr>
          <p:cNvPr id="49" name="Rectangle 44"/>
          <p:cNvSpPr>
            <a:spLocks noChangeArrowheads="1"/>
          </p:cNvSpPr>
          <p:nvPr/>
        </p:nvSpPr>
        <p:spPr bwMode="auto">
          <a:xfrm>
            <a:off x="3886200" y="1169321"/>
            <a:ext cx="50835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FFC000"/>
                </a:solidFill>
                <a:latin typeface="Corbel"/>
                <a:ea typeface="ＭＳ Ｐゴシック" charset="-128"/>
              </a:rPr>
              <a:t>HCAL</a:t>
            </a:r>
            <a:endParaRPr lang="en-US" sz="3200" dirty="0">
              <a:solidFill>
                <a:srgbClr val="FFC000"/>
              </a:solidFill>
              <a:latin typeface="Times" pitchFamily="18" charset="0"/>
              <a:ea typeface="ＭＳ Ｐゴシック" charset="-128"/>
            </a:endParaRPr>
          </a:p>
        </p:txBody>
      </p:sp>
      <p:sp>
        <p:nvSpPr>
          <p:cNvPr id="50" name="Rectangle 45"/>
          <p:cNvSpPr>
            <a:spLocks noChangeArrowheads="1"/>
          </p:cNvSpPr>
          <p:nvPr/>
        </p:nvSpPr>
        <p:spPr bwMode="auto">
          <a:xfrm>
            <a:off x="4419604" y="1169321"/>
            <a:ext cx="147214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err="1" smtClean="0">
                <a:solidFill>
                  <a:srgbClr val="CCCCFF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Scintillator</a:t>
            </a:r>
            <a:r>
              <a:rPr lang="en-US" sz="1400" dirty="0" smtClean="0">
                <a:solidFill>
                  <a:srgbClr val="CCCCFF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/brass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CCCCFF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Interleaved ~7k </a:t>
            </a:r>
            <a:r>
              <a:rPr lang="en-US" sz="1400" dirty="0" err="1" smtClean="0">
                <a:solidFill>
                  <a:srgbClr val="CCCCFF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ch</a:t>
            </a:r>
            <a:endParaRPr lang="en-US" sz="2800" dirty="0">
              <a:solidFill>
                <a:srgbClr val="CCCCFF"/>
              </a:solidFill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  <p:cxnSp>
        <p:nvCxnSpPr>
          <p:cNvPr id="51" name="Straight Arrow Connector 50"/>
          <p:cNvCxnSpPr/>
          <p:nvPr/>
        </p:nvCxnSpPr>
        <p:spPr bwMode="auto">
          <a:xfrm rot="5400000">
            <a:off x="3238506" y="2247910"/>
            <a:ext cx="1676399" cy="7619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srgbClr val="000000">
                <a:alpha val="50000"/>
              </a:srgbClr>
            </a:outerShdw>
          </a:effectLst>
        </p:spPr>
      </p:cxnSp>
      <p:sp>
        <p:nvSpPr>
          <p:cNvPr id="60" name="Rectangle 10"/>
          <p:cNvSpPr>
            <a:spLocks noChangeArrowheads="1"/>
          </p:cNvSpPr>
          <p:nvPr/>
        </p:nvSpPr>
        <p:spPr bwMode="auto">
          <a:xfrm>
            <a:off x="1981200" y="5410200"/>
            <a:ext cx="2362198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CCCCFF"/>
                </a:solidFill>
                <a:latin typeface="Helvetica" charset="0"/>
                <a:ea typeface="ＭＳ Ｐゴシック" charset="-128"/>
              </a:rPr>
              <a:t> Pixels (100x150 </a:t>
            </a:r>
            <a:r>
              <a:rPr lang="en-US" sz="1400" dirty="0" smtClean="0">
                <a:solidFill>
                  <a:srgbClr val="CCCCFF"/>
                </a:solidFill>
                <a:latin typeface="Symbol" pitchFamily="18" charset="2"/>
                <a:ea typeface="ＭＳ Ｐゴシック" charset="-128"/>
              </a:rPr>
              <a:t>m</a:t>
            </a:r>
            <a:r>
              <a:rPr lang="en-US" sz="1400" dirty="0" smtClean="0">
                <a:solidFill>
                  <a:srgbClr val="CCCCFF"/>
                </a:solidFill>
                <a:latin typeface="Helvetica" charset="0"/>
                <a:ea typeface="ＭＳ Ｐゴシック" charset="-128"/>
              </a:rPr>
              <a:t>m</a:t>
            </a:r>
            <a:r>
              <a:rPr lang="en-US" sz="1400" baseline="30000" dirty="0" smtClean="0">
                <a:solidFill>
                  <a:srgbClr val="CCCCFF"/>
                </a:solidFill>
                <a:latin typeface="Helvetica" charset="0"/>
                <a:ea typeface="ＭＳ Ｐゴシック" charset="-128"/>
              </a:rPr>
              <a:t>2</a:t>
            </a:r>
            <a:r>
              <a:rPr lang="en-US" sz="1400" dirty="0" smtClean="0">
                <a:solidFill>
                  <a:srgbClr val="CCCCFF"/>
                </a:solidFill>
                <a:latin typeface="Helvetica" charset="0"/>
                <a:ea typeface="ＭＳ Ｐゴシック" charset="-128"/>
              </a:rPr>
              <a:t>) 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CCCCFF"/>
                </a:solidFill>
                <a:latin typeface="Helvetica" charset="0"/>
                <a:ea typeface="ＭＳ Ｐゴシック" charset="-128"/>
              </a:rPr>
              <a:t>    ~ 1 m</a:t>
            </a:r>
            <a:r>
              <a:rPr lang="en-US" sz="1400" baseline="30000" dirty="0" smtClean="0">
                <a:solidFill>
                  <a:srgbClr val="CCCCFF"/>
                </a:solidFill>
                <a:latin typeface="Helvetica" charset="0"/>
                <a:ea typeface="ＭＳ Ｐゴシック" charset="-128"/>
              </a:rPr>
              <a:t>2</a:t>
            </a:r>
            <a:r>
              <a:rPr lang="en-US" sz="1400" dirty="0" smtClean="0">
                <a:solidFill>
                  <a:srgbClr val="CCCCFF"/>
                </a:solidFill>
                <a:latin typeface="Helvetica" charset="0"/>
                <a:ea typeface="ＭＳ Ｐゴシック" charset="-128"/>
              </a:rPr>
              <a:t> ~66M </a:t>
            </a:r>
            <a:r>
              <a:rPr lang="en-US" sz="1400" dirty="0" err="1" smtClean="0">
                <a:solidFill>
                  <a:srgbClr val="CCCCFF"/>
                </a:solidFill>
                <a:latin typeface="Helvetica" charset="0"/>
                <a:ea typeface="ＭＳ Ｐゴシック" charset="-128"/>
              </a:rPr>
              <a:t>ch</a:t>
            </a:r>
            <a:endParaRPr lang="en-US" sz="1400" dirty="0" smtClean="0">
              <a:solidFill>
                <a:srgbClr val="CCCCFF"/>
              </a:solidFill>
              <a:latin typeface="Helvetica" charset="0"/>
              <a:ea typeface="ＭＳ Ｐゴシック" charset="-128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400" dirty="0" smtClean="0">
                <a:solidFill>
                  <a:srgbClr val="CCCCFF"/>
                </a:solidFill>
                <a:latin typeface="Helvetica" charset="0"/>
                <a:ea typeface="ＭＳ Ｐゴシック" charset="-128"/>
              </a:rPr>
              <a:t>Si Strips (80-180 </a:t>
            </a:r>
            <a:r>
              <a:rPr lang="en-US" sz="1400" dirty="0" smtClean="0">
                <a:solidFill>
                  <a:srgbClr val="CCCCFF"/>
                </a:solidFill>
                <a:latin typeface="Symbol" charset="2"/>
                <a:ea typeface="ＭＳ Ｐゴシック" charset="-128"/>
                <a:cs typeface="Symbol" charset="2"/>
              </a:rPr>
              <a:t>m</a:t>
            </a:r>
            <a:r>
              <a:rPr lang="en-US" sz="1400" dirty="0" smtClean="0">
                <a:solidFill>
                  <a:srgbClr val="CCCCFF"/>
                </a:solidFill>
                <a:latin typeface="Helvetica" charset="0"/>
                <a:ea typeface="ＭＳ Ｐゴシック" charset="-128"/>
              </a:rPr>
              <a:t>m)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CCCCFF"/>
                </a:solidFill>
                <a:latin typeface="Helvetica" charset="0"/>
                <a:ea typeface="ＭＳ Ｐゴシック" charset="-128"/>
              </a:rPr>
              <a:t>   ~200 m</a:t>
            </a:r>
            <a:r>
              <a:rPr lang="en-US" sz="1400" baseline="30000" dirty="0" smtClean="0">
                <a:solidFill>
                  <a:srgbClr val="CCCCFF"/>
                </a:solidFill>
                <a:latin typeface="Helvetica" charset="0"/>
                <a:ea typeface="ＭＳ Ｐゴシック" charset="-128"/>
              </a:rPr>
              <a:t>2</a:t>
            </a:r>
            <a:r>
              <a:rPr lang="en-US" sz="1400" dirty="0" smtClean="0">
                <a:solidFill>
                  <a:srgbClr val="CCCCFF"/>
                </a:solidFill>
                <a:latin typeface="Helvetica" charset="0"/>
                <a:ea typeface="ＭＳ Ｐゴシック" charset="-128"/>
              </a:rPr>
              <a:t> ~9.6M </a:t>
            </a:r>
            <a:r>
              <a:rPr lang="en-US" sz="1400" dirty="0" err="1" smtClean="0">
                <a:solidFill>
                  <a:srgbClr val="CCCCFF"/>
                </a:solidFill>
                <a:latin typeface="Helvetica" charset="0"/>
                <a:ea typeface="ＭＳ Ｐゴシック" charset="-128"/>
              </a:rPr>
              <a:t>ch</a:t>
            </a:r>
            <a:endParaRPr lang="en-US" sz="2800" dirty="0">
              <a:solidFill>
                <a:srgbClr val="CCCCFF"/>
              </a:solidFill>
              <a:latin typeface="Times" pitchFamily="18" charset="0"/>
              <a:ea typeface="ＭＳ Ｐゴシック" charset="-128"/>
            </a:endParaRPr>
          </a:p>
        </p:txBody>
      </p:sp>
      <p:sp>
        <p:nvSpPr>
          <p:cNvPr id="61" name="Rectangle 42"/>
          <p:cNvSpPr>
            <a:spLocks noChangeArrowheads="1"/>
          </p:cNvSpPr>
          <p:nvPr/>
        </p:nvSpPr>
        <p:spPr bwMode="auto">
          <a:xfrm>
            <a:off x="2057401" y="5105408"/>
            <a:ext cx="165359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white"/>
                </a:solidFill>
                <a:latin typeface="Corbel"/>
                <a:ea typeface="ＭＳ Ｐゴシック" charset="-128"/>
              </a:rPr>
              <a:t>Pixels &amp; </a:t>
            </a:r>
            <a:r>
              <a:rPr lang="en-US" sz="2000" dirty="0" smtClean="0">
                <a:solidFill>
                  <a:srgbClr val="FFC9C5"/>
                </a:solidFill>
                <a:latin typeface="Corbel"/>
                <a:ea typeface="ＭＳ Ｐゴシック" charset="-128"/>
              </a:rPr>
              <a:t>Tracker</a:t>
            </a:r>
            <a:endParaRPr lang="en-US" sz="3200" dirty="0">
              <a:solidFill>
                <a:srgbClr val="FFC9C5"/>
              </a:solidFill>
              <a:latin typeface="Times" pitchFamily="18" charset="0"/>
              <a:ea typeface="ＭＳ Ｐゴシック" charset="-128"/>
            </a:endParaRPr>
          </a:p>
        </p:txBody>
      </p:sp>
      <p:cxnSp>
        <p:nvCxnSpPr>
          <p:cNvPr id="62" name="Straight Arrow Connector 61"/>
          <p:cNvCxnSpPr>
            <a:stCxn id="61" idx="0"/>
          </p:cNvCxnSpPr>
          <p:nvPr/>
        </p:nvCxnSpPr>
        <p:spPr bwMode="auto">
          <a:xfrm flipV="1">
            <a:off x="2884200" y="3429010"/>
            <a:ext cx="773402" cy="167639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C9C5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srgbClr val="000000">
                <a:alpha val="50000"/>
              </a:srgbClr>
            </a:outerShdw>
          </a:effectLst>
        </p:spPr>
      </p:cxnSp>
      <p:sp>
        <p:nvSpPr>
          <p:cNvPr id="63" name="Rectangle 62"/>
          <p:cNvSpPr/>
          <p:nvPr/>
        </p:nvSpPr>
        <p:spPr>
          <a:xfrm>
            <a:off x="0" y="4800600"/>
            <a:ext cx="1828800" cy="2057400"/>
          </a:xfrm>
          <a:prstGeom prst="rect">
            <a:avLst/>
          </a:prstGeom>
          <a:noFill/>
          <a:ln w="9525">
            <a:solidFill>
              <a:srgbClr val="373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orbel"/>
            </a:endParaRPr>
          </a:p>
        </p:txBody>
      </p:sp>
      <p:sp>
        <p:nvSpPr>
          <p:cNvPr id="66" name="Rectangle 7"/>
          <p:cNvSpPr>
            <a:spLocks noChangeArrowheads="1"/>
          </p:cNvSpPr>
          <p:nvPr/>
        </p:nvSpPr>
        <p:spPr bwMode="auto">
          <a:xfrm>
            <a:off x="3886203" y="6172208"/>
            <a:ext cx="152430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white"/>
                </a:solidFill>
                <a:latin typeface="Corbel"/>
                <a:ea typeface="ＭＳ Ｐゴシック" charset="-128"/>
              </a:rPr>
              <a:t>MUON BARREL</a:t>
            </a:r>
            <a:endParaRPr lang="en-US" sz="2800" dirty="0">
              <a:solidFill>
                <a:prstClr val="white"/>
              </a:solidFill>
              <a:latin typeface="Times" pitchFamily="18" charset="0"/>
              <a:ea typeface="ＭＳ Ｐゴシック" charset="-128"/>
            </a:endParaRPr>
          </a:p>
        </p:txBody>
      </p:sp>
      <p:sp>
        <p:nvSpPr>
          <p:cNvPr id="67" name="Rectangle 33"/>
          <p:cNvSpPr>
            <a:spLocks noChangeArrowheads="1"/>
          </p:cNvSpPr>
          <p:nvPr/>
        </p:nvSpPr>
        <p:spPr bwMode="auto">
          <a:xfrm>
            <a:off x="3886200" y="6427121"/>
            <a:ext cx="3810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CCCCFF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250 Drift Tubes (DT) and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srgbClr val="CCCCFF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480 Resistive Plate Chambers (RPC)</a:t>
            </a:r>
            <a:endParaRPr lang="en-US" sz="2800" dirty="0">
              <a:solidFill>
                <a:srgbClr val="CCCCFF"/>
              </a:solidFill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  <p:cxnSp>
        <p:nvCxnSpPr>
          <p:cNvPr id="68" name="Straight Arrow Connector 67"/>
          <p:cNvCxnSpPr>
            <a:stCxn id="66" idx="0"/>
          </p:cNvCxnSpPr>
          <p:nvPr/>
        </p:nvCxnSpPr>
        <p:spPr bwMode="auto">
          <a:xfrm flipH="1" flipV="1">
            <a:off x="4495811" y="5029209"/>
            <a:ext cx="152545" cy="114299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srgbClr val="000000">
                <a:alpha val="50000"/>
              </a:srgbClr>
            </a:outerShdw>
          </a:effectLst>
        </p:spPr>
      </p:cxnSp>
      <p:sp>
        <p:nvSpPr>
          <p:cNvPr id="70" name="Rectangle 26"/>
          <p:cNvSpPr>
            <a:spLocks noChangeArrowheads="1"/>
          </p:cNvSpPr>
          <p:nvPr/>
        </p:nvSpPr>
        <p:spPr bwMode="auto">
          <a:xfrm>
            <a:off x="6524838" y="1079118"/>
            <a:ext cx="256836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CCCCFF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473 Cathode </a:t>
            </a:r>
            <a:r>
              <a:rPr lang="en-US" sz="1200" dirty="0">
                <a:solidFill>
                  <a:srgbClr val="CCCCFF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Strip Chambers (CSC</a:t>
            </a:r>
            <a:r>
              <a:rPr lang="en-US" sz="1200" dirty="0" smtClean="0">
                <a:solidFill>
                  <a:srgbClr val="CCCCFF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)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CCCCFF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432 Resistive Plate Chambers (RPC)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sz="1200" dirty="0">
              <a:solidFill>
                <a:srgbClr val="CCCCFF"/>
              </a:solidFill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  <p:sp>
        <p:nvSpPr>
          <p:cNvPr id="71" name="Rectangle 43"/>
          <p:cNvSpPr>
            <a:spLocks noChangeArrowheads="1"/>
          </p:cNvSpPr>
          <p:nvPr/>
        </p:nvSpPr>
        <p:spPr bwMode="auto">
          <a:xfrm>
            <a:off x="6831118" y="739429"/>
            <a:ext cx="202078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white"/>
                </a:solidFill>
                <a:latin typeface="Corbel"/>
                <a:ea typeface="ＭＳ Ｐゴシック" charset="-128"/>
              </a:rPr>
              <a:t>MUON ENDCAPS</a:t>
            </a:r>
            <a:endParaRPr lang="en-US" dirty="0">
              <a:solidFill>
                <a:prstClr val="white"/>
              </a:solidFill>
              <a:latin typeface="Times" pitchFamily="18" charset="0"/>
              <a:ea typeface="ＭＳ Ｐゴシック" charset="-128"/>
            </a:endParaRPr>
          </a:p>
        </p:txBody>
      </p:sp>
      <p:cxnSp>
        <p:nvCxnSpPr>
          <p:cNvPr id="72" name="Straight Arrow Connector 71"/>
          <p:cNvCxnSpPr/>
          <p:nvPr/>
        </p:nvCxnSpPr>
        <p:spPr bwMode="auto">
          <a:xfrm flipH="1">
            <a:off x="7467602" y="1628800"/>
            <a:ext cx="494313" cy="124918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D9D9D9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srgbClr val="000000">
                <a:alpha val="50000"/>
              </a:srgbClr>
            </a:outerShdw>
          </a:effectLst>
        </p:spPr>
      </p:cxnSp>
      <p:sp>
        <p:nvSpPr>
          <p:cNvPr id="84" name="Text Box 49"/>
          <p:cNvSpPr txBox="1">
            <a:spLocks noChangeArrowheads="1"/>
          </p:cNvSpPr>
          <p:nvPr/>
        </p:nvSpPr>
        <p:spPr bwMode="auto">
          <a:xfrm>
            <a:off x="52112" y="571508"/>
            <a:ext cx="3160987" cy="1107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8" tIns="45709" rIns="91418" bIns="45709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solidFill>
                  <a:srgbClr val="00B0F0"/>
                </a:solidFill>
                <a:latin typeface="Corbel"/>
                <a:ea typeface="ＭＳ Ｐゴシック" charset="-128"/>
              </a:rPr>
              <a:t>Total weight         </a:t>
            </a:r>
            <a:r>
              <a:rPr lang="en-US" sz="2200" dirty="0" smtClean="0">
                <a:solidFill>
                  <a:srgbClr val="00B0F0"/>
                </a:solidFill>
                <a:latin typeface="Corbel"/>
                <a:ea typeface="ＭＳ Ｐゴシック" charset="-128"/>
              </a:rPr>
              <a:t>14000 </a:t>
            </a:r>
            <a:r>
              <a:rPr lang="en-US" sz="2200" dirty="0">
                <a:solidFill>
                  <a:srgbClr val="00B0F0"/>
                </a:solidFill>
                <a:latin typeface="Corbel"/>
                <a:ea typeface="ＭＳ Ｐゴシック" charset="-128"/>
              </a:rPr>
              <a:t>t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solidFill>
                  <a:srgbClr val="00B0F0"/>
                </a:solidFill>
                <a:latin typeface="Corbel"/>
                <a:ea typeface="ＭＳ Ｐゴシック" charset="-128"/>
              </a:rPr>
              <a:t>Overall diameter   15 m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200" dirty="0">
                <a:solidFill>
                  <a:srgbClr val="00B0F0"/>
                </a:solidFill>
                <a:latin typeface="Corbel"/>
                <a:ea typeface="ＭＳ Ｐゴシック" charset="-128"/>
              </a:rPr>
              <a:t>Overall length      </a:t>
            </a:r>
            <a:r>
              <a:rPr lang="en-US" sz="2200" dirty="0" smtClean="0">
                <a:solidFill>
                  <a:srgbClr val="00B0F0"/>
                </a:solidFill>
                <a:latin typeface="Corbel"/>
                <a:ea typeface="ＭＳ Ｐゴシック" charset="-128"/>
              </a:rPr>
              <a:t> 28.7 </a:t>
            </a:r>
            <a:r>
              <a:rPr lang="en-US" sz="2200" dirty="0" err="1" smtClean="0">
                <a:solidFill>
                  <a:srgbClr val="00B0F0"/>
                </a:solidFill>
                <a:latin typeface="Corbel"/>
                <a:ea typeface="ＭＳ Ｐゴシック" charset="-128"/>
              </a:rPr>
              <a:t>m</a:t>
            </a:r>
            <a:endParaRPr lang="en-US" sz="2200" dirty="0">
              <a:solidFill>
                <a:srgbClr val="00B0F0"/>
              </a:solidFill>
              <a:latin typeface="Corbel"/>
              <a:ea typeface="ＭＳ Ｐゴシック" charset="-128"/>
            </a:endParaRPr>
          </a:p>
        </p:txBody>
      </p:sp>
      <p:sp>
        <p:nvSpPr>
          <p:cNvPr id="85" name="Rectangle 37"/>
          <p:cNvSpPr>
            <a:spLocks noChangeArrowheads="1"/>
          </p:cNvSpPr>
          <p:nvPr/>
        </p:nvSpPr>
        <p:spPr bwMode="auto">
          <a:xfrm>
            <a:off x="6499599" y="1700809"/>
            <a:ext cx="111167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FF0000"/>
                </a:solidFill>
                <a:latin typeface="Corbel"/>
                <a:ea typeface="ＭＳ Ｐゴシック" charset="-128"/>
              </a:rPr>
              <a:t>IRON YOKE</a:t>
            </a:r>
          </a:p>
        </p:txBody>
      </p:sp>
      <p:cxnSp>
        <p:nvCxnSpPr>
          <p:cNvPr id="86" name="Straight Arrow Connector 85"/>
          <p:cNvCxnSpPr/>
          <p:nvPr/>
        </p:nvCxnSpPr>
        <p:spPr bwMode="auto">
          <a:xfrm>
            <a:off x="6898413" y="1988841"/>
            <a:ext cx="188189" cy="70596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srgbClr val="000000">
                <a:alpha val="50000"/>
              </a:srgbClr>
            </a:outerShdw>
          </a:effectLst>
        </p:spPr>
      </p:cxnSp>
      <p:cxnSp>
        <p:nvCxnSpPr>
          <p:cNvPr id="87" name="Straight Arrow Connector 86"/>
          <p:cNvCxnSpPr/>
          <p:nvPr/>
        </p:nvCxnSpPr>
        <p:spPr bwMode="auto">
          <a:xfrm flipH="1">
            <a:off x="6172209" y="1988841"/>
            <a:ext cx="726204" cy="60196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srgbClr val="000000">
                <a:alpha val="50000"/>
              </a:srgbClr>
            </a:outerShdw>
          </a:effectLst>
        </p:spPr>
      </p:cxnSp>
      <p:sp>
        <p:nvSpPr>
          <p:cNvPr id="97" name="TextBox 96"/>
          <p:cNvSpPr txBox="1"/>
          <p:nvPr/>
        </p:nvSpPr>
        <p:spPr>
          <a:xfrm rot="874594">
            <a:off x="2236073" y="3429003"/>
            <a:ext cx="533400" cy="276999"/>
          </a:xfrm>
          <a:prstGeom prst="rect">
            <a:avLst/>
          </a:prstGeom>
          <a:noFill/>
        </p:spPr>
        <p:txBody>
          <a:bodyPr wrap="square" lIns="91418" tIns="45709" rIns="91418" bIns="45709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YBO</a:t>
            </a:r>
            <a:endParaRPr lang="en-US" sz="1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 rot="832769">
            <a:off x="5181600" y="3733800"/>
            <a:ext cx="762000" cy="276999"/>
          </a:xfrm>
          <a:prstGeom prst="rect">
            <a:avLst/>
          </a:prstGeom>
          <a:noFill/>
        </p:spPr>
        <p:txBody>
          <a:bodyPr wrap="square" lIns="91418" tIns="45709" rIns="91418" bIns="45709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YB1-2</a:t>
            </a:r>
            <a:endParaRPr lang="en-US" sz="1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 rot="17659189">
            <a:off x="7300641" y="3237540"/>
            <a:ext cx="762000" cy="276977"/>
          </a:xfrm>
          <a:prstGeom prst="rect">
            <a:avLst/>
          </a:prstGeom>
          <a:noFill/>
        </p:spPr>
        <p:txBody>
          <a:bodyPr wrap="square" lIns="91418" tIns="45709" rIns="91418" bIns="45709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YE1-3</a:t>
            </a:r>
            <a:endParaRPr lang="en-US" sz="12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0" name="Straight Arrow Connector 29"/>
          <p:cNvCxnSpPr/>
          <p:nvPr/>
        </p:nvCxnSpPr>
        <p:spPr bwMode="auto">
          <a:xfrm rot="10800000" flipV="1">
            <a:off x="5867400" y="2819400"/>
            <a:ext cx="2133600" cy="10668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92D050"/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2700000" algn="tl" rotWithShape="0">
              <a:srgbClr val="000000">
                <a:alpha val="50000"/>
              </a:srgbClr>
            </a:outerShdw>
          </a:effectLst>
        </p:spPr>
      </p:cxnSp>
      <p:sp>
        <p:nvSpPr>
          <p:cNvPr id="32" name="Rectangle 26"/>
          <p:cNvSpPr>
            <a:spLocks noChangeArrowheads="1"/>
          </p:cNvSpPr>
          <p:nvPr/>
        </p:nvSpPr>
        <p:spPr bwMode="auto">
          <a:xfrm>
            <a:off x="8001000" y="2438408"/>
            <a:ext cx="1219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err="1" smtClean="0">
                <a:solidFill>
                  <a:srgbClr val="FF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Preshower</a:t>
            </a:r>
            <a:endParaRPr lang="en-US" sz="1200" dirty="0" smtClean="0">
              <a:solidFill>
                <a:srgbClr val="FF0000"/>
              </a:solidFill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CCCCFF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Si Strips ~16 m</a:t>
            </a:r>
            <a:r>
              <a:rPr lang="en-US" sz="1200" baseline="30000" dirty="0" smtClean="0">
                <a:solidFill>
                  <a:srgbClr val="CCCCFF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2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CCCCFF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~137k </a:t>
            </a:r>
            <a:r>
              <a:rPr lang="en-US" sz="1200" dirty="0" err="1" smtClean="0">
                <a:solidFill>
                  <a:srgbClr val="CCCCFF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ch</a:t>
            </a:r>
            <a:endParaRPr lang="en-US" sz="1200" dirty="0" smtClean="0">
              <a:solidFill>
                <a:srgbClr val="CCCCFF"/>
              </a:solidFill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sz="1200" dirty="0">
              <a:solidFill>
                <a:srgbClr val="CCCCFF"/>
              </a:solidFill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  <p:sp>
        <p:nvSpPr>
          <p:cNvPr id="33" name="Rectangle 26"/>
          <p:cNvSpPr>
            <a:spLocks noChangeArrowheads="1"/>
          </p:cNvSpPr>
          <p:nvPr/>
        </p:nvSpPr>
        <p:spPr bwMode="auto">
          <a:xfrm>
            <a:off x="8077200" y="3429004"/>
            <a:ext cx="12192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 err="1" smtClean="0">
                <a:solidFill>
                  <a:srgbClr val="FF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Foward</a:t>
            </a:r>
            <a:r>
              <a:rPr lang="en-US" sz="1400" dirty="0" smtClean="0">
                <a:solidFill>
                  <a:srgbClr val="FF0000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 Cal</a:t>
            </a:r>
            <a:endParaRPr lang="en-US" sz="1200" dirty="0" smtClean="0">
              <a:solidFill>
                <a:srgbClr val="FF0000"/>
              </a:solidFill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srgbClr val="CCCCFF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Steel + quartz Fibers</a:t>
            </a:r>
            <a:r>
              <a:rPr lang="en-US" sz="1200" baseline="30000" dirty="0" smtClean="0">
                <a:solidFill>
                  <a:srgbClr val="CCCCFF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 2</a:t>
            </a:r>
            <a:r>
              <a:rPr lang="en-US" sz="1200" dirty="0" smtClean="0">
                <a:solidFill>
                  <a:srgbClr val="CCCCFF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~k </a:t>
            </a:r>
            <a:r>
              <a:rPr lang="en-US" sz="1200" dirty="0" err="1" smtClean="0">
                <a:solidFill>
                  <a:srgbClr val="CCCCFF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ch</a:t>
            </a:r>
            <a:endParaRPr lang="en-US" sz="1200" dirty="0" smtClean="0">
              <a:solidFill>
                <a:srgbClr val="CCCCFF"/>
              </a:solidFill>
              <a:latin typeface="Arial" pitchFamily="34" charset="0"/>
              <a:ea typeface="ＭＳ Ｐゴシック" charset="-128"/>
              <a:cs typeface="Arial" pitchFamily="34" charset="0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sz="1200" dirty="0">
              <a:solidFill>
                <a:srgbClr val="CCCCFF"/>
              </a:solidFill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  <p:sp>
        <p:nvSpPr>
          <p:cNvPr id="34" name="Rectangle 36"/>
          <p:cNvSpPr>
            <a:spLocks noChangeArrowheads="1"/>
          </p:cNvSpPr>
          <p:nvPr/>
        </p:nvSpPr>
        <p:spPr bwMode="auto">
          <a:xfrm>
            <a:off x="2628900" y="63503"/>
            <a:ext cx="41275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smtClean="0">
                <a:solidFill>
                  <a:prstClr val="white"/>
                </a:solidFill>
                <a:latin typeface="Arial" pitchFamily="34" charset="0"/>
                <a:ea typeface="ＭＳ Ｐゴシック" charset="-128"/>
                <a:cs typeface="Arial" pitchFamily="34" charset="0"/>
              </a:rPr>
              <a:t>CMS Experiment</a:t>
            </a:r>
            <a:endParaRPr lang="en-US" sz="4400" dirty="0">
              <a:solidFill>
                <a:prstClr val="white"/>
              </a:solidFill>
              <a:latin typeface="Arial" pitchFamily="34" charset="0"/>
              <a:ea typeface="ＭＳ Ｐゴシック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962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 descr="2006_06_24_CERN_168.75162804_st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1" y="21209"/>
            <a:ext cx="5130800" cy="683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744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4579" name="Picture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52400"/>
            <a:ext cx="8686800" cy="6477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4580" name="Title 1"/>
          <p:cNvSpPr>
            <a:spLocks noGrp="1"/>
          </p:cNvSpPr>
          <p:nvPr>
            <p:ph type="title"/>
          </p:nvPr>
        </p:nvSpPr>
        <p:spPr bwMode="auto">
          <a:xfrm>
            <a:off x="0" y="101600"/>
            <a:ext cx="9144000" cy="749734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 sz="2800" dirty="0">
                <a:ea typeface="ＭＳ Ｐゴシック" pitchFamily="-65" charset="-128"/>
                <a:cs typeface="ＭＳ Ｐゴシック" pitchFamily="-65" charset="-128"/>
              </a:rPr>
              <a:t>CMS Detector with Accelerator Beam Pipe</a:t>
            </a:r>
          </a:p>
        </p:txBody>
      </p:sp>
      <p:pic>
        <p:nvPicPr>
          <p:cNvPr id="5" name="Picture 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60" y="89729"/>
            <a:ext cx="785010" cy="780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osChast_LHC_Cartoon_NewYorker_2011_01_08_11_36_49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4"/>
          <a:stretch/>
        </p:blipFill>
        <p:spPr>
          <a:xfrm rot="5400000">
            <a:off x="1610553" y="-1259647"/>
            <a:ext cx="5943602" cy="912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70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91196"/>
            <a:ext cx="9144000" cy="838124"/>
          </a:xfrm>
        </p:spPr>
        <p:txBody>
          <a:bodyPr>
            <a:normAutofit/>
          </a:bodyPr>
          <a:lstStyle/>
          <a:p>
            <a:r>
              <a:rPr lang="en-US"/>
              <a:t>       Working on the CMS Silicon Strip Tracker</a:t>
            </a:r>
          </a:p>
        </p:txBody>
      </p:sp>
      <p:pic>
        <p:nvPicPr>
          <p:cNvPr id="6" name="Picture 6" descr="module_grou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2380" y="1024280"/>
            <a:ext cx="5865511" cy="29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2006_06_24_CERN 05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8999" y="3872923"/>
            <a:ext cx="3924741" cy="2942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R5 modules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1722" y="3900543"/>
            <a:ext cx="3886830" cy="2915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665612" y="826116"/>
            <a:ext cx="5897618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0090"/>
                </a:solidFill>
              </a:rPr>
              <a:t>UCSB silicon-strip module assembly team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465301" y="3654318"/>
            <a:ext cx="1638940" cy="120032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rgbClr val="000090"/>
                </a:solidFill>
              </a:rPr>
              <a:t>Module </a:t>
            </a:r>
          </a:p>
          <a:p>
            <a:r>
              <a:rPr lang="en-US" sz="2400">
                <a:solidFill>
                  <a:srgbClr val="000090"/>
                </a:solidFill>
              </a:rPr>
              <a:t>installation </a:t>
            </a:r>
          </a:p>
          <a:p>
            <a:r>
              <a:rPr lang="en-US" sz="2400">
                <a:solidFill>
                  <a:srgbClr val="000090"/>
                </a:solidFill>
              </a:rPr>
              <a:t>at CERN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85659" y="3881714"/>
            <a:ext cx="4307790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90"/>
                </a:solidFill>
              </a:rPr>
              <a:t>Module construction on </a:t>
            </a:r>
            <a:r>
              <a:rPr lang="en-US" sz="2400" dirty="0" err="1" smtClean="0">
                <a:solidFill>
                  <a:srgbClr val="000090"/>
                </a:solidFill>
              </a:rPr>
              <a:t>ganty</a:t>
            </a:r>
            <a:r>
              <a:rPr lang="en-US" sz="2400" dirty="0" smtClean="0">
                <a:solidFill>
                  <a:srgbClr val="000090"/>
                </a:solidFill>
              </a:rPr>
              <a:t> </a:t>
            </a:r>
            <a:endParaRPr lang="en-US" sz="2400" dirty="0">
              <a:solidFill>
                <a:srgbClr val="000090"/>
              </a:solidFill>
            </a:endParaRPr>
          </a:p>
        </p:txBody>
      </p:sp>
      <p:pic>
        <p:nvPicPr>
          <p:cNvPr id="12" name="Picture 1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6121" y="109900"/>
            <a:ext cx="809119" cy="804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11636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807172"/>
          </a:xfrm>
        </p:spPr>
        <p:txBody>
          <a:bodyPr/>
          <a:lstStyle/>
          <a:p>
            <a:r>
              <a:rPr lang="en-US"/>
              <a:t>        CMS Silicon Tracker Installation: Dec 2007 </a:t>
            </a:r>
          </a:p>
        </p:txBody>
      </p:sp>
      <p:pic>
        <p:nvPicPr>
          <p:cNvPr id="32772" name="Picture 40" descr="bul-pho-2007-07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777984"/>
            <a:ext cx="9150339" cy="6103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1870"/>
            <a:ext cx="76675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83677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/>
          </p:cNvSpPr>
          <p:nvPr/>
        </p:nvSpPr>
        <p:spPr bwMode="auto">
          <a:xfrm>
            <a:off x="0" y="13368"/>
            <a:ext cx="9144000" cy="6858000"/>
          </a:xfrm>
          <a:prstGeom prst="rect">
            <a:avLst/>
          </a:prstGeom>
          <a:solidFill>
            <a:srgbClr val="00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r>
              <a:rPr lang="en-US">
                <a:solidFill>
                  <a:prstClr val="black"/>
                </a:solidFill>
              </a:rPr>
              <a:t>But </a:t>
            </a:r>
          </a:p>
        </p:txBody>
      </p:sp>
      <p:pic>
        <p:nvPicPr>
          <p:cNvPr id="4" name="Picture 3" descr="TrackerPhoto_CE0120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12" y="604954"/>
            <a:ext cx="9082369" cy="607913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1214"/>
            <a:ext cx="9144000" cy="509942"/>
          </a:xfrm>
        </p:spPr>
        <p:txBody>
          <a:bodyPr>
            <a:normAutofit fontScale="90000"/>
          </a:bodyPr>
          <a:lstStyle/>
          <a:p>
            <a:r>
              <a:rPr lang="en-US"/>
              <a:t>CMS Silicon-Strip Particle Tracking Detector</a:t>
            </a:r>
          </a:p>
        </p:txBody>
      </p:sp>
    </p:spTree>
    <p:extLst>
      <p:ext uri="{BB962C8B-B14F-4D97-AF65-F5344CB8AC3E}">
        <p14:creationId xmlns:p14="http://schemas.microsoft.com/office/powerpoint/2010/main" val="3610630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81"/>
          <p:cNvSpPr/>
          <p:nvPr/>
        </p:nvSpPr>
        <p:spPr>
          <a:xfrm>
            <a:off x="115019" y="6326314"/>
            <a:ext cx="6522093" cy="50341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76200"/>
            <a:ext cx="2286000" cy="342900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1" y="3886200"/>
            <a:ext cx="8283476" cy="220305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16200000" flipH="1">
            <a:off x="4117579" y="911620"/>
            <a:ext cx="5040961" cy="32177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27000" y="7620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0090"/>
                </a:solidFill>
              </a:rPr>
              <a:t>COW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362200" y="1400206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0090"/>
                </a:solidFill>
              </a:rPr>
              <a:t>FLEA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191000" y="1981200"/>
            <a:ext cx="15440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0"/>
                </a:solidFill>
              </a:rPr>
              <a:t>BACTERIUM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943600" y="2667000"/>
            <a:ext cx="1454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0"/>
                </a:solidFill>
              </a:rPr>
              <a:t>MOLECULE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615213" y="3657600"/>
            <a:ext cx="842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0"/>
                </a:solidFill>
              </a:rPr>
              <a:t>ATOM</a:t>
            </a:r>
          </a:p>
        </p:txBody>
      </p:sp>
      <p:pic>
        <p:nvPicPr>
          <p:cNvPr id="22" name="Picture 21" descr="flea-by-baye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9224" y="1769538"/>
            <a:ext cx="1725523" cy="2269062"/>
          </a:xfrm>
          <a:prstGeom prst="rect">
            <a:avLst/>
          </a:prstGeom>
        </p:spPr>
      </p:pic>
      <p:pic>
        <p:nvPicPr>
          <p:cNvPr id="23" name="Picture 22" descr="bacterium_uesc_02_img006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8312" y="2579040"/>
            <a:ext cx="1717376" cy="2221560"/>
          </a:xfrm>
          <a:prstGeom prst="rect">
            <a:avLst/>
          </a:prstGeom>
        </p:spPr>
      </p:pic>
      <p:pic>
        <p:nvPicPr>
          <p:cNvPr id="24" name="Picture 23" descr="ADN_animation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3888" y="3274693"/>
            <a:ext cx="1499297" cy="2592707"/>
          </a:xfrm>
          <a:prstGeom prst="rect">
            <a:avLst/>
          </a:prstGeom>
        </p:spPr>
      </p:pic>
      <p:grpSp>
        <p:nvGrpSpPr>
          <p:cNvPr id="2" name="Group 27"/>
          <p:cNvGrpSpPr/>
          <p:nvPr/>
        </p:nvGrpSpPr>
        <p:grpSpPr>
          <a:xfrm>
            <a:off x="7348699" y="4343400"/>
            <a:ext cx="1871501" cy="2276579"/>
            <a:chOff x="1525423" y="959527"/>
            <a:chExt cx="5642477" cy="5707467"/>
          </a:xfrm>
        </p:grpSpPr>
        <p:sp>
          <p:nvSpPr>
            <p:cNvPr id="29" name="Oval 28"/>
            <p:cNvSpPr/>
            <p:nvPr/>
          </p:nvSpPr>
          <p:spPr>
            <a:xfrm rot="6936968">
              <a:off x="1580939" y="3207190"/>
              <a:ext cx="5631966" cy="1136640"/>
            </a:xfrm>
            <a:prstGeom prst="ellipse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57"/>
            <p:cNvGrpSpPr/>
            <p:nvPr/>
          </p:nvGrpSpPr>
          <p:grpSpPr>
            <a:xfrm>
              <a:off x="1525423" y="1035028"/>
              <a:ext cx="5642477" cy="5631966"/>
              <a:chOff x="1525423" y="1035028"/>
              <a:chExt cx="5642477" cy="5631966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3108960" y="1371600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5562600" y="1219200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6886656" y="4648200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3718560" y="3489960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Oval 34"/>
              <p:cNvSpPr/>
              <p:nvPr/>
            </p:nvSpPr>
            <p:spPr>
              <a:xfrm>
                <a:off x="4592685" y="3016334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1798320" y="5029200"/>
                <a:ext cx="91440" cy="9144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Oval 36"/>
              <p:cNvSpPr/>
              <p:nvPr/>
            </p:nvSpPr>
            <p:spPr>
              <a:xfrm rot="927291">
                <a:off x="3758012" y="3526908"/>
                <a:ext cx="1356360" cy="365760"/>
              </a:xfrm>
              <a:prstGeom prst="ellipse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/>
              <p:cNvSpPr/>
              <p:nvPr/>
            </p:nvSpPr>
            <p:spPr>
              <a:xfrm rot="3729366">
                <a:off x="1655269" y="3384153"/>
                <a:ext cx="5631966" cy="933716"/>
              </a:xfrm>
              <a:prstGeom prst="ellipse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Oval 38"/>
              <p:cNvSpPr/>
              <p:nvPr/>
            </p:nvSpPr>
            <p:spPr>
              <a:xfrm rot="17266759">
                <a:off x="3741649" y="3535087"/>
                <a:ext cx="1356360" cy="365760"/>
              </a:xfrm>
              <a:prstGeom prst="ellipse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Oval 39"/>
              <p:cNvSpPr/>
              <p:nvPr/>
            </p:nvSpPr>
            <p:spPr>
              <a:xfrm rot="9104688">
                <a:off x="1535934" y="3151764"/>
                <a:ext cx="5631966" cy="1146026"/>
              </a:xfrm>
              <a:prstGeom prst="ellipse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/>
              <p:cNvSpPr/>
              <p:nvPr/>
            </p:nvSpPr>
            <p:spPr>
              <a:xfrm rot="12002930">
                <a:off x="1525423" y="3220236"/>
                <a:ext cx="5631966" cy="1027107"/>
              </a:xfrm>
              <a:prstGeom prst="ellipse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" name="Group 41"/>
          <p:cNvGrpSpPr/>
          <p:nvPr/>
        </p:nvGrpSpPr>
        <p:grpSpPr>
          <a:xfrm>
            <a:off x="8192529" y="5334000"/>
            <a:ext cx="189471" cy="149993"/>
            <a:chOff x="4083110" y="3185160"/>
            <a:chExt cx="641290" cy="579120"/>
          </a:xfrm>
        </p:grpSpPr>
        <p:sp>
          <p:nvSpPr>
            <p:cNvPr id="43" name="Oval 42"/>
            <p:cNvSpPr/>
            <p:nvPr/>
          </p:nvSpPr>
          <p:spPr>
            <a:xfrm>
              <a:off x="4464110" y="3398520"/>
              <a:ext cx="184090" cy="18288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accent1">
                  <a:shade val="95000"/>
                  <a:satMod val="10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4" name="Oval 43"/>
            <p:cNvSpPr/>
            <p:nvPr/>
          </p:nvSpPr>
          <p:spPr>
            <a:xfrm>
              <a:off x="4283045" y="3185160"/>
              <a:ext cx="184090" cy="182880"/>
            </a:xfrm>
            <a:prstGeom prst="ellipse">
              <a:avLst/>
            </a:prstGeom>
            <a:ln>
              <a:solidFill>
                <a:schemeClr val="accent1">
                  <a:shade val="95000"/>
                  <a:satMod val="10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Oval 44"/>
            <p:cNvSpPr/>
            <p:nvPr/>
          </p:nvSpPr>
          <p:spPr>
            <a:xfrm>
              <a:off x="4114800" y="3291840"/>
              <a:ext cx="184090" cy="182880"/>
            </a:xfrm>
            <a:prstGeom prst="ellipse">
              <a:avLst/>
            </a:prstGeom>
            <a:ln>
              <a:solidFill>
                <a:schemeClr val="accent1">
                  <a:shade val="95000"/>
                  <a:satMod val="10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6" name="Oval 45"/>
            <p:cNvSpPr/>
            <p:nvPr/>
          </p:nvSpPr>
          <p:spPr>
            <a:xfrm>
              <a:off x="4143465" y="3505200"/>
              <a:ext cx="184090" cy="182880"/>
            </a:xfrm>
            <a:prstGeom prst="ellipse">
              <a:avLst/>
            </a:prstGeom>
            <a:ln>
              <a:solidFill>
                <a:schemeClr val="accent1">
                  <a:shade val="95000"/>
                  <a:satMod val="10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7" name="Oval 46"/>
            <p:cNvSpPr/>
            <p:nvPr/>
          </p:nvSpPr>
          <p:spPr>
            <a:xfrm>
              <a:off x="4267200" y="3581400"/>
              <a:ext cx="184090" cy="182880"/>
            </a:xfrm>
            <a:prstGeom prst="ellipse">
              <a:avLst/>
            </a:prstGeom>
            <a:ln>
              <a:solidFill>
                <a:schemeClr val="accent1">
                  <a:shade val="95000"/>
                  <a:satMod val="10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8" name="Oval 47"/>
            <p:cNvSpPr/>
            <p:nvPr/>
          </p:nvSpPr>
          <p:spPr>
            <a:xfrm>
              <a:off x="4495800" y="3505200"/>
              <a:ext cx="184090" cy="182880"/>
            </a:xfrm>
            <a:prstGeom prst="ellipse">
              <a:avLst/>
            </a:prstGeom>
            <a:ln>
              <a:solidFill>
                <a:schemeClr val="accent1">
                  <a:shade val="95000"/>
                  <a:satMod val="10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Oval 48"/>
            <p:cNvSpPr/>
            <p:nvPr/>
          </p:nvSpPr>
          <p:spPr>
            <a:xfrm>
              <a:off x="4206845" y="3200400"/>
              <a:ext cx="184090" cy="18288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accent1">
                  <a:shade val="95000"/>
                  <a:satMod val="10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Oval 49"/>
            <p:cNvSpPr/>
            <p:nvPr/>
          </p:nvSpPr>
          <p:spPr>
            <a:xfrm>
              <a:off x="4251355" y="3368040"/>
              <a:ext cx="184090" cy="18288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accent1">
                  <a:shade val="95000"/>
                  <a:satMod val="10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Oval 50"/>
            <p:cNvSpPr/>
            <p:nvPr/>
          </p:nvSpPr>
          <p:spPr>
            <a:xfrm>
              <a:off x="4083110" y="3398520"/>
              <a:ext cx="184090" cy="18288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accent1">
                  <a:shade val="95000"/>
                  <a:satMod val="10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Oval 51"/>
            <p:cNvSpPr/>
            <p:nvPr/>
          </p:nvSpPr>
          <p:spPr>
            <a:xfrm>
              <a:off x="4464110" y="3246120"/>
              <a:ext cx="184090" cy="18288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accent1">
                  <a:shade val="95000"/>
                  <a:satMod val="10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Oval 52"/>
            <p:cNvSpPr/>
            <p:nvPr/>
          </p:nvSpPr>
          <p:spPr>
            <a:xfrm>
              <a:off x="4390935" y="3550920"/>
              <a:ext cx="184090" cy="18288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accent1">
                  <a:shade val="95000"/>
                  <a:satMod val="10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Oval 53"/>
            <p:cNvSpPr/>
            <p:nvPr/>
          </p:nvSpPr>
          <p:spPr>
            <a:xfrm>
              <a:off x="4435445" y="3383280"/>
              <a:ext cx="184090" cy="182880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accent1">
                  <a:shade val="95000"/>
                  <a:satMod val="10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Oval 54"/>
            <p:cNvSpPr/>
            <p:nvPr/>
          </p:nvSpPr>
          <p:spPr>
            <a:xfrm>
              <a:off x="4540310" y="3322320"/>
              <a:ext cx="184090" cy="182880"/>
            </a:xfrm>
            <a:prstGeom prst="ellipse">
              <a:avLst/>
            </a:prstGeom>
            <a:ln>
              <a:solidFill>
                <a:schemeClr val="accent1">
                  <a:shade val="95000"/>
                  <a:satMod val="10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65" name="TextBox 64"/>
          <p:cNvSpPr txBox="1"/>
          <p:nvPr/>
        </p:nvSpPr>
        <p:spPr>
          <a:xfrm>
            <a:off x="838200" y="76200"/>
            <a:ext cx="832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0090"/>
                </a:solidFill>
              </a:rPr>
              <a:t>L=3 m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125962" y="1383268"/>
            <a:ext cx="2562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0090"/>
                </a:solidFill>
              </a:rPr>
              <a:t>L = 0.0025 m = 2.5 mm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4191000" y="2209800"/>
            <a:ext cx="3922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0090"/>
                </a:solidFill>
              </a:rPr>
              <a:t>L=0.002 mm = 2 μm (large variation)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5973092" y="2895600"/>
            <a:ext cx="24089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0090"/>
                </a:solidFill>
              </a:rPr>
              <a:t>W = 0.002 μm = 2 nm</a:t>
            </a:r>
          </a:p>
          <a:p>
            <a:r>
              <a:rPr lang="en-US">
                <a:solidFill>
                  <a:srgbClr val="000090"/>
                </a:solidFill>
              </a:rPr>
              <a:t> </a:t>
            </a:r>
          </a:p>
        </p:txBody>
      </p:sp>
      <p:graphicFrame>
        <p:nvGraphicFramePr>
          <p:cNvPr id="70" name="Object 69"/>
          <p:cNvGraphicFramePr>
            <a:graphicFrameLocks noChangeAspect="1"/>
          </p:cNvGraphicFramePr>
          <p:nvPr/>
        </p:nvGraphicFramePr>
        <p:xfrm>
          <a:off x="1143000" y="3581400"/>
          <a:ext cx="12192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3751" name="Equation" r:id="rId7" imgW="381000" imgH="190500" progId="Equation.DSMT4">
                  <p:embed/>
                </p:oleObj>
              </mc:Choice>
              <mc:Fallback>
                <p:oleObj name="Equation" r:id="rId7" imgW="381000" imgH="1905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3581400"/>
                        <a:ext cx="1219200" cy="60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827" name="Object 3"/>
          <p:cNvGraphicFramePr>
            <a:graphicFrameLocks noChangeAspect="1"/>
          </p:cNvGraphicFramePr>
          <p:nvPr/>
        </p:nvGraphicFramePr>
        <p:xfrm>
          <a:off x="2971800" y="4114800"/>
          <a:ext cx="12192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3752" name="Equation" r:id="rId9" imgW="381000" imgH="190500" progId="Equation.DSMT4">
                  <p:embed/>
                </p:oleObj>
              </mc:Choice>
              <mc:Fallback>
                <p:oleObj name="Equation" r:id="rId9" imgW="381000" imgH="1905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4114800"/>
                        <a:ext cx="1219200" cy="60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828" name="Object 4"/>
          <p:cNvGraphicFramePr>
            <a:graphicFrameLocks noChangeAspect="1"/>
          </p:cNvGraphicFramePr>
          <p:nvPr/>
        </p:nvGraphicFramePr>
        <p:xfrm>
          <a:off x="4648200" y="4724400"/>
          <a:ext cx="12192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3753" name="Equation" r:id="rId11" imgW="381000" imgH="190500" progId="Equation.DSMT4">
                  <p:embed/>
                </p:oleObj>
              </mc:Choice>
              <mc:Fallback>
                <p:oleObj name="Equation" r:id="rId11" imgW="381000" imgH="19050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4724400"/>
                        <a:ext cx="1219200" cy="60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829" name="Object 5"/>
          <p:cNvGraphicFramePr>
            <a:graphicFrameLocks noChangeAspect="1"/>
          </p:cNvGraphicFramePr>
          <p:nvPr/>
        </p:nvGraphicFramePr>
        <p:xfrm>
          <a:off x="6172200" y="5707326"/>
          <a:ext cx="12192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3754" name="Equation" r:id="rId13" imgW="381000" imgH="190500" progId="Equation.DSMT4">
                  <p:embed/>
                </p:oleObj>
              </mc:Choice>
              <mc:Fallback>
                <p:oleObj name="Equation" r:id="rId13" imgW="381000" imgH="19050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5707326"/>
                        <a:ext cx="1219200" cy="60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7830" name="Object 6"/>
          <p:cNvGraphicFramePr>
            <a:graphicFrameLocks noChangeAspect="1"/>
          </p:cNvGraphicFramePr>
          <p:nvPr/>
        </p:nvGraphicFramePr>
        <p:xfrm>
          <a:off x="7675583" y="6236418"/>
          <a:ext cx="1217613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3755" name="Equation" r:id="rId15" imgW="381000" imgH="190500" progId="Equation.DSMT4">
                  <p:embed/>
                </p:oleObj>
              </mc:Choice>
              <mc:Fallback>
                <p:oleObj name="Equation" r:id="rId15" imgW="381000" imgH="19050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75583" y="6236418"/>
                        <a:ext cx="1217613" cy="609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" name="Rectangle 73"/>
          <p:cNvSpPr/>
          <p:nvPr/>
        </p:nvSpPr>
        <p:spPr>
          <a:xfrm>
            <a:off x="7543800" y="5678269"/>
            <a:ext cx="14486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0"/>
                </a:solidFill>
              </a:rPr>
              <a:t>NUCLEUS</a:t>
            </a:r>
          </a:p>
          <a:p>
            <a:r>
              <a:rPr lang="en-US">
                <a:solidFill>
                  <a:srgbClr val="000090"/>
                </a:solidFill>
              </a:rPr>
              <a:t>R=0.003 pm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2413000" y="76200"/>
            <a:ext cx="6731000" cy="76944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0090"/>
                </a:solidFill>
                <a:latin typeface="+mn-lt"/>
              </a:rPr>
              <a:t>Shrinking down: cow </a:t>
            </a:r>
            <a:r>
              <a:rPr lang="en-US" sz="3200" dirty="0" smtClean="0">
                <a:solidFill>
                  <a:srgbClr val="000090"/>
                </a:solidFill>
                <a:latin typeface="+mn-lt"/>
                <a:sym typeface="Wingdings"/>
              </a:rPr>
              <a:t> </a:t>
            </a:r>
            <a:r>
              <a:rPr lang="en-US" sz="4400" dirty="0" smtClean="0">
                <a:solidFill>
                  <a:srgbClr val="000090"/>
                </a:solidFill>
                <a:latin typeface="+mn-lt"/>
              </a:rPr>
              <a:t>atom</a:t>
            </a:r>
            <a:endParaRPr lang="en-US" sz="4400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7657739" y="3925669"/>
            <a:ext cx="14100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0"/>
                </a:solidFill>
              </a:rPr>
              <a:t>R = 0.1 nm</a:t>
            </a:r>
          </a:p>
          <a:p>
            <a:r>
              <a:rPr lang="en-US">
                <a:solidFill>
                  <a:srgbClr val="000090"/>
                </a:solidFill>
              </a:rPr>
              <a:t>    = 100 pm</a:t>
            </a:r>
          </a:p>
        </p:txBody>
      </p:sp>
      <p:cxnSp>
        <p:nvCxnSpPr>
          <p:cNvPr id="77" name="Straight Arrow Connector 76"/>
          <p:cNvCxnSpPr/>
          <p:nvPr/>
        </p:nvCxnSpPr>
        <p:spPr>
          <a:xfrm flipV="1">
            <a:off x="7664231" y="5466297"/>
            <a:ext cx="537661" cy="253496"/>
          </a:xfrm>
          <a:prstGeom prst="straightConnector1">
            <a:avLst/>
          </a:prstGeom>
          <a:ln w="41275">
            <a:solidFill>
              <a:srgbClr val="FF0000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79" name="Object 78"/>
          <p:cNvGraphicFramePr>
            <a:graphicFrameLocks noChangeAspect="1"/>
          </p:cNvGraphicFramePr>
          <p:nvPr/>
        </p:nvGraphicFramePr>
        <p:xfrm>
          <a:off x="162075" y="6287543"/>
          <a:ext cx="6439094" cy="485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3756" name="Equation" r:id="rId17" imgW="2527300" imgH="190500" progId="Equation.DSMT4">
                  <p:embed/>
                </p:oleObj>
              </mc:Choice>
              <mc:Fallback>
                <p:oleObj name="Equation" r:id="rId17" imgW="2527300" imgH="190500" progId="Equation.DSMT4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075" y="6287543"/>
                        <a:ext cx="6439094" cy="4853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" name="TextBox 79"/>
          <p:cNvSpPr txBox="1"/>
          <p:nvPr/>
        </p:nvSpPr>
        <p:spPr>
          <a:xfrm>
            <a:off x="116460" y="598722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0090"/>
                </a:solidFill>
              </a:rPr>
              <a:t>COW</a:t>
            </a:r>
          </a:p>
        </p:txBody>
      </p:sp>
      <p:sp>
        <p:nvSpPr>
          <p:cNvPr id="81" name="Rectangle 80"/>
          <p:cNvSpPr/>
          <p:nvPr/>
        </p:nvSpPr>
        <p:spPr>
          <a:xfrm>
            <a:off x="1263780" y="5975238"/>
            <a:ext cx="2241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90"/>
                </a:solidFill>
              </a:rPr>
              <a:t>ATOMIC NUCLEUS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893762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n-US" sz="4000"/>
              <a:t>A first look inside of the proton</a:t>
            </a:r>
          </a:p>
        </p:txBody>
      </p:sp>
      <p:sp>
        <p:nvSpPr>
          <p:cNvPr id="4" name="Oval 3"/>
          <p:cNvSpPr/>
          <p:nvPr/>
        </p:nvSpPr>
        <p:spPr>
          <a:xfrm>
            <a:off x="381000" y="1752600"/>
            <a:ext cx="615950" cy="6096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381000" y="1600200"/>
            <a:ext cx="8610600" cy="609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28600" y="2209800"/>
            <a:ext cx="7315200" cy="43053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5334000" y="2209800"/>
            <a:ext cx="3429000" cy="33528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38"/>
          <p:cNvGrpSpPr/>
          <p:nvPr/>
        </p:nvGrpSpPr>
        <p:grpSpPr>
          <a:xfrm>
            <a:off x="6629400" y="2667000"/>
            <a:ext cx="533400" cy="533400"/>
            <a:chOff x="3657600" y="2476500"/>
            <a:chExt cx="533400" cy="533400"/>
          </a:xfrm>
        </p:grpSpPr>
        <p:sp>
          <p:nvSpPr>
            <p:cNvPr id="23" name="Oval 22"/>
            <p:cNvSpPr/>
            <p:nvPr/>
          </p:nvSpPr>
          <p:spPr>
            <a:xfrm>
              <a:off x="3657600" y="2476500"/>
              <a:ext cx="533400" cy="5334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26" name="Content Placeholder 25"/>
            <p:cNvGraphicFramePr>
              <a:graphicFrameLocks noGrp="1" noChangeAspect="1"/>
            </p:cNvGraphicFramePr>
            <p:nvPr>
              <p:ph idx="1"/>
            </p:nvPr>
          </p:nvGraphicFramePr>
          <p:xfrm>
            <a:off x="3733801" y="2514600"/>
            <a:ext cx="457199" cy="457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2" name="Equation" r:id="rId3" imgW="127000" imgH="127000" progId="Equation.DSMT4">
                    <p:embed/>
                  </p:oleObj>
                </mc:Choice>
                <mc:Fallback>
                  <p:oleObj name="Equation" r:id="rId3" imgW="127000" imgH="127000" progId="Equation.DSMT4">
                    <p:embed/>
                    <p:pic>
                      <p:nvPicPr>
                        <p:cNvPr id="0" name="Content Placeholder 2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33801" y="2514600"/>
                          <a:ext cx="457199" cy="4572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" name="Group 37"/>
          <p:cNvGrpSpPr/>
          <p:nvPr/>
        </p:nvGrpSpPr>
        <p:grpSpPr>
          <a:xfrm>
            <a:off x="7543800" y="4121944"/>
            <a:ext cx="533400" cy="595312"/>
            <a:chOff x="3657600" y="2681288"/>
            <a:chExt cx="533400" cy="595312"/>
          </a:xfrm>
        </p:grpSpPr>
        <p:sp>
          <p:nvSpPr>
            <p:cNvPr id="36" name="Oval 35"/>
            <p:cNvSpPr/>
            <p:nvPr/>
          </p:nvSpPr>
          <p:spPr>
            <a:xfrm>
              <a:off x="3657600" y="2743200"/>
              <a:ext cx="533400" cy="533400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79878" name="Content Placeholder 25"/>
            <p:cNvGraphicFramePr>
              <a:graphicFrameLocks noChangeAspect="1"/>
            </p:cNvGraphicFramePr>
            <p:nvPr/>
          </p:nvGraphicFramePr>
          <p:xfrm>
            <a:off x="3657600" y="2681288"/>
            <a:ext cx="457200" cy="5953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3" name="Equation" r:id="rId5" imgW="127000" imgH="165100" progId="Equation.DSMT4">
                    <p:embed/>
                  </p:oleObj>
                </mc:Choice>
                <mc:Fallback>
                  <p:oleObj name="Equation" r:id="rId5" imgW="127000" imgH="165100" progId="Equation.DSMT4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57600" y="2681288"/>
                          <a:ext cx="457200" cy="59531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" name="Group 39"/>
          <p:cNvGrpSpPr/>
          <p:nvPr/>
        </p:nvGrpSpPr>
        <p:grpSpPr>
          <a:xfrm>
            <a:off x="5835780" y="3962400"/>
            <a:ext cx="533400" cy="533400"/>
            <a:chOff x="3657600" y="2476500"/>
            <a:chExt cx="533400" cy="533400"/>
          </a:xfrm>
        </p:grpSpPr>
        <p:sp>
          <p:nvSpPr>
            <p:cNvPr id="41" name="Oval 40"/>
            <p:cNvSpPr/>
            <p:nvPr/>
          </p:nvSpPr>
          <p:spPr>
            <a:xfrm>
              <a:off x="3657600" y="2476500"/>
              <a:ext cx="533400" cy="53340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42" name="Content Placeholder 25"/>
            <p:cNvGraphicFramePr>
              <a:graphicFrameLocks noGrp="1" noChangeAspect="1"/>
            </p:cNvGraphicFramePr>
            <p:nvPr>
              <p:ph idx="1"/>
            </p:nvPr>
          </p:nvGraphicFramePr>
          <p:xfrm>
            <a:off x="3733801" y="2514600"/>
            <a:ext cx="457199" cy="457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44" name="Equation" r:id="rId7" imgW="127000" imgH="127000" progId="Equation.DSMT4">
                    <p:embed/>
                  </p:oleObj>
                </mc:Choice>
                <mc:Fallback>
                  <p:oleObj name="Equation" r:id="rId7" imgW="127000" imgH="127000" progId="Equation.DSMT4">
                    <p:embed/>
                    <p:pic>
                      <p:nvPicPr>
                        <p:cNvPr id="0" name="Picture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33801" y="2514600"/>
                          <a:ext cx="457199" cy="4572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3" name="TextBox 42"/>
          <p:cNvSpPr txBox="1"/>
          <p:nvPr/>
        </p:nvSpPr>
        <p:spPr>
          <a:xfrm>
            <a:off x="2514600" y="1956137"/>
            <a:ext cx="287846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>
                <a:solidFill>
                  <a:srgbClr val="000090"/>
                </a:solidFill>
              </a:rPr>
              <a:t>Quarks!</a:t>
            </a:r>
          </a:p>
        </p:txBody>
      </p:sp>
      <p:graphicFrame>
        <p:nvGraphicFramePr>
          <p:cNvPr id="44" name="Object 43"/>
          <p:cNvGraphicFramePr>
            <a:graphicFrameLocks noChangeAspect="1"/>
          </p:cNvGraphicFramePr>
          <p:nvPr/>
        </p:nvGraphicFramePr>
        <p:xfrm>
          <a:off x="996950" y="1725468"/>
          <a:ext cx="603250" cy="7129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5" name="Equation" r:id="rId9" imgW="139700" imgH="165100" progId="Equation.DSMT4">
                  <p:embed/>
                </p:oleObj>
              </mc:Choice>
              <mc:Fallback>
                <p:oleObj name="Equation" r:id="rId9" imgW="139700" imgH="16510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6950" y="1725468"/>
                        <a:ext cx="603250" cy="71293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884" name="Object 12"/>
          <p:cNvGraphicFramePr>
            <a:graphicFrameLocks noChangeAspect="1"/>
          </p:cNvGraphicFramePr>
          <p:nvPr/>
        </p:nvGraphicFramePr>
        <p:xfrm>
          <a:off x="8378825" y="2209800"/>
          <a:ext cx="603250" cy="712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" name="Equation" r:id="rId11" imgW="139700" imgH="165100" progId="Equation.DSMT4">
                  <p:embed/>
                </p:oleObj>
              </mc:Choice>
              <mc:Fallback>
                <p:oleObj name="Equation" r:id="rId11" imgW="139700" imgH="16510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78825" y="2209800"/>
                        <a:ext cx="603250" cy="7127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885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2311679"/>
              </p:ext>
            </p:extLst>
          </p:nvPr>
        </p:nvGraphicFramePr>
        <p:xfrm>
          <a:off x="6134100" y="5892800"/>
          <a:ext cx="3009900" cy="744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7" name="Equation" r:id="rId13" imgW="1028700" imgH="254000" progId="Equation.3">
                  <p:embed/>
                </p:oleObj>
              </mc:Choice>
              <mc:Fallback>
                <p:oleObj name="Equation" r:id="rId13" imgW="1028700" imgH="254000" progId="Equation.3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34100" y="5892800"/>
                        <a:ext cx="3009900" cy="7445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67725" y="5858053"/>
            <a:ext cx="5898971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90"/>
                </a:solidFill>
              </a:rPr>
              <a:t>Rest energy (mass) of proton: 0.9 </a:t>
            </a:r>
            <a:r>
              <a:rPr lang="en-US" sz="2400" dirty="0" err="1">
                <a:solidFill>
                  <a:srgbClr val="000090"/>
                </a:solidFill>
              </a:rPr>
              <a:t>GeV</a:t>
            </a:r>
            <a:endParaRPr lang="en-US" sz="2400" dirty="0">
              <a:solidFill>
                <a:srgbClr val="000090"/>
              </a:solidFill>
            </a:endParaRPr>
          </a:p>
          <a:p>
            <a:r>
              <a:rPr lang="en-US" sz="2400" dirty="0">
                <a:solidFill>
                  <a:srgbClr val="000090"/>
                </a:solidFill>
              </a:rPr>
              <a:t>Energy of proton in LHC beam: </a:t>
            </a:r>
            <a:r>
              <a:rPr lang="en-US" sz="2400" dirty="0" smtClean="0">
                <a:solidFill>
                  <a:srgbClr val="000090"/>
                </a:solidFill>
              </a:rPr>
              <a:t>4000 </a:t>
            </a:r>
            <a:r>
              <a:rPr lang="en-US" sz="2400" dirty="0" err="1" smtClean="0">
                <a:solidFill>
                  <a:srgbClr val="000090"/>
                </a:solidFill>
              </a:rPr>
              <a:t>GeV</a:t>
            </a:r>
            <a:endParaRPr lang="en-US" sz="2400" dirty="0">
              <a:solidFill>
                <a:srgbClr val="000090"/>
              </a:solidFill>
            </a:endParaRPr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0197260"/>
              </p:ext>
            </p:extLst>
          </p:nvPr>
        </p:nvGraphicFramePr>
        <p:xfrm>
          <a:off x="590086" y="4527918"/>
          <a:ext cx="1941451" cy="6155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8" name="Equation" r:id="rId15" imgW="520700" imgH="165100" progId="Equation.DSMT4">
                  <p:embed/>
                </p:oleObj>
              </mc:Choice>
              <mc:Fallback>
                <p:oleObj name="Equation" r:id="rId15" imgW="520700" imgH="165100" progId="Equation.DSMT4">
                  <p:embed/>
                  <p:pic>
                    <p:nvPicPr>
                      <p:cNvPr id="0" name="Pictur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0086" y="4527918"/>
                        <a:ext cx="1941451" cy="61558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/>
        </p:nvGraphicFramePr>
        <p:xfrm>
          <a:off x="7212460" y="2728920"/>
          <a:ext cx="395060" cy="6123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9" name="Equation" r:id="rId17" imgW="254000" imgH="393700" progId="Equation.DSMT4">
                  <p:embed/>
                </p:oleObj>
              </mc:Choice>
              <mc:Fallback>
                <p:oleObj name="Equation" r:id="rId17" imgW="254000" imgH="393700" progId="Equation.DSMT4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12460" y="2728920"/>
                        <a:ext cx="395060" cy="61234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4970" name="Object 10"/>
          <p:cNvGraphicFramePr>
            <a:graphicFrameLocks noChangeAspect="1"/>
          </p:cNvGraphicFramePr>
          <p:nvPr/>
        </p:nvGraphicFramePr>
        <p:xfrm>
          <a:off x="6394005" y="4115418"/>
          <a:ext cx="395287" cy="61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0" name="Equation" r:id="rId19" imgW="254000" imgH="393700" progId="Equation.DSMT4">
                  <p:embed/>
                </p:oleObj>
              </mc:Choice>
              <mc:Fallback>
                <p:oleObj name="Equation" r:id="rId19" imgW="254000" imgH="393700" progId="Equation.DSMT4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4005" y="4115418"/>
                        <a:ext cx="395287" cy="612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4971" name="Object 11"/>
          <p:cNvGraphicFramePr>
            <a:graphicFrameLocks noChangeAspect="1"/>
          </p:cNvGraphicFramePr>
          <p:nvPr/>
        </p:nvGraphicFramePr>
        <p:xfrm>
          <a:off x="8116276" y="3895989"/>
          <a:ext cx="395288" cy="61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1" name="Equation" r:id="rId21" imgW="254000" imgH="393700" progId="Equation.DSMT4">
                  <p:embed/>
                </p:oleObj>
              </mc:Choice>
              <mc:Fallback>
                <p:oleObj name="Equation" r:id="rId21" imgW="254000" imgH="393700" progId="Equation.DSMT4">
                  <p:embed/>
                  <p:pic>
                    <p:nvPicPr>
                      <p:cNvPr id="0" name="Picture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16276" y="3895989"/>
                        <a:ext cx="395288" cy="612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4972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5669673"/>
              </p:ext>
            </p:extLst>
          </p:nvPr>
        </p:nvGraphicFramePr>
        <p:xfrm>
          <a:off x="598340" y="3860800"/>
          <a:ext cx="2003790" cy="7643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2" name="Equation" r:id="rId23" imgW="533400" imgH="203200" progId="Equation.DSMT4">
                  <p:embed/>
                </p:oleObj>
              </mc:Choice>
              <mc:Fallback>
                <p:oleObj name="Equation" r:id="rId23" imgW="533400" imgH="203200" progId="Equation.DSMT4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8340" y="3860800"/>
                        <a:ext cx="2003790" cy="76430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/>
          </p:cNvSpPr>
          <p:nvPr/>
        </p:nvSpPr>
        <p:spPr bwMode="auto">
          <a:xfrm>
            <a:off x="3506" y="15475"/>
            <a:ext cx="9140494" cy="6830980"/>
          </a:xfrm>
          <a:prstGeom prst="rect">
            <a:avLst/>
          </a:prstGeom>
          <a:solidFill>
            <a:srgbClr val="00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02673"/>
            <a:ext cx="9144000" cy="838124"/>
          </a:xfrm>
        </p:spPr>
        <p:txBody>
          <a:bodyPr>
            <a:normAutofit/>
          </a:bodyPr>
          <a:lstStyle/>
          <a:p>
            <a:r>
              <a:rPr lang="en-US" dirty="0"/>
              <a:t>Feynman’s Van: </a:t>
            </a:r>
            <a:r>
              <a:rPr lang="en-US" dirty="0" smtClean="0"/>
              <a:t>Quantum Field Theory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61144"/>
            <a:ext cx="8221764" cy="5444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/>
          </p:cNvSpPr>
          <p:nvPr/>
        </p:nvSpPr>
        <p:spPr bwMode="auto">
          <a:xfrm>
            <a:off x="3506" y="15475"/>
            <a:ext cx="9140494" cy="6830980"/>
          </a:xfrm>
          <a:prstGeom prst="rect">
            <a:avLst/>
          </a:prstGeom>
          <a:solidFill>
            <a:srgbClr val="00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02673"/>
            <a:ext cx="9144000" cy="838124"/>
          </a:xfrm>
        </p:spPr>
        <p:txBody>
          <a:bodyPr>
            <a:normAutofit/>
          </a:bodyPr>
          <a:lstStyle/>
          <a:p>
            <a:r>
              <a:rPr lang="en-US" dirty="0"/>
              <a:t>Feynman’s Van: </a:t>
            </a:r>
            <a:r>
              <a:rPr lang="en-US" dirty="0" smtClean="0"/>
              <a:t>Quantum Field Theory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61144"/>
            <a:ext cx="8221764" cy="5444635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6489700" y="3276600"/>
            <a:ext cx="2273300" cy="11684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5257800"/>
            <a:ext cx="9144000" cy="13849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F</a:t>
            </a:r>
            <a:r>
              <a:rPr lang="en-US" sz="2800" dirty="0" smtClean="0">
                <a:solidFill>
                  <a:srgbClr val="FF0000"/>
                </a:solidFill>
              </a:rPr>
              <a:t>undamental forces don’t just produce “pushes” and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“pulls”. Each type of force allows a well-defined set of 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transformations of matter.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959100" y="4229100"/>
            <a:ext cx="3695700" cy="1054100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none"/>
            <a:tailEnd type="triangle" w="lg" len="lg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2037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700" y="1270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804862"/>
          </a:xfrm>
        </p:spPr>
        <p:txBody>
          <a:bodyPr/>
          <a:lstStyle/>
          <a:p>
            <a:r>
              <a:rPr lang="en-US" dirty="0" smtClean="0"/>
              <a:t>Smashing Swiss watches together</a:t>
            </a:r>
            <a:endParaRPr lang="en-US" dirty="0"/>
          </a:p>
        </p:txBody>
      </p:sp>
      <p:pic>
        <p:nvPicPr>
          <p:cNvPr id="6" name="Picture 5" descr="Watches crashing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59" t="13126" r="3984" b="67137"/>
          <a:stretch/>
        </p:blipFill>
        <p:spPr>
          <a:xfrm>
            <a:off x="585981" y="1742085"/>
            <a:ext cx="7592819" cy="318551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TextBox 7"/>
          <p:cNvSpPr txBox="1"/>
          <p:nvPr/>
        </p:nvSpPr>
        <p:spPr>
          <a:xfrm>
            <a:off x="2006600" y="5359400"/>
            <a:ext cx="4700726" cy="58477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...after all, this is Geneva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15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804862"/>
          </a:xfrm>
        </p:spPr>
        <p:txBody>
          <a:bodyPr/>
          <a:lstStyle/>
          <a:p>
            <a:r>
              <a:rPr lang="en-US" dirty="0" smtClean="0"/>
              <a:t>Smashing Swiss watches together</a:t>
            </a:r>
            <a:endParaRPr lang="en-US" dirty="0"/>
          </a:p>
        </p:txBody>
      </p:sp>
      <p:pic>
        <p:nvPicPr>
          <p:cNvPr id="3" name="Picture 2" descr="Tennis raquets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3" t="8519" b="45555"/>
          <a:stretch/>
        </p:blipFill>
        <p:spPr>
          <a:xfrm>
            <a:off x="940808" y="1148876"/>
            <a:ext cx="6907792" cy="551862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extBox 3"/>
          <p:cNvSpPr txBox="1"/>
          <p:nvPr/>
        </p:nvSpPr>
        <p:spPr>
          <a:xfrm>
            <a:off x="901700" y="1168400"/>
            <a:ext cx="561303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...out come two tennis rackets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83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804862"/>
          </a:xfrm>
        </p:spPr>
        <p:txBody>
          <a:bodyPr/>
          <a:lstStyle/>
          <a:p>
            <a:r>
              <a:rPr lang="en-US" dirty="0" smtClean="0"/>
              <a:t>Smashing Swiss watches together</a:t>
            </a:r>
            <a:endParaRPr lang="en-US" dirty="0"/>
          </a:p>
        </p:txBody>
      </p:sp>
      <p:pic>
        <p:nvPicPr>
          <p:cNvPr id="3" name="Picture 2" descr="Tennis raquets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3" t="8519" b="45555"/>
          <a:stretch/>
        </p:blipFill>
        <p:spPr>
          <a:xfrm>
            <a:off x="940808" y="1148876"/>
            <a:ext cx="6907792" cy="551862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extBox 3"/>
          <p:cNvSpPr txBox="1"/>
          <p:nvPr/>
        </p:nvSpPr>
        <p:spPr>
          <a:xfrm>
            <a:off x="901700" y="1168400"/>
            <a:ext cx="561303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...out come two tennis rackets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36900" y="4927600"/>
            <a:ext cx="4633400" cy="1569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The fundamental forces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of nature can create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matter and antimatter!</a:t>
            </a:r>
          </a:p>
        </p:txBody>
      </p:sp>
    </p:spTree>
    <p:extLst>
      <p:ext uri="{BB962C8B-B14F-4D97-AF65-F5344CB8AC3E}">
        <p14:creationId xmlns:p14="http://schemas.microsoft.com/office/powerpoint/2010/main" val="315080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xmlns:p14="http://schemas.microsoft.com/office/powerpoint/2010/main" spd="slow" advClick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5088"/>
            <a:ext cx="9144000" cy="1027112"/>
          </a:xfrm>
        </p:spPr>
        <p:txBody>
          <a:bodyPr/>
          <a:lstStyle/>
          <a:p>
            <a:r>
              <a:rPr lang="en-US" dirty="0" smtClean="0"/>
              <a:t>European Organization for Nuclear Research Geneva, Switzerland, July 4, 2012</a:t>
            </a:r>
            <a:endParaRPr lang="en-US" dirty="0"/>
          </a:p>
        </p:txBody>
      </p:sp>
      <p:pic>
        <p:nvPicPr>
          <p:cNvPr id="4" name="Picture 3" descr="Higgs-articleLar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99" y="1143000"/>
            <a:ext cx="5581527" cy="2921000"/>
          </a:xfrm>
          <a:prstGeom prst="rect">
            <a:avLst/>
          </a:prstGeom>
        </p:spPr>
      </p:pic>
      <p:pic>
        <p:nvPicPr>
          <p:cNvPr id="9" name="Picture 8" descr="Incandela_courtesy-of-CERN_t47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439" y="4102100"/>
            <a:ext cx="4042820" cy="2692400"/>
          </a:xfrm>
          <a:prstGeom prst="rect">
            <a:avLst/>
          </a:prstGeom>
        </p:spPr>
      </p:pic>
      <p:pic>
        <p:nvPicPr>
          <p:cNvPr id="10" name="Picture 9" descr="Professor_Higgs_at_2267140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4096743"/>
            <a:ext cx="4305300" cy="268613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16700" y="3759200"/>
            <a:ext cx="24170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photo courtesy CERN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2" name="Picture 11" descr="FabiolaGionotti_media_4ff3793eb92f411cb0170ee3595ee903_t607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762" y="1155700"/>
            <a:ext cx="3059892" cy="22987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73400" y="6350000"/>
            <a:ext cx="1390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Peter Higgs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80100" y="6350000"/>
            <a:ext cx="3032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Joe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Incandela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. CMS, UCSB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31100" y="3073400"/>
            <a:ext cx="1390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Peter Higgs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92800" y="2768600"/>
            <a:ext cx="2631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Fabiola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95000"/>
                  </a:schemeClr>
                </a:solidFill>
              </a:rPr>
              <a:t>Gianotti</a:t>
            </a:r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, ATLAS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8300" y="3581400"/>
            <a:ext cx="2545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CERN main auditorium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924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70089" y="206431"/>
            <a:ext cx="6774516" cy="898469"/>
          </a:xfrm>
        </p:spPr>
        <p:txBody>
          <a:bodyPr>
            <a:normAutofit/>
          </a:bodyPr>
          <a:lstStyle/>
          <a:p>
            <a:r>
              <a:rPr lang="en-US" dirty="0" smtClean="0"/>
              <a:t>Two protons colliding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55" y="1729225"/>
            <a:ext cx="4237016" cy="274488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6096" y="1679538"/>
            <a:ext cx="4285413" cy="2827897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6937313"/>
              </p:ext>
            </p:extLst>
          </p:nvPr>
        </p:nvGraphicFramePr>
        <p:xfrm>
          <a:off x="117442" y="1760951"/>
          <a:ext cx="562594" cy="5550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1168" name="Equation" r:id="rId5" imgW="127000" imgH="127000" progId="Equation.DSMT4">
                  <p:embed/>
                </p:oleObj>
              </mc:Choice>
              <mc:Fallback>
                <p:oleObj name="Equation" r:id="rId5" imgW="127000" imgH="127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442" y="1760951"/>
                        <a:ext cx="562594" cy="55506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112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6925306"/>
              </p:ext>
            </p:extLst>
          </p:nvPr>
        </p:nvGraphicFramePr>
        <p:xfrm>
          <a:off x="6801878" y="3155431"/>
          <a:ext cx="561975" cy="55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1169" name="Equation" r:id="rId7" imgW="127000" imgH="127000" progId="Equation.3">
                  <p:embed/>
                </p:oleObj>
              </mc:Choice>
              <mc:Fallback>
                <p:oleObj name="Equation" r:id="rId7" imgW="127000" imgH="1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1878" y="3155431"/>
                        <a:ext cx="561975" cy="555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112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3920888"/>
              </p:ext>
            </p:extLst>
          </p:nvPr>
        </p:nvGraphicFramePr>
        <p:xfrm>
          <a:off x="152433" y="3504589"/>
          <a:ext cx="561975" cy="722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1170" name="Equation" r:id="rId9" imgW="127000" imgH="165100" progId="Equation.DSMT4">
                  <p:embed/>
                </p:oleObj>
              </mc:Choice>
              <mc:Fallback>
                <p:oleObj name="Equation" r:id="rId9" imgW="127000" imgH="165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33" y="3504589"/>
                        <a:ext cx="561975" cy="722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1126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934046"/>
              </p:ext>
            </p:extLst>
          </p:nvPr>
        </p:nvGraphicFramePr>
        <p:xfrm>
          <a:off x="7735888" y="3056500"/>
          <a:ext cx="617537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1171" name="Equation" r:id="rId11" imgW="139700" imgH="152400" progId="Equation.DSMT4">
                  <p:embed/>
                </p:oleObj>
              </mc:Choice>
              <mc:Fallback>
                <p:oleObj name="Equation" r:id="rId11" imgW="139700" imgH="15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35888" y="3056500"/>
                        <a:ext cx="617537" cy="666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35"/>
          <p:cNvSpPr txBox="1"/>
          <p:nvPr/>
        </p:nvSpPr>
        <p:spPr>
          <a:xfrm>
            <a:off x="1541241" y="2216137"/>
            <a:ext cx="937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90"/>
                </a:solidFill>
              </a:rPr>
              <a:t>gluon</a:t>
            </a:r>
          </a:p>
        </p:txBody>
      </p:sp>
      <p:graphicFrame>
        <p:nvGraphicFramePr>
          <p:cNvPr id="389129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9563231"/>
              </p:ext>
            </p:extLst>
          </p:nvPr>
        </p:nvGraphicFramePr>
        <p:xfrm>
          <a:off x="8185694" y="1793625"/>
          <a:ext cx="561975" cy="55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1172" name="Equation" r:id="rId13" imgW="127000" imgH="127000" progId="Equation.DSMT4">
                  <p:embed/>
                </p:oleObj>
              </mc:Choice>
              <mc:Fallback>
                <p:oleObj name="Equation" r:id="rId13" imgW="127000" imgH="127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85694" y="1793625"/>
                        <a:ext cx="561975" cy="555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130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4957147"/>
              </p:ext>
            </p:extLst>
          </p:nvPr>
        </p:nvGraphicFramePr>
        <p:xfrm>
          <a:off x="8195219" y="3536700"/>
          <a:ext cx="561975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1173" name="Equation" r:id="rId15" imgW="127000" imgH="165100" progId="Equation.DSMT4">
                  <p:embed/>
                </p:oleObj>
              </mc:Choice>
              <mc:Fallback>
                <p:oleObj name="Equation" r:id="rId15" imgW="127000" imgH="165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95219" y="3536700"/>
                        <a:ext cx="561975" cy="7223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131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2816998"/>
              </p:ext>
            </p:extLst>
          </p:nvPr>
        </p:nvGraphicFramePr>
        <p:xfrm>
          <a:off x="8195219" y="2981075"/>
          <a:ext cx="561975" cy="55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1174" name="Equation" r:id="rId17" imgW="127000" imgH="127000" progId="Equation.DSMT4">
                  <p:embed/>
                </p:oleObj>
              </mc:Choice>
              <mc:Fallback>
                <p:oleObj name="Equation" r:id="rId17" imgW="127000" imgH="127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95219" y="2981075"/>
                        <a:ext cx="561975" cy="555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ight Arrow 20"/>
          <p:cNvSpPr/>
          <p:nvPr/>
        </p:nvSpPr>
        <p:spPr>
          <a:xfrm flipH="1">
            <a:off x="4594236" y="2074253"/>
            <a:ext cx="829978" cy="1920426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Right Arrow 21"/>
          <p:cNvSpPr/>
          <p:nvPr/>
        </p:nvSpPr>
        <p:spPr>
          <a:xfrm flipV="1">
            <a:off x="3674155" y="2082873"/>
            <a:ext cx="829978" cy="1920426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0400" y="4857452"/>
            <a:ext cx="7797800" cy="14465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defTabSz="168275"/>
            <a:r>
              <a:rPr lang="en-US" sz="3200" dirty="0">
                <a:solidFill>
                  <a:srgbClr val="000090"/>
                </a:solidFill>
              </a:rPr>
              <a:t>G</a:t>
            </a:r>
            <a:r>
              <a:rPr lang="en-US" sz="3200" dirty="0" smtClean="0">
                <a:solidFill>
                  <a:srgbClr val="000090"/>
                </a:solidFill>
              </a:rPr>
              <a:t>luons are the quanta of the strong field. </a:t>
            </a:r>
          </a:p>
          <a:p>
            <a:pPr defTabSz="168275"/>
            <a:r>
              <a:rPr lang="en-US" sz="2800" dirty="0" smtClean="0">
                <a:solidFill>
                  <a:srgbClr val="000090"/>
                </a:solidFill>
              </a:rPr>
              <a:t>(</a:t>
            </a:r>
            <a:r>
              <a:rPr lang="en-US" sz="2800" dirty="0">
                <a:solidFill>
                  <a:srgbClr val="000090"/>
                </a:solidFill>
              </a:rPr>
              <a:t>Nobel Prize 2004: </a:t>
            </a:r>
            <a:r>
              <a:rPr lang="en-US" sz="2800" dirty="0" smtClean="0">
                <a:solidFill>
                  <a:srgbClr val="000090"/>
                </a:solidFill>
              </a:rPr>
              <a:t>David Gross</a:t>
            </a:r>
            <a:r>
              <a:rPr lang="en-US" sz="2800" dirty="0">
                <a:solidFill>
                  <a:srgbClr val="000090"/>
                </a:solidFill>
              </a:rPr>
              <a:t>, </a:t>
            </a:r>
            <a:r>
              <a:rPr lang="en-US" sz="2800" dirty="0" smtClean="0">
                <a:solidFill>
                  <a:srgbClr val="000090"/>
                </a:solidFill>
              </a:rPr>
              <a:t>David </a:t>
            </a:r>
            <a:r>
              <a:rPr lang="en-US" sz="2800" dirty="0" err="1" smtClean="0">
                <a:solidFill>
                  <a:srgbClr val="000090"/>
                </a:solidFill>
              </a:rPr>
              <a:t>Politzer</a:t>
            </a:r>
            <a:r>
              <a:rPr lang="en-US" sz="2800" dirty="0">
                <a:solidFill>
                  <a:srgbClr val="000090"/>
                </a:solidFill>
              </a:rPr>
              <a:t>, </a:t>
            </a:r>
            <a:endParaRPr lang="en-US" sz="2800" dirty="0" smtClean="0">
              <a:solidFill>
                <a:srgbClr val="000090"/>
              </a:solidFill>
            </a:endParaRPr>
          </a:p>
          <a:p>
            <a:pPr defTabSz="168275"/>
            <a:r>
              <a:rPr lang="en-US" sz="2800" dirty="0" smtClean="0">
                <a:solidFill>
                  <a:srgbClr val="000090"/>
                </a:solidFill>
              </a:rPr>
              <a:t>Frank </a:t>
            </a:r>
            <a:r>
              <a:rPr lang="en-US" sz="2800" dirty="0" err="1" smtClean="0">
                <a:solidFill>
                  <a:srgbClr val="000090"/>
                </a:solidFill>
              </a:rPr>
              <a:t>Wilczek</a:t>
            </a:r>
            <a:r>
              <a:rPr lang="en-US" sz="2800" dirty="0" smtClean="0">
                <a:solidFill>
                  <a:srgbClr val="000090"/>
                </a:solidFill>
              </a:rPr>
              <a:t>.)</a:t>
            </a:r>
            <a:endParaRPr lang="en-US" sz="2800" dirty="0">
              <a:solidFill>
                <a:srgbClr val="000090"/>
              </a:solidFill>
            </a:endParaRPr>
          </a:p>
        </p:txBody>
      </p:sp>
      <p:graphicFrame>
        <p:nvGraphicFramePr>
          <p:cNvPr id="2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4610665"/>
              </p:ext>
            </p:extLst>
          </p:nvPr>
        </p:nvGraphicFramePr>
        <p:xfrm>
          <a:off x="134378" y="2977631"/>
          <a:ext cx="561975" cy="55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1175" name="Equation" r:id="rId19" imgW="127000" imgH="127000" progId="Equation.3">
                  <p:embed/>
                </p:oleObj>
              </mc:Choice>
              <mc:Fallback>
                <p:oleObj name="Equation" r:id="rId19" imgW="127000" imgH="127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378" y="2977631"/>
                        <a:ext cx="561975" cy="555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409700" y="1168400"/>
            <a:ext cx="134824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90"/>
                </a:solidFill>
              </a:rPr>
              <a:t>proton</a:t>
            </a:r>
            <a:endParaRPr lang="en-US" sz="3200" dirty="0">
              <a:solidFill>
                <a:srgbClr val="00009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146800" y="1168400"/>
            <a:ext cx="134824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90"/>
                </a:solidFill>
              </a:rPr>
              <a:t>proton</a:t>
            </a:r>
            <a:endParaRPr lang="en-US" sz="32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95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un146511_Event504867308_4Muons_Long_Download.mov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92057"/>
            <a:ext cx="9144000" cy="5519637"/>
          </a:xfrm>
        </p:spPr>
      </p:pic>
      <p:sp>
        <p:nvSpPr>
          <p:cNvPr id="6" name="Title 6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838200"/>
          </a:xfrm>
        </p:spPr>
        <p:txBody>
          <a:bodyPr/>
          <a:lstStyle/>
          <a:p>
            <a:r>
              <a:rPr lang="en-US" i="1" dirty="0" smtClean="0"/>
              <a:t>       Can </a:t>
            </a:r>
            <a:r>
              <a:rPr lang="en-US" i="1" dirty="0" smtClean="0"/>
              <a:t>Matter be Created</a:t>
            </a:r>
            <a:r>
              <a:rPr lang="en-US" i="1" dirty="0" smtClean="0"/>
              <a:t>? (animation!)</a:t>
            </a:r>
            <a:endParaRPr lang="en-US" dirty="0"/>
          </a:p>
        </p:txBody>
      </p:sp>
      <p:pic>
        <p:nvPicPr>
          <p:cNvPr id="7" name="Picture 1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2130" y="83090"/>
            <a:ext cx="824152" cy="819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74989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0" y="109538"/>
            <a:ext cx="9144000" cy="766762"/>
          </a:xfrm>
        </p:spPr>
        <p:txBody>
          <a:bodyPr>
            <a:normAutofit/>
          </a:bodyPr>
          <a:lstStyle/>
          <a:p>
            <a:r>
              <a:rPr lang="en-US" dirty="0" smtClean="0"/>
              <a:t>Higgs particle </a:t>
            </a:r>
            <a:r>
              <a:rPr lang="en-US" dirty="0" smtClean="0">
                <a:sym typeface="Wingdings"/>
              </a:rPr>
              <a:t> two Z bosons  4 </a:t>
            </a:r>
            <a:r>
              <a:rPr lang="en-US" dirty="0" err="1" smtClean="0">
                <a:sym typeface="Wingdings"/>
              </a:rPr>
              <a:t>muons</a:t>
            </a:r>
            <a:endParaRPr lang="en-US" dirty="0"/>
          </a:p>
        </p:txBody>
      </p:sp>
      <p:pic>
        <p:nvPicPr>
          <p:cNvPr id="10" name="Picture 9" descr="4mu+g-7TeV-3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15" y="927098"/>
            <a:ext cx="7964117" cy="574493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3500" y="3505200"/>
            <a:ext cx="34250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b="1" dirty="0" smtClean="0">
                <a:solidFill>
                  <a:srgbClr val="800000"/>
                </a:solidFill>
                <a:latin typeface="+mn-lt"/>
              </a:rPr>
              <a:t>7 </a:t>
            </a:r>
            <a:r>
              <a:rPr lang="en-US" b="1" dirty="0" err="1" smtClean="0">
                <a:solidFill>
                  <a:srgbClr val="800000"/>
                </a:solidFill>
                <a:latin typeface="+mn-lt"/>
              </a:rPr>
              <a:t>TeV</a:t>
            </a:r>
            <a:r>
              <a:rPr lang="en-US" b="1" dirty="0" smtClean="0">
                <a:solidFill>
                  <a:srgbClr val="800000"/>
                </a:solidFill>
                <a:latin typeface="+mn-lt"/>
              </a:rPr>
              <a:t> DATA</a:t>
            </a:r>
          </a:p>
          <a:p>
            <a:pPr defTabSz="457200"/>
            <a:endParaRPr lang="en-US" sz="2000" b="1" dirty="0" smtClean="0">
              <a:solidFill>
                <a:srgbClr val="0000FF"/>
              </a:solidFill>
              <a:latin typeface="Calibri"/>
            </a:endParaRPr>
          </a:p>
          <a:p>
            <a:pPr defTabSz="457200"/>
            <a:r>
              <a:rPr lang="en-US" sz="2200" b="1" dirty="0" smtClean="0">
                <a:solidFill>
                  <a:srgbClr val="0000FF"/>
                </a:solidFill>
                <a:latin typeface="+mn-lt"/>
              </a:rPr>
              <a:t>4μ+γ Mass : 126.1 </a:t>
            </a:r>
            <a:r>
              <a:rPr lang="en-US" sz="2200" b="1" dirty="0" err="1" smtClean="0">
                <a:solidFill>
                  <a:srgbClr val="0000FF"/>
                </a:solidFill>
                <a:latin typeface="+mn-lt"/>
              </a:rPr>
              <a:t>GeV</a:t>
            </a:r>
            <a:endParaRPr lang="en-US" sz="2200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64300" y="2514600"/>
            <a:ext cx="28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l-GR" b="1" dirty="0" smtClean="0">
                <a:solidFill>
                  <a:prstClr val="black"/>
                </a:solidFill>
                <a:latin typeface="+mn-lt"/>
              </a:rPr>
              <a:t>μ</a:t>
            </a:r>
            <a:r>
              <a:rPr lang="en-US" b="1" baseline="30000" dirty="0" smtClean="0">
                <a:solidFill>
                  <a:prstClr val="black"/>
                </a:solidFill>
                <a:latin typeface="+mn-lt"/>
              </a:rPr>
              <a:t>-</a:t>
            </a:r>
            <a:r>
              <a:rPr lang="en-US" b="1" dirty="0" smtClean="0">
                <a:solidFill>
                  <a:prstClr val="black"/>
                </a:solidFill>
                <a:latin typeface="+mn-lt"/>
              </a:rPr>
              <a:t>(Z</a:t>
            </a:r>
            <a:r>
              <a:rPr lang="en-US" b="1" baseline="-25000" dirty="0" smtClean="0">
                <a:solidFill>
                  <a:prstClr val="black"/>
                </a:solidFill>
                <a:latin typeface="+mn-lt"/>
              </a:rPr>
              <a:t>1</a:t>
            </a:r>
            <a:r>
              <a:rPr lang="en-US" b="1" dirty="0" smtClean="0">
                <a:solidFill>
                  <a:prstClr val="black"/>
                </a:solidFill>
                <a:latin typeface="+mn-lt"/>
              </a:rPr>
              <a:t>) </a:t>
            </a:r>
            <a:r>
              <a:rPr lang="en-US" b="1" dirty="0" err="1" smtClean="0">
                <a:solidFill>
                  <a:prstClr val="black"/>
                </a:solidFill>
                <a:latin typeface="+mn-lt"/>
              </a:rPr>
              <a:t>p</a:t>
            </a:r>
            <a:r>
              <a:rPr lang="en-US" b="1" baseline="-25000" dirty="0" err="1" smtClean="0">
                <a:solidFill>
                  <a:prstClr val="black"/>
                </a:solidFill>
                <a:latin typeface="+mn-lt"/>
              </a:rPr>
              <a:t>T</a:t>
            </a:r>
            <a:r>
              <a:rPr lang="en-US" b="1" dirty="0" smtClean="0">
                <a:solidFill>
                  <a:prstClr val="black"/>
                </a:solidFill>
                <a:latin typeface="+mn-lt"/>
              </a:rPr>
              <a:t> : 28 </a:t>
            </a:r>
            <a:r>
              <a:rPr lang="en-US" b="1" dirty="0" err="1" smtClean="0">
                <a:solidFill>
                  <a:prstClr val="black"/>
                </a:solidFill>
                <a:latin typeface="+mn-lt"/>
              </a:rPr>
              <a:t>GeV</a:t>
            </a:r>
            <a:endParaRPr lang="en-US" b="1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87964" y="4572000"/>
            <a:ext cx="28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l-GR" b="1" dirty="0" smtClean="0">
                <a:solidFill>
                  <a:prstClr val="black"/>
                </a:solidFill>
                <a:latin typeface="+mn-lt"/>
              </a:rPr>
              <a:t>μ</a:t>
            </a:r>
            <a:r>
              <a:rPr lang="en-US" b="1" baseline="30000" dirty="0" smtClean="0">
                <a:solidFill>
                  <a:prstClr val="black"/>
                </a:solidFill>
                <a:latin typeface="+mn-lt"/>
              </a:rPr>
              <a:t>+</a:t>
            </a:r>
            <a:r>
              <a:rPr lang="en-US" b="1" dirty="0" smtClean="0">
                <a:solidFill>
                  <a:prstClr val="black"/>
                </a:solidFill>
                <a:latin typeface="+mn-lt"/>
              </a:rPr>
              <a:t>(Z</a:t>
            </a:r>
            <a:r>
              <a:rPr lang="en-US" b="1" baseline="-25000" dirty="0" smtClean="0">
                <a:solidFill>
                  <a:prstClr val="black"/>
                </a:solidFill>
                <a:latin typeface="+mn-lt"/>
              </a:rPr>
              <a:t>2</a:t>
            </a:r>
            <a:r>
              <a:rPr lang="en-US" b="1" dirty="0" smtClean="0">
                <a:solidFill>
                  <a:prstClr val="black"/>
                </a:solidFill>
                <a:latin typeface="+mn-lt"/>
              </a:rPr>
              <a:t>) </a:t>
            </a:r>
            <a:r>
              <a:rPr lang="en-US" b="1" dirty="0" err="1" smtClean="0">
                <a:solidFill>
                  <a:prstClr val="black"/>
                </a:solidFill>
                <a:latin typeface="+mn-lt"/>
              </a:rPr>
              <a:t>p</a:t>
            </a:r>
            <a:r>
              <a:rPr lang="en-US" b="1" baseline="-25000" dirty="0" err="1" smtClean="0">
                <a:solidFill>
                  <a:prstClr val="black"/>
                </a:solidFill>
                <a:latin typeface="+mn-lt"/>
              </a:rPr>
              <a:t>T</a:t>
            </a:r>
            <a:r>
              <a:rPr lang="en-US" b="1" dirty="0" smtClean="0">
                <a:solidFill>
                  <a:prstClr val="black"/>
                </a:solidFill>
                <a:latin typeface="+mn-lt"/>
              </a:rPr>
              <a:t> : 6 </a:t>
            </a:r>
            <a:r>
              <a:rPr lang="en-US" b="1" dirty="0" err="1" smtClean="0">
                <a:solidFill>
                  <a:prstClr val="black"/>
                </a:solidFill>
                <a:latin typeface="+mn-lt"/>
              </a:rPr>
              <a:t>GeV</a:t>
            </a:r>
            <a:endParaRPr lang="en-US" b="1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83100" y="6320135"/>
            <a:ext cx="28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l-GR" b="1" dirty="0" smtClean="0">
                <a:solidFill>
                  <a:prstClr val="black"/>
                </a:solidFill>
                <a:latin typeface="+mn-lt"/>
              </a:rPr>
              <a:t>μ</a:t>
            </a:r>
            <a:r>
              <a:rPr lang="en-US" b="1" baseline="30000" dirty="0" smtClean="0">
                <a:solidFill>
                  <a:prstClr val="black"/>
                </a:solidFill>
                <a:latin typeface="+mn-lt"/>
              </a:rPr>
              <a:t>+</a:t>
            </a:r>
            <a:r>
              <a:rPr lang="en-US" b="1" dirty="0" smtClean="0">
                <a:solidFill>
                  <a:prstClr val="black"/>
                </a:solidFill>
                <a:latin typeface="+mn-lt"/>
              </a:rPr>
              <a:t>(Z</a:t>
            </a:r>
            <a:r>
              <a:rPr lang="en-US" b="1" baseline="-25000" dirty="0" smtClean="0">
                <a:solidFill>
                  <a:prstClr val="black"/>
                </a:solidFill>
                <a:latin typeface="+mn-lt"/>
              </a:rPr>
              <a:t>1</a:t>
            </a:r>
            <a:r>
              <a:rPr lang="en-US" b="1" dirty="0" smtClean="0">
                <a:solidFill>
                  <a:prstClr val="black"/>
                </a:solidFill>
                <a:latin typeface="+mn-lt"/>
              </a:rPr>
              <a:t>) </a:t>
            </a:r>
            <a:r>
              <a:rPr lang="en-US" b="1" dirty="0" err="1" smtClean="0">
                <a:solidFill>
                  <a:prstClr val="black"/>
                </a:solidFill>
                <a:latin typeface="+mn-lt"/>
              </a:rPr>
              <a:t>p</a:t>
            </a:r>
            <a:r>
              <a:rPr lang="en-US" b="1" baseline="-25000" dirty="0" err="1" smtClean="0">
                <a:solidFill>
                  <a:prstClr val="black"/>
                </a:solidFill>
                <a:latin typeface="+mn-lt"/>
              </a:rPr>
              <a:t>T</a:t>
            </a:r>
            <a:r>
              <a:rPr lang="en-US" b="1" dirty="0" smtClean="0">
                <a:solidFill>
                  <a:prstClr val="black"/>
                </a:solidFill>
                <a:latin typeface="+mn-lt"/>
              </a:rPr>
              <a:t> : 67 </a:t>
            </a:r>
            <a:r>
              <a:rPr lang="en-US" b="1" dirty="0" err="1" smtClean="0">
                <a:solidFill>
                  <a:prstClr val="black"/>
                </a:solidFill>
                <a:latin typeface="+mn-lt"/>
              </a:rPr>
              <a:t>GeV</a:t>
            </a:r>
            <a:endParaRPr lang="en-US" b="1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564" y="5105400"/>
            <a:ext cx="28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l-GR" b="1" dirty="0" smtClean="0">
                <a:solidFill>
                  <a:prstClr val="black"/>
                </a:solidFill>
                <a:latin typeface="+mn-lt"/>
              </a:rPr>
              <a:t>μ</a:t>
            </a:r>
            <a:r>
              <a:rPr lang="en-US" b="1" baseline="30000" dirty="0" smtClean="0">
                <a:solidFill>
                  <a:prstClr val="black"/>
                </a:solidFill>
                <a:latin typeface="+mn-lt"/>
              </a:rPr>
              <a:t>-</a:t>
            </a:r>
            <a:r>
              <a:rPr lang="en-US" b="1" dirty="0" smtClean="0">
                <a:solidFill>
                  <a:prstClr val="black"/>
                </a:solidFill>
                <a:latin typeface="+mn-lt"/>
              </a:rPr>
              <a:t>(Z</a:t>
            </a:r>
            <a:r>
              <a:rPr lang="en-US" b="1" baseline="-25000" dirty="0" smtClean="0">
                <a:solidFill>
                  <a:prstClr val="black"/>
                </a:solidFill>
                <a:latin typeface="+mn-lt"/>
              </a:rPr>
              <a:t>2</a:t>
            </a:r>
            <a:r>
              <a:rPr lang="en-US" b="1" dirty="0" smtClean="0">
                <a:solidFill>
                  <a:prstClr val="black"/>
                </a:solidFill>
                <a:latin typeface="+mn-lt"/>
              </a:rPr>
              <a:t>) </a:t>
            </a:r>
            <a:r>
              <a:rPr lang="en-US" b="1" dirty="0" err="1" smtClean="0">
                <a:solidFill>
                  <a:prstClr val="black"/>
                </a:solidFill>
                <a:latin typeface="+mn-lt"/>
              </a:rPr>
              <a:t>p</a:t>
            </a:r>
            <a:r>
              <a:rPr lang="en-US" b="1" baseline="-25000" dirty="0" err="1" smtClean="0">
                <a:solidFill>
                  <a:prstClr val="black"/>
                </a:solidFill>
                <a:latin typeface="+mn-lt"/>
              </a:rPr>
              <a:t>T</a:t>
            </a:r>
            <a:r>
              <a:rPr lang="en-US" b="1" dirty="0" smtClean="0">
                <a:solidFill>
                  <a:prstClr val="black"/>
                </a:solidFill>
                <a:latin typeface="+mn-lt"/>
              </a:rPr>
              <a:t> : 14 </a:t>
            </a:r>
            <a:r>
              <a:rPr lang="en-US" b="1" dirty="0" err="1" smtClean="0">
                <a:solidFill>
                  <a:prstClr val="black"/>
                </a:solidFill>
                <a:latin typeface="+mn-lt"/>
              </a:rPr>
              <a:t>GeV</a:t>
            </a:r>
            <a:endParaRPr lang="en-US" b="1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82900" y="2438400"/>
            <a:ext cx="28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b="1" dirty="0" smtClean="0">
                <a:solidFill>
                  <a:schemeClr val="bg1"/>
                </a:solidFill>
              </a:rPr>
              <a:t>γ</a:t>
            </a:r>
            <a:r>
              <a:rPr lang="en-US" b="1" dirty="0" smtClean="0">
                <a:solidFill>
                  <a:prstClr val="black"/>
                </a:solidFill>
                <a:latin typeface="+mn-lt"/>
              </a:rPr>
              <a:t>(Z</a:t>
            </a:r>
            <a:r>
              <a:rPr lang="en-US" b="1" baseline="-25000" dirty="0" smtClean="0">
                <a:solidFill>
                  <a:prstClr val="black"/>
                </a:solidFill>
                <a:latin typeface="+mn-lt"/>
              </a:rPr>
              <a:t>1</a:t>
            </a:r>
            <a:r>
              <a:rPr lang="en-US" b="1" dirty="0" smtClean="0">
                <a:solidFill>
                  <a:prstClr val="black"/>
                </a:solidFill>
                <a:latin typeface="+mn-lt"/>
              </a:rPr>
              <a:t>) E</a:t>
            </a:r>
            <a:r>
              <a:rPr lang="en-US" b="1" baseline="-25000" dirty="0" smtClean="0">
                <a:solidFill>
                  <a:prstClr val="black"/>
                </a:solidFill>
                <a:latin typeface="+mn-lt"/>
              </a:rPr>
              <a:t>T</a:t>
            </a:r>
            <a:r>
              <a:rPr lang="en-US" b="1" dirty="0" smtClean="0">
                <a:solidFill>
                  <a:prstClr val="black"/>
                </a:solidFill>
                <a:latin typeface="+mn-lt"/>
              </a:rPr>
              <a:t> : 8 </a:t>
            </a:r>
            <a:r>
              <a:rPr lang="en-US" b="1" dirty="0" err="1" smtClean="0">
                <a:solidFill>
                  <a:prstClr val="black"/>
                </a:solidFill>
                <a:latin typeface="+mn-lt"/>
              </a:rPr>
              <a:t>GeV</a:t>
            </a:r>
            <a:endParaRPr lang="en-US" b="1" dirty="0">
              <a:solidFill>
                <a:prstClr val="black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98909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9538"/>
            <a:ext cx="9144000" cy="779462"/>
          </a:xfrm>
        </p:spPr>
        <p:txBody>
          <a:bodyPr>
            <a:normAutofit/>
          </a:bodyPr>
          <a:lstStyle/>
          <a:p>
            <a:r>
              <a:rPr lang="en-US" dirty="0" smtClean="0"/>
              <a:t>        Higgs boson </a:t>
            </a:r>
            <a:r>
              <a:rPr lang="en-US" dirty="0" smtClean="0">
                <a:sym typeface="Wingdings"/>
              </a:rPr>
              <a:t> two Z bosons  4 leptons</a:t>
            </a:r>
            <a:endParaRPr lang="en-US" dirty="0"/>
          </a:p>
        </p:txBody>
      </p:sp>
      <p:pic>
        <p:nvPicPr>
          <p:cNvPr id="6" name="Picture 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0830" y="114300"/>
            <a:ext cx="767189" cy="762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>
          <a:xfrm flipH="1">
            <a:off x="3949700" y="3467100"/>
            <a:ext cx="736600" cy="3429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2527300" y="2349500"/>
            <a:ext cx="355600" cy="5334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HZZ4l_animated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93" y="917926"/>
            <a:ext cx="7692062" cy="594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982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4138"/>
            <a:ext cx="9144000" cy="779462"/>
          </a:xfrm>
        </p:spPr>
        <p:txBody>
          <a:bodyPr>
            <a:normAutofit/>
          </a:bodyPr>
          <a:lstStyle/>
          <a:p>
            <a:r>
              <a:rPr lang="en-US" dirty="0" smtClean="0"/>
              <a:t>        Higgs boson </a:t>
            </a:r>
            <a:r>
              <a:rPr lang="en-US" dirty="0" smtClean="0">
                <a:sym typeface="Wingdings"/>
              </a:rPr>
              <a:t> two Z bosons  4 leptons</a:t>
            </a:r>
            <a:endParaRPr lang="en-US" dirty="0"/>
          </a:p>
        </p:txBody>
      </p:sp>
      <p:pic>
        <p:nvPicPr>
          <p:cNvPr id="6" name="Picture 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130" y="88900"/>
            <a:ext cx="767189" cy="762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>
          <a:xfrm flipH="1">
            <a:off x="3949700" y="3467100"/>
            <a:ext cx="736600" cy="3429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ZZMass_7Plus8TeV_70-1000_3GeV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" t="5312" r="2615" b="729"/>
          <a:stretch/>
        </p:blipFill>
        <p:spPr>
          <a:xfrm rot="5400000">
            <a:off x="1592221" y="309523"/>
            <a:ext cx="5857955" cy="716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85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ammagamma_run194108_evt564224000_ispy_3d-annotated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906000" cy="6885384"/>
          </a:xfrm>
          <a:prstGeom prst="rect">
            <a:avLst/>
          </a:prstGeom>
        </p:spPr>
      </p:pic>
      <p:sp>
        <p:nvSpPr>
          <p:cNvPr id="4" name="Title 16"/>
          <p:cNvSpPr txBox="1">
            <a:spLocks/>
          </p:cNvSpPr>
          <p:nvPr/>
        </p:nvSpPr>
        <p:spPr bwMode="auto">
          <a:xfrm>
            <a:off x="254000" y="922338"/>
            <a:ext cx="4165600" cy="60166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65" charset="0"/>
              <a:buChar char="•"/>
              <a:defRPr sz="2800" kern="1200">
                <a:solidFill>
                  <a:srgbClr val="000090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65" charset="0"/>
              <a:buChar char="–"/>
              <a:defRPr sz="2400" kern="1200">
                <a:solidFill>
                  <a:srgbClr val="000090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65" charset="0"/>
              <a:buChar char="•"/>
              <a:defRPr sz="2000" kern="1200">
                <a:solidFill>
                  <a:srgbClr val="000090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65" charset="0"/>
              <a:buChar char="–"/>
              <a:defRPr kern="1200">
                <a:solidFill>
                  <a:srgbClr val="000090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-65" charset="0"/>
              <a:buChar char="»"/>
              <a:defRPr kern="1200">
                <a:solidFill>
                  <a:srgbClr val="000090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-65" charset="0"/>
              <a:buNone/>
            </a:pPr>
            <a:r>
              <a:rPr lang="en-US" dirty="0" smtClean="0">
                <a:latin typeface="Calibri"/>
              </a:rPr>
              <a:t>Higgs particle</a:t>
            </a:r>
            <a:r>
              <a:rPr lang="en-US" dirty="0" smtClean="0">
                <a:latin typeface="Calibri"/>
                <a:sym typeface="Wingdings"/>
              </a:rPr>
              <a:t>  2 photons</a:t>
            </a:r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8768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111" smtClean="0"/>
              <a:t>A quasi-political Explanation of the Higgs Boson;  for Mr Waldegrave, UK Science Minister, </a:t>
            </a:r>
            <a:r>
              <a:rPr lang="en-US" sz="3200" smtClean="0"/>
              <a:t>1993</a:t>
            </a:r>
            <a:r>
              <a:rPr lang="en-US" smtClean="0"/>
              <a:t>.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702" y="1474715"/>
            <a:ext cx="6193520" cy="442530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8596" y="6018167"/>
            <a:ext cx="89631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0090"/>
                </a:solidFill>
              </a:rPr>
              <a:t>Imagine a cocktail party of political party workers who are uniformly distributed across the floor, all talking to their nearest neighbors.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" y="1474715"/>
            <a:ext cx="8229600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0090"/>
                </a:solidFill>
              </a:rPr>
              <a:t>From David J. Miller, Physics and Astronomy, University College London (cartoons courtesy CERN)</a:t>
            </a:r>
          </a:p>
        </p:txBody>
      </p:sp>
    </p:spTree>
    <p:extLst>
      <p:ext uri="{BB962C8B-B14F-4D97-AF65-F5344CB8AC3E}">
        <p14:creationId xmlns:p14="http://schemas.microsoft.com/office/powerpoint/2010/main" val="2722733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271" y="1055903"/>
            <a:ext cx="8128000" cy="552450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22270" y="274638"/>
            <a:ext cx="8128001" cy="1143000"/>
          </a:xfrm>
        </p:spPr>
        <p:txBody>
          <a:bodyPr>
            <a:normAutofit fontScale="90000"/>
          </a:bodyPr>
          <a:lstStyle/>
          <a:p>
            <a:r>
              <a:rPr lang="en-US"/>
              <a:t>How the Higgs mechanism gives mass to massless particles</a:t>
            </a:r>
          </a:p>
        </p:txBody>
      </p:sp>
    </p:spTree>
    <p:extLst>
      <p:ext uri="{BB962C8B-B14F-4D97-AF65-F5344CB8AC3E}">
        <p14:creationId xmlns:p14="http://schemas.microsoft.com/office/powerpoint/2010/main" val="1091537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>
            <a:spLocks/>
          </p:cNvSpPr>
          <p:nvPr/>
        </p:nvSpPr>
        <p:spPr bwMode="auto">
          <a:xfrm>
            <a:off x="0" y="-1916"/>
            <a:ext cx="9144000" cy="6858000"/>
          </a:xfrm>
          <a:prstGeom prst="rect">
            <a:avLst/>
          </a:prstGeom>
          <a:solidFill>
            <a:srgbClr val="000090"/>
          </a:solidFill>
          <a:ln w="12700">
            <a:solidFill>
              <a:srgbClr val="000090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2800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050" y="121975"/>
            <a:ext cx="8872369" cy="22973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623" y="5752682"/>
            <a:ext cx="8828859" cy="9548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1400" y="2517476"/>
            <a:ext cx="4521200" cy="312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980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9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endParaRPr lang="en-US" sz="2800">
              <a:solidFill>
                <a:srgbClr val="FFFF00"/>
              </a:solidFill>
            </a:endParaRPr>
          </a:p>
        </p:txBody>
      </p:sp>
      <p:pic>
        <p:nvPicPr>
          <p:cNvPr id="5" name="Picture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8568" y="1270000"/>
            <a:ext cx="6920832" cy="4470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14222"/>
            <a:ext cx="8229600" cy="1016078"/>
          </a:xfrm>
        </p:spPr>
        <p:txBody>
          <a:bodyPr>
            <a:normAutofit fontScale="90000"/>
          </a:bodyPr>
          <a:lstStyle/>
          <a:p>
            <a:r>
              <a:rPr lang="en-US" dirty="0"/>
              <a:t>(Sir) Tim Berners-Lee and early development of the World Wide Web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44500" y="5803900"/>
            <a:ext cx="8178800" cy="9906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/>
              <a:t>Berners-Lee proposed </a:t>
            </a:r>
            <a:r>
              <a:rPr lang="en-US" dirty="0" smtClean="0"/>
              <a:t>the WWW </a:t>
            </a:r>
            <a:r>
              <a:rPr lang="en-US" dirty="0"/>
              <a:t>in March 1989 while working at </a:t>
            </a:r>
            <a:r>
              <a:rPr lang="en-US" dirty="0" smtClean="0"/>
              <a:t>CERN and developed the first web site.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4246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1270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4788"/>
            <a:ext cx="9144000" cy="804862"/>
          </a:xfrm>
        </p:spPr>
        <p:txBody>
          <a:bodyPr/>
          <a:lstStyle/>
          <a:p>
            <a:r>
              <a:rPr lang="en-US" dirty="0" smtClean="0"/>
              <a:t>Plan of my talk</a:t>
            </a:r>
            <a:endParaRPr lang="en-US" dirty="0"/>
          </a:p>
        </p:txBody>
      </p:sp>
      <p:pic>
        <p:nvPicPr>
          <p:cNvPr id="5" name="Picture 40" descr="bul-pho-2007-079"/>
          <p:cNvPicPr>
            <a:picLocks noChangeAspect="1" noChangeArrowheads="1"/>
          </p:cNvPicPr>
          <p:nvPr/>
        </p:nvPicPr>
        <p:blipFill rotWithShape="1">
          <a:blip r:embed="rId2"/>
          <a:srcRect l="7210" r="9886"/>
          <a:stretch/>
        </p:blipFill>
        <p:spPr bwMode="auto">
          <a:xfrm>
            <a:off x="5321300" y="1554946"/>
            <a:ext cx="3213100" cy="2585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Watches crashing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59" t="13126" r="3984" b="67137"/>
          <a:stretch/>
        </p:blipFill>
        <p:spPr>
          <a:xfrm>
            <a:off x="234728" y="4737100"/>
            <a:ext cx="4934172" cy="207009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 descr="gammagamma_run194108_evt564224000_ispy_3d-annotated-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141" y="4622498"/>
            <a:ext cx="3216215" cy="223550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40300" y="1066800"/>
            <a:ext cx="4068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</a:t>
            </a:r>
            <a:r>
              <a:rPr lang="en-US" sz="2400" dirty="0" smtClean="0"/>
              <a:t>. Accelerator and Detectors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90500" y="3937000"/>
            <a:ext cx="4635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2400" dirty="0"/>
              <a:t>3</a:t>
            </a:r>
            <a:r>
              <a:rPr lang="en-US" sz="2400" dirty="0" smtClean="0"/>
              <a:t>. What happens when</a:t>
            </a:r>
          </a:p>
          <a:p>
            <a:pPr defTabSz="342900"/>
            <a:r>
              <a:rPr lang="en-US" sz="2400" dirty="0"/>
              <a:t>	</a:t>
            </a:r>
            <a:r>
              <a:rPr lang="en-US" sz="2400" dirty="0" smtClean="0"/>
              <a:t>protons collide?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5029200" y="4178300"/>
            <a:ext cx="42045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4</a:t>
            </a:r>
            <a:r>
              <a:rPr lang="en-US" sz="2400" dirty="0" smtClean="0"/>
              <a:t>. Discovery of a new particle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114300" y="1079500"/>
            <a:ext cx="482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400" dirty="0" smtClean="0"/>
              <a:t>The universe, particles, 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and fields</a:t>
            </a:r>
            <a:endParaRPr lang="en-US" sz="2400" dirty="0"/>
          </a:p>
        </p:txBody>
      </p:sp>
      <p:pic>
        <p:nvPicPr>
          <p:cNvPr id="17" name="Picture 16" descr="HistoryOfUniverse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0" t="30456" r="40579" b="41061"/>
          <a:stretch/>
        </p:blipFill>
        <p:spPr>
          <a:xfrm>
            <a:off x="558800" y="1955800"/>
            <a:ext cx="4458030" cy="191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457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817562"/>
          </a:xfrm>
        </p:spPr>
        <p:txBody>
          <a:bodyPr/>
          <a:lstStyle/>
          <a:p>
            <a:r>
              <a:rPr lang="en-US" dirty="0" smtClean="0"/>
              <a:t>Questions, Answers, Theories, Discoveries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r="1112"/>
          <a:stretch/>
        </p:blipFill>
        <p:spPr>
          <a:xfrm>
            <a:off x="101600" y="1790700"/>
            <a:ext cx="9042400" cy="3276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548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ammagamma_run194108_evt564224000_ispy_3d-annotated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76799" y="-2514600"/>
            <a:ext cx="18319042" cy="127330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17562"/>
          </a:xfrm>
        </p:spPr>
        <p:txBody>
          <a:bodyPr/>
          <a:lstStyle/>
          <a:p>
            <a:r>
              <a:rPr lang="en-US" dirty="0" smtClean="0"/>
              <a:t>Questions, questions!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282700"/>
            <a:ext cx="8229600" cy="53975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dirty="0" smtClean="0"/>
              <a:t>Asking questions is what scientists do for a living. </a:t>
            </a:r>
          </a:p>
          <a:p>
            <a:r>
              <a:rPr lang="en-US" dirty="0" smtClean="0"/>
              <a:t>Usually, you can’t answer a big question in one big leap. </a:t>
            </a:r>
          </a:p>
          <a:p>
            <a:r>
              <a:rPr lang="en-US" dirty="0" smtClean="0"/>
              <a:t>You have to break it down into little ones that you can make progress on.</a:t>
            </a:r>
          </a:p>
          <a:p>
            <a:r>
              <a:rPr lang="en-US" dirty="0" smtClean="0"/>
              <a:t>One of the “little questions” might turn out to be more important than your first question!</a:t>
            </a:r>
          </a:p>
          <a:p>
            <a:r>
              <a:rPr lang="en-US" dirty="0" smtClean="0"/>
              <a:t>How do you know if you got the right answer? (No answer book available!) Not simple! Lots of checking.</a:t>
            </a:r>
          </a:p>
          <a:p>
            <a:r>
              <a:rPr lang="en-US" dirty="0" smtClean="0"/>
              <a:t>Getting the right answer on just one little question is big accomplishment!</a:t>
            </a:r>
          </a:p>
        </p:txBody>
      </p:sp>
    </p:spTree>
    <p:extLst>
      <p:ext uri="{BB962C8B-B14F-4D97-AF65-F5344CB8AC3E}">
        <p14:creationId xmlns:p14="http://schemas.microsoft.com/office/powerpoint/2010/main" val="3992510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ammagamma_run194108_evt564224000_ispy_3d-annotated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76799" y="-2514600"/>
            <a:ext cx="18319042" cy="127330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17562"/>
          </a:xfrm>
        </p:spPr>
        <p:txBody>
          <a:bodyPr/>
          <a:lstStyle/>
          <a:p>
            <a:r>
              <a:rPr lang="en-US" dirty="0" smtClean="0"/>
              <a:t>After 3 years of running...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0" y="1511300"/>
            <a:ext cx="8229600" cy="452596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dirty="0" smtClean="0"/>
              <a:t>Over 200 physics papers published.</a:t>
            </a:r>
          </a:p>
          <a:p>
            <a:r>
              <a:rPr lang="en-US" dirty="0" smtClean="0"/>
              <a:t>Our first major discovery: a “Higgs-like particle”.</a:t>
            </a:r>
          </a:p>
          <a:p>
            <a:r>
              <a:rPr lang="en-US" dirty="0" smtClean="0"/>
              <a:t>Need to fully establish the properties of the new particle. There are scenarios with multiple Higgs bosons (e.g. five of them!).</a:t>
            </a:r>
          </a:p>
          <a:p>
            <a:r>
              <a:rPr lang="en-US" dirty="0" smtClean="0"/>
              <a:t>Intensity search for particles that can explain the dark matter (“</a:t>
            </a:r>
            <a:r>
              <a:rPr lang="en-US" dirty="0" err="1" smtClean="0"/>
              <a:t>supersymmetric</a:t>
            </a:r>
            <a:r>
              <a:rPr lang="en-US" dirty="0" smtClean="0"/>
              <a:t> particles”).</a:t>
            </a:r>
          </a:p>
          <a:p>
            <a:r>
              <a:rPr lang="en-US" dirty="0" smtClean="0"/>
              <a:t>Train the next generation of scientists!</a:t>
            </a:r>
          </a:p>
          <a:p>
            <a:r>
              <a:rPr lang="en-US" dirty="0" smtClean="0"/>
              <a:t>The LHC project will continue for at least a decade.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004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6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Albert Einstein and the geometry of space-time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70000"/>
            <a:ext cx="3721100" cy="53594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dirty="0" smtClean="0"/>
              <a:t>Einstein taught us that matter causes the geometry of space-time to be curved.</a:t>
            </a:r>
          </a:p>
          <a:p>
            <a:r>
              <a:rPr lang="en-US" dirty="0" smtClean="0"/>
              <a:t>Clocks run at very slightly different speeds at different heights in a gravitational field. </a:t>
            </a:r>
          </a:p>
          <a:p>
            <a:r>
              <a:rPr lang="en-US" dirty="0" smtClean="0"/>
              <a:t>Tiny effect – who cares? We all do!</a:t>
            </a:r>
            <a:endParaRPr lang="en-US" dirty="0"/>
          </a:p>
        </p:txBody>
      </p:sp>
      <p:pic>
        <p:nvPicPr>
          <p:cNvPr id="4" name="Content Placeholder 3" descr="Cover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1" b="3631"/>
          <a:stretch>
            <a:fillRect/>
          </a:stretch>
        </p:blipFill>
        <p:spPr bwMode="auto">
          <a:xfrm>
            <a:off x="4508500" y="1257300"/>
            <a:ext cx="4127500" cy="5468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21626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25400" y="0"/>
            <a:ext cx="92583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67" name="Title 1"/>
          <p:cNvSpPr>
            <a:spLocks noGrp="1"/>
          </p:cNvSpPr>
          <p:nvPr>
            <p:ph type="title"/>
          </p:nvPr>
        </p:nvSpPr>
        <p:spPr bwMode="auto">
          <a:xfrm>
            <a:off x="-50800" y="304800"/>
            <a:ext cx="9245600" cy="622300"/>
          </a:xfrm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>
                <a:ea typeface="ＭＳ Ｐゴシック" pitchFamily="-65" charset="-128"/>
                <a:cs typeface="ＭＳ Ｐゴシック" pitchFamily="-65" charset="-128"/>
              </a:rPr>
              <a:t>CERN main laboratory site</a:t>
            </a:r>
          </a:p>
        </p:txBody>
      </p:sp>
      <p:pic>
        <p:nvPicPr>
          <p:cNvPr id="11268" name="Picture 10" descr="CERN_Lab_Googl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900" y="1347788"/>
            <a:ext cx="8978900" cy="520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12"/>
          <p:cNvCxnSpPr/>
          <p:nvPr/>
        </p:nvCxnSpPr>
        <p:spPr>
          <a:xfrm flipV="1">
            <a:off x="2209800" y="4343400"/>
            <a:ext cx="838200" cy="457200"/>
          </a:xfrm>
          <a:prstGeom prst="straightConnector1">
            <a:avLst/>
          </a:prstGeom>
          <a:ln w="63500">
            <a:solidFill>
              <a:srgbClr val="FFFF00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608958" y="2347117"/>
            <a:ext cx="2305840" cy="5847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>
                <a:solidFill>
                  <a:srgbClr val="000090"/>
                </a:solidFill>
              </a:rPr>
              <a:t>Switzerland</a:t>
            </a:r>
          </a:p>
        </p:txBody>
      </p:sp>
      <p:sp>
        <p:nvSpPr>
          <p:cNvPr id="11271" name="TextBox 16"/>
          <p:cNvSpPr txBox="1">
            <a:spLocks noChangeArrowheads="1"/>
          </p:cNvSpPr>
          <p:nvPr/>
        </p:nvSpPr>
        <p:spPr bwMode="auto">
          <a:xfrm>
            <a:off x="914400" y="4505325"/>
            <a:ext cx="12620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rgbClr val="FFFF00"/>
                </a:solidFill>
              </a:rPr>
              <a:t>Border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00400" y="2314272"/>
            <a:ext cx="1461859" cy="58477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>
                <a:solidFill>
                  <a:srgbClr val="000090"/>
                </a:solidFill>
              </a:rPr>
              <a:t>France</a:t>
            </a:r>
          </a:p>
        </p:txBody>
      </p:sp>
      <p:sp>
        <p:nvSpPr>
          <p:cNvPr id="9" name="TextBox 16"/>
          <p:cNvSpPr txBox="1">
            <a:spLocks noChangeArrowheads="1"/>
          </p:cNvSpPr>
          <p:nvPr/>
        </p:nvSpPr>
        <p:spPr bwMode="auto">
          <a:xfrm>
            <a:off x="5291137" y="1524000"/>
            <a:ext cx="12620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rgbClr val="FFFF00"/>
                </a:solidFill>
              </a:rPr>
              <a:t>Border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rot="16200000" flipH="1">
            <a:off x="5595938" y="2090737"/>
            <a:ext cx="619125" cy="533400"/>
          </a:xfrm>
          <a:prstGeom prst="straightConnector1">
            <a:avLst/>
          </a:prstGeom>
          <a:ln w="63500">
            <a:solidFill>
              <a:srgbClr val="FFFF00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930965" y="5426408"/>
            <a:ext cx="110405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0090"/>
                </a:solidFill>
              </a:rPr>
              <a:t>My office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rot="10800000">
            <a:off x="6840775" y="5306591"/>
            <a:ext cx="1066230" cy="324791"/>
          </a:xfrm>
          <a:prstGeom prst="straightConnector1">
            <a:avLst/>
          </a:prstGeom>
          <a:ln w="508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422820" y="5204615"/>
            <a:ext cx="656847" cy="486671"/>
          </a:xfrm>
          <a:prstGeom prst="straightConnector1">
            <a:avLst/>
          </a:prstGeom>
          <a:ln w="63500">
            <a:solidFill>
              <a:srgbClr val="0000FF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2841876" y="5460938"/>
            <a:ext cx="200938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00FF"/>
                </a:solidFill>
              </a:rPr>
              <a:t>View towards </a:t>
            </a:r>
          </a:p>
          <a:p>
            <a:r>
              <a:rPr lang="en-US" sz="2400">
                <a:solidFill>
                  <a:srgbClr val="0000FF"/>
                </a:solidFill>
              </a:rPr>
              <a:t>Mont Blanc</a:t>
            </a:r>
            <a:endParaRPr lang="en-US" sz="160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122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914" name="Title 1"/>
          <p:cNvSpPr>
            <a:spLocks noGrp="1"/>
          </p:cNvSpPr>
          <p:nvPr>
            <p:ph type="title"/>
          </p:nvPr>
        </p:nvSpPr>
        <p:spPr bwMode="auto">
          <a:xfrm>
            <a:off x="0" y="153988"/>
            <a:ext cx="9144000" cy="68421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en-US">
                <a:ea typeface="ＭＳ Ｐゴシック" pitchFamily="-65" charset="-128"/>
                <a:cs typeface="ＭＳ Ｐゴシック" pitchFamily="-65" charset="-128"/>
              </a:rPr>
              <a:t>LHC Radio-Frequency Cavities</a:t>
            </a:r>
          </a:p>
        </p:txBody>
      </p:sp>
      <p:pic>
        <p:nvPicPr>
          <p:cNvPr id="38915" name="Picture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914400"/>
            <a:ext cx="8686800" cy="5867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30257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poleMagnetDrawing_9906025_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063" y="0"/>
            <a:ext cx="8753350" cy="6848856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189413" y="6111975"/>
          <a:ext cx="4230509" cy="7222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4315" name="Equation" r:id="rId4" imgW="2603500" imgH="444500" progId="Equation.3">
                  <p:embed/>
                </p:oleObj>
              </mc:Choice>
              <mc:Fallback>
                <p:oleObj name="Equation" r:id="rId4" imgW="26035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413" y="6111975"/>
                        <a:ext cx="4230509" cy="72228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328750" y="5925403"/>
            <a:ext cx="24428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prstClr val="black"/>
                </a:solidFill>
              </a:rPr>
              <a:t>Mag. length: 14.3 m</a:t>
            </a:r>
          </a:p>
          <a:p>
            <a:r>
              <a:rPr lang="en-US">
                <a:solidFill>
                  <a:prstClr val="black"/>
                </a:solidFill>
              </a:rPr>
              <a:t>Overall length: 16.8 m</a:t>
            </a:r>
          </a:p>
          <a:p>
            <a:r>
              <a:rPr lang="en-US">
                <a:solidFill>
                  <a:prstClr val="black"/>
                </a:solidFill>
              </a:rPr>
              <a:t>Nb-Ti superconductor </a:t>
            </a:r>
          </a:p>
        </p:txBody>
      </p:sp>
    </p:spTree>
    <p:extLst>
      <p:ext uri="{BB962C8B-B14F-4D97-AF65-F5344CB8AC3E}">
        <p14:creationId xmlns:p14="http://schemas.microsoft.com/office/powerpoint/2010/main" val="2467688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66558"/>
            <a:ext cx="8229600" cy="950542"/>
          </a:xfrm>
        </p:spPr>
        <p:txBody>
          <a:bodyPr/>
          <a:lstStyle/>
          <a:p>
            <a:r>
              <a:rPr lang="en-US"/>
              <a:t>Practice run on putting out a fire</a:t>
            </a:r>
          </a:p>
        </p:txBody>
      </p:sp>
      <p:pic>
        <p:nvPicPr>
          <p:cNvPr id="5" name="Picture 3" descr="FoamTes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2812" y="1225180"/>
            <a:ext cx="8210476" cy="54956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44599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39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552"/>
            <a:ext cx="9144000" cy="80486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algn="l"/>
            <a:r>
              <a:rPr lang="en-US" dirty="0"/>
              <a:t>         </a:t>
            </a:r>
            <a:r>
              <a:rPr lang="en-US" dirty="0" smtClean="0"/>
              <a:t>         UCSB </a:t>
            </a:r>
            <a:r>
              <a:rPr lang="en-US" dirty="0"/>
              <a:t>i</a:t>
            </a:r>
            <a:r>
              <a:rPr lang="en-US" dirty="0" smtClean="0"/>
              <a:t>n </a:t>
            </a:r>
            <a:r>
              <a:rPr lang="en-US" dirty="0"/>
              <a:t>the CMS Experiment</a:t>
            </a:r>
          </a:p>
        </p:txBody>
      </p:sp>
      <p:pic>
        <p:nvPicPr>
          <p:cNvPr id="6" name="Picture 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3941" y="145685"/>
            <a:ext cx="826359" cy="82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39700" y="2057400"/>
            <a:ext cx="1442071" cy="64633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Claudio </a:t>
            </a:r>
          </a:p>
          <a:p>
            <a:r>
              <a:rPr lang="en-US" dirty="0" err="1" smtClean="0">
                <a:solidFill>
                  <a:schemeClr val="bg1"/>
                </a:solidFill>
              </a:rPr>
              <a:t>Campagnari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54200" y="1485900"/>
            <a:ext cx="1181100" cy="120032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Guido 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err="1" smtClean="0">
                <a:solidFill>
                  <a:schemeClr val="bg1"/>
                </a:solidFill>
              </a:rPr>
              <a:t>Magazzu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(Elec. Engineer)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73400" y="2044700"/>
            <a:ext cx="800520" cy="64633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David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Stuart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11600" y="2032000"/>
            <a:ext cx="1185766" cy="64633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Joe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err="1" smtClean="0">
                <a:solidFill>
                  <a:schemeClr val="bg1"/>
                </a:solidFill>
              </a:rPr>
              <a:t>Incandela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97500" y="2400300"/>
            <a:ext cx="1095485" cy="64633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Jeffrey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Richman</a:t>
            </a:r>
          </a:p>
        </p:txBody>
      </p:sp>
    </p:spTree>
    <p:extLst>
      <p:ext uri="{BB962C8B-B14F-4D97-AF65-F5344CB8AC3E}">
        <p14:creationId xmlns:p14="http://schemas.microsoft.com/office/powerpoint/2010/main" val="411324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/>
          </p:cNvSpPr>
          <p:nvPr/>
        </p:nvSpPr>
        <p:spPr bwMode="auto">
          <a:xfrm>
            <a:off x="0" y="13368"/>
            <a:ext cx="9144000" cy="6858000"/>
          </a:xfrm>
          <a:prstGeom prst="rect">
            <a:avLst/>
          </a:prstGeom>
          <a:solidFill>
            <a:srgbClr val="00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r>
              <a:rPr lang="en-US">
                <a:solidFill>
                  <a:prstClr val="black"/>
                </a:solidFill>
              </a:rPr>
              <a:t>But </a:t>
            </a:r>
          </a:p>
        </p:txBody>
      </p:sp>
      <p:pic>
        <p:nvPicPr>
          <p:cNvPr id="4" name="Picture 3" descr="Lowering_YEP1_Photo_CE0119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52" y="856137"/>
            <a:ext cx="8830315" cy="575037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1767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/>
              <a:t>Lowering one of the CMS endcap </a:t>
            </a:r>
            <a:br>
              <a:rPr lang="en-US"/>
            </a:br>
            <a:r>
              <a:rPr lang="en-US"/>
              <a:t>muon detectors into the cavern</a:t>
            </a:r>
          </a:p>
        </p:txBody>
      </p:sp>
    </p:spTree>
    <p:extLst>
      <p:ext uri="{BB962C8B-B14F-4D97-AF65-F5344CB8AC3E}">
        <p14:creationId xmlns:p14="http://schemas.microsoft.com/office/powerpoint/2010/main" val="3742776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/>
          </p:cNvSpPr>
          <p:nvPr/>
        </p:nvSpPr>
        <p:spPr bwMode="auto">
          <a:xfrm>
            <a:off x="0" y="0"/>
            <a:ext cx="9156700" cy="6858000"/>
          </a:xfrm>
          <a:prstGeom prst="rect">
            <a:avLst/>
          </a:prstGeom>
          <a:solidFill>
            <a:schemeClr val="tx1"/>
          </a:solidFill>
          <a:ln>
            <a:headEnd/>
            <a:tailEnd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4" name="Picture 3" descr="Hdfwf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66122"/>
            <a:ext cx="6079980" cy="6779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396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817562"/>
          </a:xfrm>
        </p:spPr>
        <p:txBody>
          <a:bodyPr/>
          <a:lstStyle/>
          <a:p>
            <a:r>
              <a:rPr lang="en-US" dirty="0" smtClean="0"/>
              <a:t>Higgs boson branching fractions</a:t>
            </a:r>
            <a:endParaRPr lang="en-US" dirty="0"/>
          </a:p>
        </p:txBody>
      </p:sp>
      <p:pic>
        <p:nvPicPr>
          <p:cNvPr id="5" name="Picture 4" descr="higgs_branc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219766"/>
            <a:ext cx="5105400" cy="561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044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0500"/>
            <a:ext cx="9144000" cy="736600"/>
          </a:xfrm>
        </p:spPr>
        <p:txBody>
          <a:bodyPr>
            <a:normAutofit/>
          </a:bodyPr>
          <a:lstStyle/>
          <a:p>
            <a:r>
              <a:rPr lang="en-US" dirty="0" smtClean="0"/>
              <a:t>Higgs particle </a:t>
            </a:r>
            <a:r>
              <a:rPr lang="en-US" sz="2800" dirty="0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two photons</a:t>
            </a:r>
            <a:endParaRPr lang="en-US" dirty="0"/>
          </a:p>
        </p:txBody>
      </p:sp>
      <p:pic>
        <p:nvPicPr>
          <p:cNvPr id="4" name="Picture 3" descr="sbweightedmas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12" y="1318158"/>
            <a:ext cx="5246588" cy="4885117"/>
          </a:xfrm>
          <a:prstGeom prst="rect">
            <a:avLst/>
          </a:prstGeom>
        </p:spPr>
      </p:pic>
      <p:pic>
        <p:nvPicPr>
          <p:cNvPr id="5" name="Picture 4" descr="sbweightedmas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17" t="45902" r="39838" b="37346"/>
          <a:stretch/>
        </p:blipFill>
        <p:spPr>
          <a:xfrm>
            <a:off x="3799757" y="2641846"/>
            <a:ext cx="1517605" cy="133399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829300" y="1308100"/>
            <a:ext cx="3111500" cy="35394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90"/>
                </a:solidFill>
              </a:rPr>
              <a:t>The mass of the Higgs particle can be inferred from the energies and </a:t>
            </a:r>
          </a:p>
          <a:p>
            <a:r>
              <a:rPr lang="en-US" sz="2800" dirty="0" smtClean="0">
                <a:solidFill>
                  <a:srgbClr val="000090"/>
                </a:solidFill>
              </a:rPr>
              <a:t>directions the two photons that the Higgs particle decays into. </a:t>
            </a:r>
            <a:endParaRPr lang="en-US" sz="2800" dirty="0">
              <a:solidFill>
                <a:srgbClr val="000090"/>
              </a:solidFill>
            </a:endParaRPr>
          </a:p>
        </p:txBody>
      </p:sp>
      <p:pic>
        <p:nvPicPr>
          <p:cNvPr id="6" name="Picture 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9730" y="190500"/>
            <a:ext cx="741631" cy="737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219200" y="5803900"/>
            <a:ext cx="445506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0090"/>
                </a:solidFill>
              </a:rPr>
              <a:t>Mass in units of </a:t>
            </a:r>
            <a:r>
              <a:rPr lang="en-US" sz="3600" dirty="0" err="1" smtClean="0">
                <a:solidFill>
                  <a:srgbClr val="000090"/>
                </a:solidFill>
              </a:rPr>
              <a:t>GeV</a:t>
            </a:r>
            <a:endParaRPr lang="en-US" sz="3600" dirty="0">
              <a:solidFill>
                <a:srgbClr val="00009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" y="4318000"/>
            <a:ext cx="533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-2276989" y="3485177"/>
            <a:ext cx="5225709" cy="5847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90"/>
                </a:solidFill>
              </a:rPr>
              <a:t>Number of events observed</a:t>
            </a:r>
            <a:endParaRPr lang="en-US" sz="3200" dirty="0">
              <a:solidFill>
                <a:srgbClr val="00009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3162300" y="3327400"/>
            <a:ext cx="571500" cy="3556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8735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5" y="215900"/>
            <a:ext cx="9111343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051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457200" y="90488"/>
            <a:ext cx="8229600" cy="773112"/>
          </a:xfrm>
        </p:spPr>
        <p:txBody>
          <a:bodyPr/>
          <a:lstStyle/>
          <a:p>
            <a:pPr algn="l"/>
            <a:r>
              <a:rPr lang="en-US" sz="3200">
                <a:latin typeface="Calibri" charset="0"/>
                <a:ea typeface="ＭＳ Ｐゴシック" charset="0"/>
                <a:cs typeface="ＭＳ Ｐゴシック" charset="0"/>
              </a:rPr>
              <a:t>                      Leadership Roles in CMS: Faculty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3368496"/>
              </p:ext>
            </p:extLst>
          </p:nvPr>
        </p:nvGraphicFramePr>
        <p:xfrm>
          <a:off x="0" y="1054100"/>
          <a:ext cx="9144000" cy="5642522"/>
        </p:xfrm>
        <a:graphic>
          <a:graphicData uri="http://schemas.openxmlformats.org/drawingml/2006/table">
            <a:tbl>
              <a:tblPr/>
              <a:tblGrid>
                <a:gridCol w="3048000"/>
                <a:gridCol w="6096000"/>
              </a:tblGrid>
              <a:tr h="40000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Faculty member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Roles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1310484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Claudio Campagnari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Member of Physics Project Office (2011)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Co-convenor of Top Physics Analysis Group (2008, 2009), Publications Board (2011), co-chair, Physics Dataset Working Group (2012)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1310484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Joe Incandela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Spokesperson (2012, 2013)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Deputy Spokesperson (2010, 2011) -- previously Deputy Physics Coordinator)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US CMS Tracker Project Leader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1310484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Jeffrey Richman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Collaboration Board Advisory Group (2013),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Publications 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Steering Board (2012),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Co-chair Exotica Pub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Comm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 (2012),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Co-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convenor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 of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Supersymmetry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 (SUSY) Physics Analysis Group (2009, 2010)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100572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David Stuart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Co-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convenor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 of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Supersymmetry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 Physics Analysis Group (2011, 2012); previously co-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convenor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 of </a:t>
                      </a: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leptonic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 SUSY subgroup.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pic>
        <p:nvPicPr>
          <p:cNvPr id="38935" name="Picture 5" descr="UCSB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100013"/>
            <a:ext cx="1706563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0754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457200" y="90488"/>
            <a:ext cx="8267700" cy="633412"/>
          </a:xfrm>
        </p:spPr>
        <p:txBody>
          <a:bodyPr>
            <a:normAutofit fontScale="90000"/>
          </a:bodyPr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           CMS: Major roles of UCSB group 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3838178"/>
              </p:ext>
            </p:extLst>
          </p:nvPr>
        </p:nvGraphicFramePr>
        <p:xfrm>
          <a:off x="165100" y="857250"/>
          <a:ext cx="8864600" cy="5968047"/>
        </p:xfrm>
        <a:graphic>
          <a:graphicData uri="http://schemas.openxmlformats.org/drawingml/2006/table">
            <a:tbl>
              <a:tblPr/>
              <a:tblGrid>
                <a:gridCol w="3597824"/>
                <a:gridCol w="5266776"/>
              </a:tblGrid>
              <a:tr h="3571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Area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Examples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64452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Leadership/management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Top-level management, physics &amp; software convenorships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8921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Silicon Tracker Construction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Silicon detector module 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construction at UCSB, detector testing and assembly at CERN, project management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41592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Silicon Tracker Commissioning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Cooling systems; calibration &amp; commissioning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6254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Silicon Tracker Upgrade and SLHC Electronics Development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Endcap muon electronics, readout electronics development, tracker &amp; trigger studies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122713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General Physics Analysis Tools Development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Fireworks Event Display, Physics Datasets &amp; Trigger Menu Development, Physics Analysis Toolkit (PAT) Development, Missing Transverse Momentum measurement, b-tagging studies,  Conversion ID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Muon High Level Trigger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Development of Muon High Level Trigger Software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Tracking Software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Development of Tracker Reconstruction Software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Muon Reconstruction Software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Development of Muon Reconstruction methods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51435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Physics Analysis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-128"/>
                          <a:cs typeface="ＭＳ Ｐゴシック" charset="-128"/>
                        </a:rPr>
                        <a:t>Broad range of analyses: Top, SUSY, Electroweak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pic>
        <p:nvPicPr>
          <p:cNvPr id="27686" name="Picture 5" descr="UCSB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12713"/>
            <a:ext cx="1308100" cy="63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07984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-12700" y="0"/>
            <a:ext cx="9156700" cy="6858000"/>
          </a:xfrm>
          <a:prstGeom prst="rect">
            <a:avLst/>
          </a:prstGeom>
          <a:solidFill>
            <a:srgbClr val="101948"/>
          </a:solidFill>
          <a:ln>
            <a:headEnd/>
            <a:tailEnd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lIns="0" tIns="0" rIns="0" bIns="0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3" name="Picture 2" descr="HistoryOfUniverse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"/>
          <a:stretch/>
        </p:blipFill>
        <p:spPr>
          <a:xfrm>
            <a:off x="533400" y="4208"/>
            <a:ext cx="8110276" cy="686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357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61072"/>
            <a:ext cx="9144000" cy="877184"/>
          </a:xfrm>
        </p:spPr>
        <p:txBody>
          <a:bodyPr>
            <a:normAutofit/>
          </a:bodyPr>
          <a:lstStyle/>
          <a:p>
            <a:r>
              <a:rPr lang="en-US" sz="4000" dirty="0"/>
              <a:t>The dark matter </a:t>
            </a:r>
            <a:r>
              <a:rPr lang="en-US" sz="4000" dirty="0" smtClean="0"/>
              <a:t>revolution/mystery</a:t>
            </a:r>
            <a:endParaRPr lang="en-US" sz="4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050" y="1456833"/>
            <a:ext cx="2512581" cy="292576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7980" y="4463220"/>
            <a:ext cx="248070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Nicolaus</a:t>
            </a:r>
            <a:r>
              <a:rPr lang="en-US" b="1" dirty="0" smtClean="0">
                <a:solidFill>
                  <a:schemeClr val="bg1"/>
                </a:solidFill>
              </a:rPr>
              <a:t> Copernicus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(1473-1543):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 heliocentric model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04497" y="5068199"/>
            <a:ext cx="2819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Vera Rubin (1928-):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dark matter in galaxies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3300" y="1435950"/>
            <a:ext cx="2528218" cy="3558361"/>
          </a:xfrm>
          <a:prstGeom prst="rect">
            <a:avLst/>
          </a:prstGeom>
        </p:spPr>
      </p:pic>
      <p:graphicFrame>
        <p:nvGraphicFramePr>
          <p:cNvPr id="12" name="Chart 11"/>
          <p:cNvGraphicFramePr/>
          <p:nvPr/>
        </p:nvGraphicFramePr>
        <p:xfrm>
          <a:off x="5631140" y="1889588"/>
          <a:ext cx="3429000" cy="3352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7688540" y="2523152"/>
            <a:ext cx="105404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prstClr val="white"/>
                </a:solidFill>
              </a:rPr>
              <a:t>Dark </a:t>
            </a:r>
          </a:p>
          <a:p>
            <a:r>
              <a:rPr lang="en-US" sz="2000" b="1">
                <a:solidFill>
                  <a:prstClr val="white"/>
                </a:solidFill>
              </a:rPr>
              <a:t>matter: </a:t>
            </a:r>
          </a:p>
          <a:p>
            <a:r>
              <a:rPr lang="en-US" sz="2000" b="1">
                <a:solidFill>
                  <a:prstClr val="white"/>
                </a:solidFill>
              </a:rPr>
              <a:t>23%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306269" y="1281866"/>
            <a:ext cx="1068071" cy="707886"/>
          </a:xfrm>
          <a:prstGeom prst="rect">
            <a:avLst/>
          </a:prstGeom>
          <a:solidFill>
            <a:srgbClr val="000090"/>
          </a:solidFill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Atoms: </a:t>
            </a:r>
          </a:p>
          <a:p>
            <a:r>
              <a:rPr lang="en-US" sz="2000" b="1" dirty="0">
                <a:solidFill>
                  <a:srgbClr val="FFFF00"/>
                </a:solidFill>
              </a:rPr>
              <a:t>4.6%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16940" y="3488689"/>
            <a:ext cx="11111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prstClr val="white"/>
                </a:solidFill>
              </a:rPr>
              <a:t>Dark </a:t>
            </a:r>
          </a:p>
          <a:p>
            <a:r>
              <a:rPr lang="en-US" sz="2000" b="1">
                <a:solidFill>
                  <a:prstClr val="white"/>
                </a:solidFill>
              </a:rPr>
              <a:t>energy: </a:t>
            </a:r>
          </a:p>
          <a:p>
            <a:r>
              <a:rPr lang="en-US" sz="2000" b="1">
                <a:solidFill>
                  <a:prstClr val="white"/>
                </a:solidFill>
              </a:rPr>
              <a:t>72%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945922" y="5049420"/>
            <a:ext cx="9779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WMAP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03666" y="5871010"/>
            <a:ext cx="8509962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We aren’t at the center of the solar system (or anything else), </a:t>
            </a:r>
          </a:p>
          <a:p>
            <a:r>
              <a:rPr lang="en-US" sz="2400" dirty="0">
                <a:solidFill>
                  <a:prstClr val="black"/>
                </a:solidFill>
              </a:rPr>
              <a:t>and we aren’t made up of the dominant form of matter... </a:t>
            </a:r>
          </a:p>
        </p:txBody>
      </p:sp>
    </p:spTree>
    <p:extLst>
      <p:ext uri="{BB962C8B-B14F-4D97-AF65-F5344CB8AC3E}">
        <p14:creationId xmlns:p14="http://schemas.microsoft.com/office/powerpoint/2010/main" val="2775407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93"/>
          <p:cNvSpPr/>
          <p:nvPr/>
        </p:nvSpPr>
        <p:spPr>
          <a:xfrm>
            <a:off x="7199313" y="5292725"/>
            <a:ext cx="1677987" cy="1447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551" name="Title 1"/>
          <p:cNvSpPr>
            <a:spLocks noGrp="1"/>
          </p:cNvSpPr>
          <p:nvPr>
            <p:ph type="title"/>
          </p:nvPr>
        </p:nvSpPr>
        <p:spPr bwMode="auto">
          <a:xfrm>
            <a:off x="0" y="150058"/>
            <a:ext cx="9144000" cy="865942"/>
          </a:xfrm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r>
              <a:rPr lang="en-US" sz="4400" dirty="0" smtClean="0">
                <a:ea typeface="ＭＳ Ｐゴシック" pitchFamily="-65" charset="-128"/>
                <a:cs typeface="ＭＳ Ｐゴシック" pitchFamily="-65" charset="-128"/>
              </a:rPr>
              <a:t>Who ordered that?</a:t>
            </a:r>
            <a:endParaRPr lang="en-US" sz="4400" dirty="0">
              <a:ea typeface="ＭＳ Ｐゴシック" pitchFamily="-65" charset="-128"/>
              <a:cs typeface="ＭＳ Ｐゴシック" pitchFamily="-65" charset="-128"/>
            </a:endParaRPr>
          </a:p>
        </p:txBody>
      </p:sp>
      <p:grpSp>
        <p:nvGrpSpPr>
          <p:cNvPr id="2" name="Group 88"/>
          <p:cNvGrpSpPr>
            <a:grpSpLocks/>
          </p:cNvGrpSpPr>
          <p:nvPr/>
        </p:nvGrpSpPr>
        <p:grpSpPr bwMode="auto">
          <a:xfrm>
            <a:off x="190500" y="1604963"/>
            <a:ext cx="3838575" cy="2814637"/>
            <a:chOff x="457200" y="1716088"/>
            <a:chExt cx="3838575" cy="2814637"/>
          </a:xfrm>
        </p:grpSpPr>
        <p:sp>
          <p:nvSpPr>
            <p:cNvPr id="32" name="Rectangle 31"/>
            <p:cNvSpPr/>
            <p:nvPr/>
          </p:nvSpPr>
          <p:spPr>
            <a:xfrm>
              <a:off x="457200" y="1716088"/>
              <a:ext cx="3838575" cy="2814637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3" name="Group 50"/>
            <p:cNvGrpSpPr>
              <a:grpSpLocks/>
            </p:cNvGrpSpPr>
            <p:nvPr/>
          </p:nvGrpSpPr>
          <p:grpSpPr bwMode="auto">
            <a:xfrm>
              <a:off x="723900" y="1842291"/>
              <a:ext cx="3571875" cy="2582069"/>
              <a:chOff x="995285" y="1812408"/>
              <a:chExt cx="3571726" cy="2581644"/>
            </a:xfrm>
          </p:grpSpPr>
          <p:grpSp>
            <p:nvGrpSpPr>
              <p:cNvPr id="4" name="Group 38"/>
              <p:cNvGrpSpPr>
                <a:grpSpLocks/>
              </p:cNvGrpSpPr>
              <p:nvPr/>
            </p:nvGrpSpPr>
            <p:grpSpPr bwMode="auto">
              <a:xfrm>
                <a:off x="1077685" y="1943100"/>
                <a:ext cx="533400" cy="533400"/>
                <a:chOff x="3657600" y="2476500"/>
                <a:chExt cx="533400" cy="533400"/>
              </a:xfrm>
            </p:grpSpPr>
            <p:sp>
              <p:nvSpPr>
                <p:cNvPr id="23" name="Oval 22"/>
                <p:cNvSpPr/>
                <p:nvPr/>
              </p:nvSpPr>
              <p:spPr>
                <a:xfrm>
                  <a:off x="3657747" y="2454537"/>
                  <a:ext cx="533378" cy="555533"/>
                </a:xfrm>
                <a:prstGeom prst="ellipse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graphicFrame>
              <p:nvGraphicFramePr>
                <p:cNvPr id="22549" name="Content Placeholder 25"/>
                <p:cNvGraphicFramePr>
                  <a:graphicFrameLocks noChangeAspect="1"/>
                </p:cNvGraphicFramePr>
                <p:nvPr/>
              </p:nvGraphicFramePr>
              <p:xfrm>
                <a:off x="3733801" y="2514600"/>
                <a:ext cx="457199" cy="45720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60099" name="Equation" r:id="rId4" imgW="127000" imgH="127000" progId="Equation.DSMT4">
                        <p:embed/>
                      </p:oleObj>
                    </mc:Choice>
                    <mc:Fallback>
                      <p:oleObj name="Equation" r:id="rId4" imgW="127000" imgH="127000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733801" y="2514600"/>
                              <a:ext cx="457199" cy="457200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5" name="Group 37"/>
              <p:cNvGrpSpPr>
                <a:grpSpLocks/>
              </p:cNvGrpSpPr>
              <p:nvPr/>
            </p:nvGrpSpPr>
            <p:grpSpPr bwMode="auto">
              <a:xfrm>
                <a:off x="1077685" y="3232988"/>
                <a:ext cx="533525" cy="595311"/>
                <a:chOff x="3657600" y="1953729"/>
                <a:chExt cx="533525" cy="595311"/>
              </a:xfrm>
            </p:grpSpPr>
            <p:sp>
              <p:nvSpPr>
                <p:cNvPr id="36" name="Oval 35"/>
                <p:cNvSpPr/>
                <p:nvPr/>
              </p:nvSpPr>
              <p:spPr>
                <a:xfrm>
                  <a:off x="3657747" y="1994205"/>
                  <a:ext cx="533378" cy="533312"/>
                </a:xfrm>
                <a:prstGeom prst="ellipse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graphicFrame>
              <p:nvGraphicFramePr>
                <p:cNvPr id="22548" name="Object 20"/>
                <p:cNvGraphicFramePr>
                  <a:graphicFrameLocks noChangeAspect="1"/>
                </p:cNvGraphicFramePr>
                <p:nvPr/>
              </p:nvGraphicFramePr>
              <p:xfrm>
                <a:off x="3657600" y="1953729"/>
                <a:ext cx="457200" cy="595311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60100" name="Equation" r:id="rId6" imgW="127000" imgH="165100" progId="Equation.DSMT4">
                        <p:embed/>
                      </p:oleObj>
                    </mc:Choice>
                    <mc:Fallback>
                      <p:oleObj name="Equation" r:id="rId6" imgW="127000" imgH="165100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657600" y="1953729"/>
                              <a:ext cx="457200" cy="595311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6" name="Group 39"/>
              <p:cNvGrpSpPr>
                <a:grpSpLocks/>
              </p:cNvGrpSpPr>
              <p:nvPr/>
            </p:nvGrpSpPr>
            <p:grpSpPr bwMode="auto">
              <a:xfrm>
                <a:off x="2375504" y="1955195"/>
                <a:ext cx="533400" cy="533400"/>
                <a:chOff x="3657600" y="2476500"/>
                <a:chExt cx="533400" cy="533400"/>
              </a:xfrm>
            </p:grpSpPr>
            <p:sp>
              <p:nvSpPr>
                <p:cNvPr id="41" name="Oval 40"/>
                <p:cNvSpPr/>
                <p:nvPr/>
              </p:nvSpPr>
              <p:spPr>
                <a:xfrm>
                  <a:off x="3656861" y="2475773"/>
                  <a:ext cx="533378" cy="512678"/>
                </a:xfrm>
                <a:prstGeom prst="ellipse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graphicFrame>
              <p:nvGraphicFramePr>
                <p:cNvPr id="22547" name="Object 19"/>
                <p:cNvGraphicFramePr>
                  <a:graphicFrameLocks noChangeAspect="1"/>
                </p:cNvGraphicFramePr>
                <p:nvPr/>
              </p:nvGraphicFramePr>
              <p:xfrm>
                <a:off x="3708024" y="2490410"/>
                <a:ext cx="411162" cy="45720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60101" name="Equation" r:id="rId8" imgW="114300" imgH="127000" progId="Equation.DSMT4">
                        <p:embed/>
                      </p:oleObj>
                    </mc:Choice>
                    <mc:Fallback>
                      <p:oleObj name="Equation" r:id="rId8" imgW="114300" imgH="127000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708024" y="2490410"/>
                              <a:ext cx="411162" cy="457200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7" name="Group 37"/>
              <p:cNvGrpSpPr>
                <a:grpSpLocks/>
              </p:cNvGrpSpPr>
              <p:nvPr/>
            </p:nvGrpSpPr>
            <p:grpSpPr bwMode="auto">
              <a:xfrm>
                <a:off x="2339842" y="3309175"/>
                <a:ext cx="533378" cy="533312"/>
                <a:chOff x="3657467" y="2029916"/>
                <a:chExt cx="533378" cy="533312"/>
              </a:xfrm>
            </p:grpSpPr>
            <p:sp>
              <p:nvSpPr>
                <p:cNvPr id="21" name="Oval 20"/>
                <p:cNvSpPr/>
                <p:nvPr/>
              </p:nvSpPr>
              <p:spPr>
                <a:xfrm>
                  <a:off x="3657467" y="2029125"/>
                  <a:ext cx="533378" cy="533312"/>
                </a:xfrm>
                <a:prstGeom prst="ellipse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graphicFrame>
              <p:nvGraphicFramePr>
                <p:cNvPr id="22546" name="Object 18"/>
                <p:cNvGraphicFramePr>
                  <a:graphicFrameLocks noChangeAspect="1"/>
                </p:cNvGraphicFramePr>
                <p:nvPr/>
              </p:nvGraphicFramePr>
              <p:xfrm>
                <a:off x="3740300" y="2043333"/>
                <a:ext cx="411163" cy="45720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60102" name="Equation" r:id="rId10" imgW="114300" imgH="127000" progId="Equation.DSMT4">
                        <p:embed/>
                      </p:oleObj>
                    </mc:Choice>
                    <mc:Fallback>
                      <p:oleObj name="Equation" r:id="rId10" imgW="114300" imgH="127000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1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740300" y="2043333"/>
                              <a:ext cx="411163" cy="457200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8" name="Group 39"/>
              <p:cNvGrpSpPr>
                <a:grpSpLocks/>
              </p:cNvGrpSpPr>
              <p:nvPr/>
            </p:nvGrpSpPr>
            <p:grpSpPr bwMode="auto">
              <a:xfrm>
                <a:off x="3568074" y="1962455"/>
                <a:ext cx="533400" cy="533400"/>
                <a:chOff x="3657600" y="2476500"/>
                <a:chExt cx="533400" cy="533400"/>
              </a:xfrm>
            </p:grpSpPr>
            <p:sp>
              <p:nvSpPr>
                <p:cNvPr id="27" name="Oval 26"/>
                <p:cNvSpPr/>
                <p:nvPr/>
              </p:nvSpPr>
              <p:spPr>
                <a:xfrm>
                  <a:off x="3658042" y="2476450"/>
                  <a:ext cx="533378" cy="533312"/>
                </a:xfrm>
                <a:prstGeom prst="ellipse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/>
                </a:p>
              </p:txBody>
            </p:sp>
            <p:graphicFrame>
              <p:nvGraphicFramePr>
                <p:cNvPr id="22545" name="Object 17"/>
                <p:cNvGraphicFramePr>
                  <a:graphicFrameLocks noChangeAspect="1"/>
                </p:cNvGraphicFramePr>
                <p:nvPr/>
              </p:nvGraphicFramePr>
              <p:xfrm>
                <a:off x="3747126" y="2490483"/>
                <a:ext cx="331788" cy="45720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60103" name="Equation" r:id="rId12" imgW="101600" imgH="139700" progId="Equation.DSMT4">
                        <p:embed/>
                      </p:oleObj>
                    </mc:Choice>
                    <mc:Fallback>
                      <p:oleObj name="Equation" r:id="rId12" imgW="101600" imgH="139700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747126" y="2490483"/>
                              <a:ext cx="331788" cy="457200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9" name="Group 37"/>
              <p:cNvGrpSpPr>
                <a:grpSpLocks/>
              </p:cNvGrpSpPr>
              <p:nvPr/>
            </p:nvGrpSpPr>
            <p:grpSpPr bwMode="auto">
              <a:xfrm>
                <a:off x="3519305" y="3261632"/>
                <a:ext cx="533378" cy="594346"/>
                <a:chOff x="3657211" y="1996695"/>
                <a:chExt cx="533378" cy="594346"/>
              </a:xfrm>
            </p:grpSpPr>
            <p:sp>
              <p:nvSpPr>
                <p:cNvPr id="33" name="Oval 32"/>
                <p:cNvSpPr/>
                <p:nvPr/>
              </p:nvSpPr>
              <p:spPr>
                <a:xfrm>
                  <a:off x="3657211" y="2059319"/>
                  <a:ext cx="533378" cy="531724"/>
                </a:xfrm>
                <a:prstGeom prst="ellipse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graphicFrame>
              <p:nvGraphicFramePr>
                <p:cNvPr id="22544" name="Object 16"/>
                <p:cNvGraphicFramePr>
                  <a:graphicFrameLocks noChangeAspect="1"/>
                </p:cNvGraphicFramePr>
                <p:nvPr/>
              </p:nvGraphicFramePr>
              <p:xfrm>
                <a:off x="3717719" y="1996695"/>
                <a:ext cx="457200" cy="59372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60104" name="Equation" r:id="rId14" imgW="127000" imgH="165100" progId="Equation.DSMT4">
                        <p:embed/>
                      </p:oleObj>
                    </mc:Choice>
                    <mc:Fallback>
                      <p:oleObj name="Equation" r:id="rId14" imgW="127000" imgH="165100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717719" y="1996695"/>
                              <a:ext cx="457200" cy="593726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38" name="TextBox 37"/>
              <p:cNvSpPr txBox="1"/>
              <p:nvPr/>
            </p:nvSpPr>
            <p:spPr>
              <a:xfrm>
                <a:off x="2152525" y="2473496"/>
                <a:ext cx="1052468" cy="46029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i="1">
                    <a:latin typeface="+mn-lt"/>
                  </a:rPr>
                  <a:t>charm</a:t>
                </a: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3519305" y="2468734"/>
                <a:ext cx="674660" cy="460299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i="1">
                    <a:latin typeface="+mn-lt"/>
                  </a:rPr>
                  <a:t>top</a:t>
                </a: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1104818" y="2459211"/>
                <a:ext cx="576238" cy="46188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i="1">
                    <a:latin typeface="+mn-lt"/>
                  </a:rPr>
                  <a:t>up</a:t>
                </a:r>
              </a:p>
            </p:txBody>
          </p:sp>
          <p:sp>
            <p:nvSpPr>
              <p:cNvPr id="22609" name="TextBox 44"/>
              <p:cNvSpPr txBox="1">
                <a:spLocks noChangeArrowheads="1"/>
              </p:cNvSpPr>
              <p:nvPr/>
            </p:nvSpPr>
            <p:spPr bwMode="auto">
              <a:xfrm>
                <a:off x="995285" y="3913915"/>
                <a:ext cx="790872" cy="3692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i="1"/>
                  <a:t>down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2189035" y="3927407"/>
                <a:ext cx="1206450" cy="46188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i="1">
                    <a:latin typeface="+mn-lt"/>
                  </a:rPr>
                  <a:t>strange</a:t>
                </a: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3395485" y="3932168"/>
                <a:ext cx="1171526" cy="46188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i="1">
                    <a:latin typeface="+mn-lt"/>
                  </a:rPr>
                  <a:t>bottom</a:t>
                </a:r>
              </a:p>
            </p:txBody>
          </p:sp>
          <p:cxnSp>
            <p:nvCxnSpPr>
              <p:cNvPr id="49" name="Straight Connector 48"/>
              <p:cNvCxnSpPr/>
              <p:nvPr/>
            </p:nvCxnSpPr>
            <p:spPr>
              <a:xfrm rot="5400000">
                <a:off x="627953" y="3099661"/>
                <a:ext cx="2577676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9" name="Straight Connector 68"/>
            <p:cNvCxnSpPr/>
            <p:nvPr/>
          </p:nvCxnSpPr>
          <p:spPr bwMode="auto">
            <a:xfrm rot="5400000">
              <a:off x="1758157" y="3129756"/>
              <a:ext cx="2578100" cy="158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89"/>
          <p:cNvGrpSpPr>
            <a:grpSpLocks/>
          </p:cNvGrpSpPr>
          <p:nvPr/>
        </p:nvGrpSpPr>
        <p:grpSpPr bwMode="auto">
          <a:xfrm>
            <a:off x="4519613" y="1600200"/>
            <a:ext cx="4027487" cy="2855913"/>
            <a:chOff x="4622800" y="1716088"/>
            <a:chExt cx="4027488" cy="2855912"/>
          </a:xfrm>
        </p:grpSpPr>
        <p:sp>
          <p:nvSpPr>
            <p:cNvPr id="52" name="Rectangle 51"/>
            <p:cNvSpPr/>
            <p:nvPr/>
          </p:nvSpPr>
          <p:spPr>
            <a:xfrm>
              <a:off x="4622800" y="1716088"/>
              <a:ext cx="4027488" cy="2855912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11" name="Group 50"/>
            <p:cNvGrpSpPr>
              <a:grpSpLocks/>
            </p:cNvGrpSpPr>
            <p:nvPr/>
          </p:nvGrpSpPr>
          <p:grpSpPr bwMode="auto">
            <a:xfrm>
              <a:off x="4724400" y="1828800"/>
              <a:ext cx="3581400" cy="2743200"/>
              <a:chOff x="788919" y="1853677"/>
              <a:chExt cx="3581250" cy="2742749"/>
            </a:xfrm>
          </p:grpSpPr>
          <p:grpSp>
            <p:nvGrpSpPr>
              <p:cNvPr id="12" name="Group 38"/>
              <p:cNvGrpSpPr>
                <a:grpSpLocks/>
              </p:cNvGrpSpPr>
              <p:nvPr/>
            </p:nvGrpSpPr>
            <p:grpSpPr bwMode="auto">
              <a:xfrm>
                <a:off x="1077832" y="1853677"/>
                <a:ext cx="571476" cy="622197"/>
                <a:chOff x="3657747" y="2387077"/>
                <a:chExt cx="571476" cy="622197"/>
              </a:xfrm>
            </p:grpSpPr>
            <p:sp>
              <p:nvSpPr>
                <p:cNvPr id="74" name="Oval 73"/>
                <p:cNvSpPr/>
                <p:nvPr/>
              </p:nvSpPr>
              <p:spPr>
                <a:xfrm>
                  <a:off x="3657747" y="2475963"/>
                  <a:ext cx="533378" cy="53331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graphicFrame>
              <p:nvGraphicFramePr>
                <p:cNvPr id="22543" name="Object 15"/>
                <p:cNvGraphicFramePr>
                  <a:graphicFrameLocks noChangeAspect="1"/>
                </p:cNvGraphicFramePr>
                <p:nvPr/>
              </p:nvGraphicFramePr>
              <p:xfrm>
                <a:off x="3695845" y="2387077"/>
                <a:ext cx="533378" cy="57140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60105" name="Equation" r:id="rId16" imgW="177800" imgH="190500" progId="Equation.DSMT4">
                        <p:embed/>
                      </p:oleObj>
                    </mc:Choice>
                    <mc:Fallback>
                      <p:oleObj name="Equation" r:id="rId16" imgW="177800" imgH="190500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695845" y="2387077"/>
                              <a:ext cx="533378" cy="571406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13" name="Group 37"/>
              <p:cNvGrpSpPr>
                <a:grpSpLocks/>
              </p:cNvGrpSpPr>
              <p:nvPr/>
            </p:nvGrpSpPr>
            <p:grpSpPr bwMode="auto">
              <a:xfrm>
                <a:off x="1077832" y="3377426"/>
                <a:ext cx="533378" cy="539662"/>
                <a:chOff x="3657747" y="2098167"/>
                <a:chExt cx="533378" cy="539662"/>
              </a:xfrm>
            </p:grpSpPr>
            <p:sp>
              <p:nvSpPr>
                <p:cNvPr id="72" name="Oval 71"/>
                <p:cNvSpPr/>
                <p:nvPr/>
              </p:nvSpPr>
              <p:spPr>
                <a:xfrm>
                  <a:off x="3657747" y="2104517"/>
                  <a:ext cx="533378" cy="53331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graphicFrame>
              <p:nvGraphicFramePr>
                <p:cNvPr id="22542" name="Object 14"/>
                <p:cNvGraphicFramePr>
                  <a:graphicFrameLocks noChangeAspect="1"/>
                </p:cNvGraphicFramePr>
                <p:nvPr/>
              </p:nvGraphicFramePr>
              <p:xfrm>
                <a:off x="3689496" y="2098167"/>
                <a:ext cx="419083" cy="519028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60106" name="Equation" r:id="rId18" imgW="165100" imgH="203200" progId="Equation.DSMT4">
                        <p:embed/>
                      </p:oleObj>
                    </mc:Choice>
                    <mc:Fallback>
                      <p:oleObj name="Equation" r:id="rId18" imgW="165100" imgH="203200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9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689496" y="2098167"/>
                              <a:ext cx="419083" cy="519028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14" name="Group 39"/>
              <p:cNvGrpSpPr>
                <a:grpSpLocks/>
              </p:cNvGrpSpPr>
              <p:nvPr/>
            </p:nvGrpSpPr>
            <p:grpSpPr bwMode="auto">
              <a:xfrm>
                <a:off x="2374766" y="1893359"/>
                <a:ext cx="547664" cy="599976"/>
                <a:chOff x="3656862" y="2414664"/>
                <a:chExt cx="547664" cy="599976"/>
              </a:xfrm>
            </p:grpSpPr>
            <p:sp>
              <p:nvSpPr>
                <p:cNvPr id="70" name="Oval 69"/>
                <p:cNvSpPr/>
                <p:nvPr/>
              </p:nvSpPr>
              <p:spPr>
                <a:xfrm>
                  <a:off x="3656861" y="2476566"/>
                  <a:ext cx="533378" cy="53331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graphicFrame>
              <p:nvGraphicFramePr>
                <p:cNvPr id="22541" name="Object 13"/>
                <p:cNvGraphicFramePr>
                  <a:graphicFrameLocks noChangeAspect="1"/>
                </p:cNvGraphicFramePr>
                <p:nvPr/>
              </p:nvGraphicFramePr>
              <p:xfrm>
                <a:off x="3671148" y="2414664"/>
                <a:ext cx="533378" cy="59997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60107" name="Equation" r:id="rId20" imgW="203200" imgH="228600" progId="Equation.DSMT4">
                        <p:embed/>
                      </p:oleObj>
                    </mc:Choice>
                    <mc:Fallback>
                      <p:oleObj name="Equation" r:id="rId20" imgW="203200" imgH="228600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1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671148" y="2414664"/>
                              <a:ext cx="533378" cy="599976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15" name="Group 37"/>
              <p:cNvGrpSpPr>
                <a:grpSpLocks/>
              </p:cNvGrpSpPr>
              <p:nvPr/>
            </p:nvGrpSpPr>
            <p:grpSpPr bwMode="auto">
              <a:xfrm>
                <a:off x="2339842" y="3301239"/>
                <a:ext cx="582588" cy="694180"/>
                <a:chOff x="3657467" y="2021980"/>
                <a:chExt cx="582588" cy="694180"/>
              </a:xfrm>
            </p:grpSpPr>
            <p:sp>
              <p:nvSpPr>
                <p:cNvPr id="68" name="Oval 67"/>
                <p:cNvSpPr/>
                <p:nvPr/>
              </p:nvSpPr>
              <p:spPr>
                <a:xfrm>
                  <a:off x="3657466" y="2098167"/>
                  <a:ext cx="533378" cy="53331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graphicFrame>
              <p:nvGraphicFramePr>
                <p:cNvPr id="22540" name="Object 12"/>
                <p:cNvGraphicFramePr>
                  <a:graphicFrameLocks noChangeAspect="1"/>
                </p:cNvGraphicFramePr>
                <p:nvPr/>
              </p:nvGraphicFramePr>
              <p:xfrm>
                <a:off x="3662229" y="2021980"/>
                <a:ext cx="577826" cy="69418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60108" name="Equation" r:id="rId22" imgW="190500" imgH="228600" progId="Equation.DSMT4">
                        <p:embed/>
                      </p:oleObj>
                    </mc:Choice>
                    <mc:Fallback>
                      <p:oleObj name="Equation" r:id="rId22" imgW="190500" imgH="228600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662229" y="2021980"/>
                              <a:ext cx="577826" cy="694180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16" name="Group 39"/>
              <p:cNvGrpSpPr>
                <a:grpSpLocks/>
              </p:cNvGrpSpPr>
              <p:nvPr/>
            </p:nvGrpSpPr>
            <p:grpSpPr bwMode="auto">
              <a:xfrm>
                <a:off x="3568516" y="1904469"/>
                <a:ext cx="533378" cy="592040"/>
                <a:chOff x="3658042" y="2418514"/>
                <a:chExt cx="533378" cy="592040"/>
              </a:xfrm>
            </p:grpSpPr>
            <p:sp>
              <p:nvSpPr>
                <p:cNvPr id="66" name="Oval 65"/>
                <p:cNvSpPr/>
                <p:nvPr/>
              </p:nvSpPr>
              <p:spPr>
                <a:xfrm>
                  <a:off x="3658041" y="2477242"/>
                  <a:ext cx="533378" cy="53331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b="1"/>
                </a:p>
              </p:txBody>
            </p:sp>
            <p:graphicFrame>
              <p:nvGraphicFramePr>
                <p:cNvPr id="22539" name="Object 11"/>
                <p:cNvGraphicFramePr>
                  <a:graphicFrameLocks noChangeAspect="1"/>
                </p:cNvGraphicFramePr>
                <p:nvPr/>
              </p:nvGraphicFramePr>
              <p:xfrm>
                <a:off x="3661217" y="2418514"/>
                <a:ext cx="457181" cy="522202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60109" name="Equation" r:id="rId24" imgW="177800" imgH="203200" progId="Equation.DSMT4">
                        <p:embed/>
                      </p:oleObj>
                    </mc:Choice>
                    <mc:Fallback>
                      <p:oleObj name="Equation" r:id="rId24" imgW="177800" imgH="203200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661217" y="2418514"/>
                              <a:ext cx="457181" cy="522202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17" name="Group 37"/>
              <p:cNvGrpSpPr>
                <a:grpSpLocks/>
              </p:cNvGrpSpPr>
              <p:nvPr/>
            </p:nvGrpSpPr>
            <p:grpSpPr bwMode="auto">
              <a:xfrm>
                <a:off x="3519305" y="3301239"/>
                <a:ext cx="561951" cy="661878"/>
                <a:chOff x="3657211" y="2036302"/>
                <a:chExt cx="561951" cy="661878"/>
              </a:xfrm>
            </p:grpSpPr>
            <p:sp>
              <p:nvSpPr>
                <p:cNvPr id="64" name="Oval 63"/>
                <p:cNvSpPr/>
                <p:nvPr/>
              </p:nvSpPr>
              <p:spPr>
                <a:xfrm>
                  <a:off x="3657211" y="2112489"/>
                  <a:ext cx="533378" cy="53331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graphicFrame>
              <p:nvGraphicFramePr>
                <p:cNvPr id="22538" name="Object 10"/>
                <p:cNvGraphicFramePr>
                  <a:graphicFrameLocks noChangeAspect="1"/>
                </p:cNvGraphicFramePr>
                <p:nvPr/>
              </p:nvGraphicFramePr>
              <p:xfrm>
                <a:off x="3674673" y="2036302"/>
                <a:ext cx="544489" cy="661878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60110" name="Equation" r:id="rId26" imgW="177800" imgH="215900" progId="Equation.DSMT4">
                        <p:embed/>
                      </p:oleObj>
                    </mc:Choice>
                    <mc:Fallback>
                      <p:oleObj name="Equation" r:id="rId26" imgW="177800" imgH="215900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2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3674673" y="2036302"/>
                              <a:ext cx="544489" cy="661878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sp>
            <p:nvSpPr>
              <p:cNvPr id="56" name="TextBox 55"/>
              <p:cNvSpPr txBox="1"/>
              <p:nvPr/>
            </p:nvSpPr>
            <p:spPr>
              <a:xfrm>
                <a:off x="2236659" y="2474288"/>
                <a:ext cx="779430" cy="36982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i="1">
                    <a:latin typeface="+mn-lt"/>
                  </a:rPr>
                  <a:t>muon</a:t>
                </a: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3608202" y="2469527"/>
                <a:ext cx="552427" cy="36982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i="1">
                    <a:latin typeface="+mn-lt"/>
                  </a:rPr>
                  <a:t>tau</a:t>
                </a: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865116" y="2460003"/>
                <a:ext cx="1004845" cy="36982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i="1">
                    <a:latin typeface="+mn-lt"/>
                  </a:rPr>
                  <a:t>electron</a:t>
                </a: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788919" y="3950419"/>
                <a:ext cx="1035007" cy="64600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i="1">
                    <a:latin typeface="+mn-lt"/>
                  </a:rPr>
                  <a:t>electron </a:t>
                </a:r>
              </a:p>
              <a:p>
                <a:pPr>
                  <a:defRPr/>
                </a:pPr>
                <a:r>
                  <a:rPr lang="en-US" i="1">
                    <a:latin typeface="+mn-lt"/>
                  </a:rPr>
                  <a:t>neutrino</a:t>
                </a: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2036642" y="3950419"/>
                <a:ext cx="1035007" cy="64600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i="1">
                    <a:latin typeface="+mn-lt"/>
                  </a:rPr>
                  <a:t>muon </a:t>
                </a:r>
              </a:p>
              <a:p>
                <a:pPr>
                  <a:defRPr/>
                </a:pPr>
                <a:r>
                  <a:rPr lang="en-US" i="1">
                    <a:latin typeface="+mn-lt"/>
                  </a:rPr>
                  <a:t>neutrino</a:t>
                </a: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3335163" y="3950419"/>
                <a:ext cx="1035007" cy="646007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i="1">
                    <a:latin typeface="+mn-lt"/>
                  </a:rPr>
                  <a:t>tau</a:t>
                </a:r>
              </a:p>
              <a:p>
                <a:pPr>
                  <a:defRPr/>
                </a:pPr>
                <a:r>
                  <a:rPr lang="en-US" i="1">
                    <a:latin typeface="+mn-lt"/>
                  </a:rPr>
                  <a:t>neutrino</a:t>
                </a:r>
              </a:p>
            </p:txBody>
          </p:sp>
        </p:grpSp>
        <p:cxnSp>
          <p:nvCxnSpPr>
            <p:cNvPr id="71" name="Straight Connector 70"/>
            <p:cNvCxnSpPr/>
            <p:nvPr/>
          </p:nvCxnSpPr>
          <p:spPr bwMode="auto">
            <a:xfrm rot="5400000">
              <a:off x="4579145" y="3129757"/>
              <a:ext cx="2578099" cy="158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 bwMode="auto">
            <a:xfrm rot="5400000">
              <a:off x="5949157" y="3129757"/>
              <a:ext cx="2578099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5" name="Rectangle 74"/>
          <p:cNvSpPr/>
          <p:nvPr/>
        </p:nvSpPr>
        <p:spPr>
          <a:xfrm>
            <a:off x="139700" y="5257800"/>
            <a:ext cx="6351588" cy="1447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6" name="Oval 75"/>
          <p:cNvSpPr/>
          <p:nvPr/>
        </p:nvSpPr>
        <p:spPr bwMode="auto">
          <a:xfrm>
            <a:off x="1725613" y="5545138"/>
            <a:ext cx="776287" cy="776287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2253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2232228"/>
              </p:ext>
            </p:extLst>
          </p:nvPr>
        </p:nvGraphicFramePr>
        <p:xfrm>
          <a:off x="1871663" y="5621338"/>
          <a:ext cx="528637" cy="623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0111" name="Equation" r:id="rId28" imgW="139700" imgH="165100" progId="Equation.DSMT4">
                  <p:embed/>
                </p:oleObj>
              </mc:Choice>
              <mc:Fallback>
                <p:oleObj name="Equation" r:id="rId28" imgW="139700" imgH="165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1663" y="5621338"/>
                        <a:ext cx="528637" cy="6238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" name="Oval 79"/>
          <p:cNvSpPr/>
          <p:nvPr/>
        </p:nvSpPr>
        <p:spPr bwMode="auto">
          <a:xfrm>
            <a:off x="2959100" y="5559425"/>
            <a:ext cx="776288" cy="776288"/>
          </a:xfrm>
          <a:prstGeom prst="ellipse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2253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9822895"/>
              </p:ext>
            </p:extLst>
          </p:nvPr>
        </p:nvGraphicFramePr>
        <p:xfrm>
          <a:off x="3067050" y="5559425"/>
          <a:ext cx="654050" cy="61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0112" name="Equation" r:id="rId30" imgW="203200" imgH="190500" progId="Equation.DSMT4">
                  <p:embed/>
                </p:oleObj>
              </mc:Choice>
              <mc:Fallback>
                <p:oleObj name="Equation" r:id="rId30" imgW="203200" imgH="190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67050" y="5559425"/>
                        <a:ext cx="654050" cy="612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" name="Oval 80"/>
          <p:cNvSpPr/>
          <p:nvPr/>
        </p:nvSpPr>
        <p:spPr bwMode="auto">
          <a:xfrm>
            <a:off x="4254500" y="5559425"/>
            <a:ext cx="776288" cy="776288"/>
          </a:xfrm>
          <a:prstGeom prst="ellipse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2253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2230112"/>
              </p:ext>
            </p:extLst>
          </p:nvPr>
        </p:nvGraphicFramePr>
        <p:xfrm>
          <a:off x="4344988" y="5618163"/>
          <a:ext cx="735012" cy="550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0113" name="Equation" r:id="rId32" imgW="254000" imgH="190500" progId="Equation.DSMT4">
                  <p:embed/>
                </p:oleObj>
              </mc:Choice>
              <mc:Fallback>
                <p:oleObj name="Equation" r:id="rId32" imgW="254000" imgH="190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4988" y="5618163"/>
                        <a:ext cx="735012" cy="5508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" name="Oval 81"/>
          <p:cNvSpPr/>
          <p:nvPr/>
        </p:nvSpPr>
        <p:spPr bwMode="auto">
          <a:xfrm>
            <a:off x="5473700" y="5559425"/>
            <a:ext cx="776288" cy="776288"/>
          </a:xfrm>
          <a:prstGeom prst="ellipse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2253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9239646"/>
              </p:ext>
            </p:extLst>
          </p:nvPr>
        </p:nvGraphicFramePr>
        <p:xfrm>
          <a:off x="5576888" y="5635625"/>
          <a:ext cx="735012" cy="55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0114" name="Equation" r:id="rId34" imgW="254000" imgH="190500" progId="Equation.DSMT4">
                  <p:embed/>
                </p:oleObj>
              </mc:Choice>
              <mc:Fallback>
                <p:oleObj name="Equation" r:id="rId34" imgW="254000" imgH="1905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6888" y="5635625"/>
                        <a:ext cx="735012" cy="5508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3" name="Oval 82"/>
          <p:cNvSpPr/>
          <p:nvPr/>
        </p:nvSpPr>
        <p:spPr bwMode="auto">
          <a:xfrm>
            <a:off x="284163" y="5545138"/>
            <a:ext cx="776287" cy="77628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2253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2434775"/>
              </p:ext>
            </p:extLst>
          </p:nvPr>
        </p:nvGraphicFramePr>
        <p:xfrm>
          <a:off x="465138" y="5621338"/>
          <a:ext cx="481012" cy="623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0115" name="Equation" r:id="rId36" imgW="127000" imgH="165100" progId="Equation.DSMT4">
                  <p:embed/>
                </p:oleObj>
              </mc:Choice>
              <mc:Fallback>
                <p:oleObj name="Equation" r:id="rId36" imgW="127000" imgH="165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138" y="5621338"/>
                        <a:ext cx="481012" cy="6238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60" name="Rectangle 83"/>
          <p:cNvSpPr>
            <a:spLocks noChangeArrowheads="1"/>
          </p:cNvSpPr>
          <p:nvPr/>
        </p:nvSpPr>
        <p:spPr bwMode="auto">
          <a:xfrm>
            <a:off x="139700" y="6321425"/>
            <a:ext cx="11493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/>
              <a:t>gluon (8)</a:t>
            </a:r>
          </a:p>
        </p:txBody>
      </p:sp>
      <p:sp>
        <p:nvSpPr>
          <p:cNvPr id="22561" name="Rectangle 84"/>
          <p:cNvSpPr>
            <a:spLocks noChangeArrowheads="1"/>
          </p:cNvSpPr>
          <p:nvPr/>
        </p:nvSpPr>
        <p:spPr bwMode="auto">
          <a:xfrm>
            <a:off x="1663700" y="6321425"/>
            <a:ext cx="947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/>
              <a:t>photon</a:t>
            </a:r>
          </a:p>
        </p:txBody>
      </p:sp>
      <p:sp>
        <p:nvSpPr>
          <p:cNvPr id="22562" name="Rectangle 85"/>
          <p:cNvSpPr>
            <a:spLocks noChangeArrowheads="1"/>
          </p:cNvSpPr>
          <p:nvPr/>
        </p:nvSpPr>
        <p:spPr bwMode="auto">
          <a:xfrm>
            <a:off x="2806700" y="6332538"/>
            <a:ext cx="1073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/>
              <a:t>Z boson</a:t>
            </a:r>
          </a:p>
        </p:txBody>
      </p:sp>
      <p:sp>
        <p:nvSpPr>
          <p:cNvPr id="22563" name="Rectangle 86"/>
          <p:cNvSpPr>
            <a:spLocks noChangeArrowheads="1"/>
          </p:cNvSpPr>
          <p:nvPr/>
        </p:nvSpPr>
        <p:spPr bwMode="auto">
          <a:xfrm>
            <a:off x="4705350" y="6321425"/>
            <a:ext cx="12652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/>
              <a:t>W bosons</a:t>
            </a:r>
          </a:p>
        </p:txBody>
      </p:sp>
      <p:sp>
        <p:nvSpPr>
          <p:cNvPr id="22564" name="TextBox 87"/>
          <p:cNvSpPr txBox="1">
            <a:spLocks noChangeArrowheads="1"/>
          </p:cNvSpPr>
          <p:nvPr/>
        </p:nvSpPr>
        <p:spPr bwMode="auto">
          <a:xfrm>
            <a:off x="449263" y="1054100"/>
            <a:ext cx="1507344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 smtClean="0">
                <a:solidFill>
                  <a:srgbClr val="000090"/>
                </a:solidFill>
              </a:rPr>
              <a:t>Quarks </a:t>
            </a:r>
          </a:p>
        </p:txBody>
      </p:sp>
      <p:sp>
        <p:nvSpPr>
          <p:cNvPr id="22565" name="Rectangle 90"/>
          <p:cNvSpPr>
            <a:spLocks noChangeArrowheads="1"/>
          </p:cNvSpPr>
          <p:nvPr/>
        </p:nvSpPr>
        <p:spPr bwMode="auto">
          <a:xfrm>
            <a:off x="4729163" y="1054100"/>
            <a:ext cx="1645002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 smtClean="0">
                <a:solidFill>
                  <a:srgbClr val="000090"/>
                </a:solidFill>
              </a:rPr>
              <a:t>Leptons</a:t>
            </a:r>
            <a:r>
              <a:rPr lang="en-US" sz="2800" dirty="0" smtClean="0">
                <a:solidFill>
                  <a:srgbClr val="000090"/>
                </a:solidFill>
              </a:rPr>
              <a:t> </a:t>
            </a:r>
            <a:endParaRPr lang="en-US" sz="2800" dirty="0">
              <a:solidFill>
                <a:srgbClr val="000090"/>
              </a:solidFill>
            </a:endParaRPr>
          </a:p>
        </p:txBody>
      </p:sp>
      <p:sp>
        <p:nvSpPr>
          <p:cNvPr id="92" name="Oval 91"/>
          <p:cNvSpPr/>
          <p:nvPr/>
        </p:nvSpPr>
        <p:spPr bwMode="auto">
          <a:xfrm>
            <a:off x="7567613" y="5597525"/>
            <a:ext cx="776287" cy="77628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2253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2177960"/>
              </p:ext>
            </p:extLst>
          </p:nvPr>
        </p:nvGraphicFramePr>
        <p:xfrm>
          <a:off x="7734300" y="5765800"/>
          <a:ext cx="514350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0116" name="Equation" r:id="rId38" imgW="177800" imgH="152400" progId="Equation.DSMT4">
                  <p:embed/>
                </p:oleObj>
              </mc:Choice>
              <mc:Fallback>
                <p:oleObj name="Equation" r:id="rId38" imgW="177800" imgH="15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34300" y="5765800"/>
                        <a:ext cx="514350" cy="441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67" name="Rectangle 94"/>
          <p:cNvSpPr>
            <a:spLocks noChangeArrowheads="1"/>
          </p:cNvSpPr>
          <p:nvPr/>
        </p:nvSpPr>
        <p:spPr bwMode="auto">
          <a:xfrm>
            <a:off x="7200900" y="6373813"/>
            <a:ext cx="15224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/>
              <a:t>Higgs boson</a:t>
            </a:r>
          </a:p>
        </p:txBody>
      </p:sp>
      <p:sp>
        <p:nvSpPr>
          <p:cNvPr id="22568" name="Rectangle 95"/>
          <p:cNvSpPr>
            <a:spLocks noChangeArrowheads="1"/>
          </p:cNvSpPr>
          <p:nvPr/>
        </p:nvSpPr>
        <p:spPr bwMode="auto">
          <a:xfrm>
            <a:off x="63500" y="4579938"/>
            <a:ext cx="638969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 smtClean="0">
                <a:solidFill>
                  <a:srgbClr val="000090"/>
                </a:solidFill>
              </a:rPr>
              <a:t>Gauge bosons (force field quanta)</a:t>
            </a:r>
            <a:endParaRPr lang="en-US" sz="3200" dirty="0">
              <a:solidFill>
                <a:srgbClr val="000090"/>
              </a:solidFill>
            </a:endParaRPr>
          </a:p>
        </p:txBody>
      </p:sp>
      <p:sp>
        <p:nvSpPr>
          <p:cNvPr id="22569" name="Rectangle 96"/>
          <p:cNvSpPr>
            <a:spLocks noChangeArrowheads="1"/>
          </p:cNvSpPr>
          <p:nvPr/>
        </p:nvSpPr>
        <p:spPr bwMode="auto">
          <a:xfrm>
            <a:off x="6629400" y="4554538"/>
            <a:ext cx="2609984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000090"/>
                </a:solidFill>
              </a:rPr>
              <a:t>Higgs boson</a:t>
            </a:r>
            <a:endParaRPr lang="en-US" sz="3600" dirty="0">
              <a:solidFill>
                <a:srgbClr val="000090"/>
              </a:solidFill>
            </a:endParaRPr>
          </a:p>
          <a:p>
            <a:r>
              <a:rPr lang="en-US" sz="1400" dirty="0">
                <a:solidFill>
                  <a:srgbClr val="000090"/>
                </a:solidFill>
              </a:rPr>
              <a:t>and vacuum expectation value</a:t>
            </a:r>
          </a:p>
        </p:txBody>
      </p:sp>
      <p:sp>
        <p:nvSpPr>
          <p:cNvPr id="22570" name="TextBox 97"/>
          <p:cNvSpPr txBox="1">
            <a:spLocks noChangeArrowheads="1"/>
          </p:cNvSpPr>
          <p:nvPr/>
        </p:nvSpPr>
        <p:spPr bwMode="auto">
          <a:xfrm>
            <a:off x="139700" y="5181600"/>
            <a:ext cx="144207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Strong force</a:t>
            </a:r>
          </a:p>
        </p:txBody>
      </p:sp>
      <p:sp>
        <p:nvSpPr>
          <p:cNvPr id="22571" name="Rectangle 98"/>
          <p:cNvSpPr>
            <a:spLocks noChangeArrowheads="1"/>
          </p:cNvSpPr>
          <p:nvPr/>
        </p:nvSpPr>
        <p:spPr bwMode="auto">
          <a:xfrm>
            <a:off x="1684338" y="5181600"/>
            <a:ext cx="11082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EM force</a:t>
            </a:r>
          </a:p>
        </p:txBody>
      </p:sp>
      <p:sp>
        <p:nvSpPr>
          <p:cNvPr id="22572" name="Rectangle 99"/>
          <p:cNvSpPr>
            <a:spLocks noChangeArrowheads="1"/>
          </p:cNvSpPr>
          <p:nvPr/>
        </p:nvSpPr>
        <p:spPr bwMode="auto">
          <a:xfrm>
            <a:off x="3954463" y="5192713"/>
            <a:ext cx="13478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Weak force</a:t>
            </a:r>
          </a:p>
        </p:txBody>
      </p:sp>
    </p:spTree>
    <p:extLst>
      <p:ext uri="{BB962C8B-B14F-4D97-AF65-F5344CB8AC3E}">
        <p14:creationId xmlns:p14="http://schemas.microsoft.com/office/powerpoint/2010/main" val="2400979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89565</TotalTime>
  <Words>2236</Words>
  <Application>Microsoft Macintosh PowerPoint</Application>
  <PresentationFormat>On-screen Show (4:3)</PresentationFormat>
  <Paragraphs>426</Paragraphs>
  <Slides>64</Slides>
  <Notes>16</Notes>
  <HiddenSlides>0</HiddenSlides>
  <MMClips>1</MMClips>
  <ScaleCrop>false</ScaleCrop>
  <HeadingPairs>
    <vt:vector size="6" baseType="variant">
      <vt:variant>
        <vt:lpstr>Theme</vt:lpstr>
      </vt:variant>
      <vt:variant>
        <vt:i4>12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7" baseType="lpstr">
      <vt:lpstr>Office Theme</vt:lpstr>
      <vt:lpstr>2_Office Theme</vt:lpstr>
      <vt:lpstr>7_Office Theme</vt:lpstr>
      <vt:lpstr>9_Office Theme</vt:lpstr>
      <vt:lpstr>1_Office Theme</vt:lpstr>
      <vt:lpstr>10_Office Theme</vt:lpstr>
      <vt:lpstr>13_Office Theme</vt:lpstr>
      <vt:lpstr>5_Office Theme</vt:lpstr>
      <vt:lpstr>11_Office Theme</vt:lpstr>
      <vt:lpstr>3_Office Theme</vt:lpstr>
      <vt:lpstr>15_Office Theme</vt:lpstr>
      <vt:lpstr>12_Office Theme</vt:lpstr>
      <vt:lpstr>Equation</vt:lpstr>
      <vt:lpstr>From the Big Bang to the Higgs Boson  in Less Than an Hour</vt:lpstr>
      <vt:lpstr>PowerPoint Presentation</vt:lpstr>
      <vt:lpstr>PowerPoint Presentation</vt:lpstr>
      <vt:lpstr>European Organization for Nuclear Research Geneva, Switzerland, July 4, 2012</vt:lpstr>
      <vt:lpstr>Plan of my talk</vt:lpstr>
      <vt:lpstr>PowerPoint Presentation</vt:lpstr>
      <vt:lpstr>PowerPoint Presentation</vt:lpstr>
      <vt:lpstr>The dark matter revolution/mystery</vt:lpstr>
      <vt:lpstr>Who ordered that?</vt:lpstr>
      <vt:lpstr>Particles all around: neutrinos and you</vt:lpstr>
      <vt:lpstr>Particles all around: neutrinos and you</vt:lpstr>
      <vt:lpstr>Who ordered that? - Matter</vt:lpstr>
      <vt:lpstr>Who ordered that? - Fields</vt:lpstr>
      <vt:lpstr>The four (known) fundamental forces of nature </vt:lpstr>
      <vt:lpstr>Electric and magnetic fields are unified!</vt:lpstr>
      <vt:lpstr>Angels &amp; Demons and Tom Hanks:  What about antimatter?</vt:lpstr>
      <vt:lpstr>LHC Control Room: the real thing</vt:lpstr>
      <vt:lpstr>Peter Higgs and the origin of mass</vt:lpstr>
      <vt:lpstr>PowerPoint Presentation</vt:lpstr>
      <vt:lpstr>PowerPoint Presentation</vt:lpstr>
      <vt:lpstr>ATLAS Experiment Meyrin, Switzerland</vt:lpstr>
      <vt:lpstr>PowerPoint Presentation</vt:lpstr>
      <vt:lpstr>This place should look familiar!</vt:lpstr>
      <vt:lpstr>LHC Interaction Region</vt:lpstr>
      <vt:lpstr>PowerPoint Presentation</vt:lpstr>
      <vt:lpstr>PowerPoint Presentation</vt:lpstr>
      <vt:lpstr>PowerPoint Presentation</vt:lpstr>
      <vt:lpstr>PowerPoint Presentation</vt:lpstr>
      <vt:lpstr>CMS Detector with Accelerator Beam Pipe</vt:lpstr>
      <vt:lpstr>       Working on the CMS Silicon Strip Tracker</vt:lpstr>
      <vt:lpstr>        CMS Silicon Tracker Installation: Dec 2007 </vt:lpstr>
      <vt:lpstr>CMS Silicon-Strip Particle Tracking Detector</vt:lpstr>
      <vt:lpstr>PowerPoint Presentation</vt:lpstr>
      <vt:lpstr>A first look inside of the proton</vt:lpstr>
      <vt:lpstr>Feynman’s Van: Quantum Field Theory</vt:lpstr>
      <vt:lpstr>Feynman’s Van: Quantum Field Theory</vt:lpstr>
      <vt:lpstr>Smashing Swiss watches together</vt:lpstr>
      <vt:lpstr>Smashing Swiss watches together</vt:lpstr>
      <vt:lpstr>Smashing Swiss watches together</vt:lpstr>
      <vt:lpstr>Two protons colliding</vt:lpstr>
      <vt:lpstr>       Can Matter be Created? (animation!)</vt:lpstr>
      <vt:lpstr>Higgs particle  two Z bosons  4 muons</vt:lpstr>
      <vt:lpstr>        Higgs boson  two Z bosons  4 leptons</vt:lpstr>
      <vt:lpstr>        Higgs boson  two Z bosons  4 leptons</vt:lpstr>
      <vt:lpstr>PowerPoint Presentation</vt:lpstr>
      <vt:lpstr>A quasi-political Explanation of the Higgs Boson;  for Mr Waldegrave, UK Science Minister, 1993.</vt:lpstr>
      <vt:lpstr>How the Higgs mechanism gives mass to massless particles</vt:lpstr>
      <vt:lpstr>PowerPoint Presentation</vt:lpstr>
      <vt:lpstr>(Sir) Tim Berners-Lee and early development of the World Wide Web</vt:lpstr>
      <vt:lpstr>Questions, Answers, Theories, Discoveries</vt:lpstr>
      <vt:lpstr>Questions, questions!</vt:lpstr>
      <vt:lpstr>After 3 years of running...</vt:lpstr>
      <vt:lpstr>Albert Einstein and the geometry of space-time</vt:lpstr>
      <vt:lpstr>CERN main laboratory site</vt:lpstr>
      <vt:lpstr>LHC Radio-Frequency Cavities</vt:lpstr>
      <vt:lpstr>PowerPoint Presentation</vt:lpstr>
      <vt:lpstr>Practice run on putting out a fire</vt:lpstr>
      <vt:lpstr>                  UCSB in the CMS Experiment</vt:lpstr>
      <vt:lpstr>Lowering one of the CMS endcap  muon detectors into the cavern</vt:lpstr>
      <vt:lpstr>Higgs boson branching fractions</vt:lpstr>
      <vt:lpstr>Higgs particle  two photons</vt:lpstr>
      <vt:lpstr>PowerPoint Presentation</vt:lpstr>
      <vt:lpstr>                      Leadership Roles in CMS: Faculty</vt:lpstr>
      <vt:lpstr>           CMS: Major roles of UCSB group </vt:lpstr>
    </vt:vector>
  </TitlesOfParts>
  <Company>UC Santa Barbara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Questions about SUSY Analyses </dc:title>
  <dc:creator>Jeffrey Richman</dc:creator>
  <cp:lastModifiedBy>Jeffrey Richman</cp:lastModifiedBy>
  <cp:revision>827</cp:revision>
  <cp:lastPrinted>2013-06-24T21:25:43Z</cp:lastPrinted>
  <dcterms:created xsi:type="dcterms:W3CDTF">2011-08-28T20:47:15Z</dcterms:created>
  <dcterms:modified xsi:type="dcterms:W3CDTF">2013-07-11T15:10:14Z</dcterms:modified>
</cp:coreProperties>
</file>